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8" r:id="rId1"/>
  </p:sldMasterIdLst>
  <p:notesMasterIdLst>
    <p:notesMasterId r:id="rId39"/>
  </p:notesMasterIdLst>
  <p:sldIdLst>
    <p:sldId id="256" r:id="rId2"/>
    <p:sldId id="257" r:id="rId3"/>
    <p:sldId id="285" r:id="rId4"/>
    <p:sldId id="258" r:id="rId5"/>
    <p:sldId id="259" r:id="rId6"/>
    <p:sldId id="298" r:id="rId7"/>
    <p:sldId id="260" r:id="rId8"/>
    <p:sldId id="261" r:id="rId9"/>
    <p:sldId id="262" r:id="rId10"/>
    <p:sldId id="263" r:id="rId11"/>
    <p:sldId id="264" r:id="rId12"/>
    <p:sldId id="265" r:id="rId13"/>
    <p:sldId id="286" r:id="rId14"/>
    <p:sldId id="291" r:id="rId15"/>
    <p:sldId id="292" r:id="rId16"/>
    <p:sldId id="293" r:id="rId17"/>
    <p:sldId id="270" r:id="rId18"/>
    <p:sldId id="267" r:id="rId19"/>
    <p:sldId id="271" r:id="rId20"/>
    <p:sldId id="278" r:id="rId21"/>
    <p:sldId id="272" r:id="rId22"/>
    <p:sldId id="273" r:id="rId23"/>
    <p:sldId id="275" r:id="rId24"/>
    <p:sldId id="276" r:id="rId25"/>
    <p:sldId id="277" r:id="rId26"/>
    <p:sldId id="280" r:id="rId27"/>
    <p:sldId id="281" r:id="rId28"/>
    <p:sldId id="266" r:id="rId29"/>
    <p:sldId id="297" r:id="rId30"/>
    <p:sldId id="279" r:id="rId31"/>
    <p:sldId id="282" r:id="rId32"/>
    <p:sldId id="268" r:id="rId33"/>
    <p:sldId id="283" r:id="rId34"/>
    <p:sldId id="294" r:id="rId35"/>
    <p:sldId id="295" r:id="rId36"/>
    <p:sldId id="296" r:id="rId37"/>
    <p:sldId id="28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249653-FA88-0745-B344-438036C2E3AF}">
          <p14:sldIdLst>
            <p14:sldId id="256"/>
            <p14:sldId id="257"/>
            <p14:sldId id="285"/>
            <p14:sldId id="258"/>
            <p14:sldId id="259"/>
            <p14:sldId id="298"/>
            <p14:sldId id="260"/>
            <p14:sldId id="261"/>
            <p14:sldId id="262"/>
            <p14:sldId id="263"/>
            <p14:sldId id="264"/>
            <p14:sldId id="265"/>
            <p14:sldId id="286"/>
            <p14:sldId id="291"/>
            <p14:sldId id="292"/>
            <p14:sldId id="293"/>
          </p14:sldIdLst>
        </p14:section>
        <p14:section name="Pacemaker Mode and Timing Cycles" id="{F8A8596F-C0B4-B146-A03E-AE3E3F291F26}">
          <p14:sldIdLst>
            <p14:sldId id="270"/>
            <p14:sldId id="267"/>
            <p14:sldId id="271"/>
            <p14:sldId id="278"/>
            <p14:sldId id="272"/>
            <p14:sldId id="273"/>
            <p14:sldId id="275"/>
            <p14:sldId id="276"/>
            <p14:sldId id="277"/>
            <p14:sldId id="280"/>
            <p14:sldId id="281"/>
          </p14:sldIdLst>
        </p14:section>
        <p14:section name="Pacemaker Features" id="{39064711-AE5A-9247-A893-7A7C3E193650}">
          <p14:sldIdLst>
            <p14:sldId id="266"/>
            <p14:sldId id="297"/>
            <p14:sldId id="279"/>
            <p14:sldId id="282"/>
            <p14:sldId id="268"/>
            <p14:sldId id="283"/>
            <p14:sldId id="294"/>
            <p14:sldId id="295"/>
            <p14:sldId id="296"/>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2"/>
    <p:restoredTop sz="76498"/>
  </p:normalViewPr>
  <p:slideViewPr>
    <p:cSldViewPr snapToGrid="0" snapToObjects="1">
      <p:cViewPr varScale="1">
        <p:scale>
          <a:sx n="167" d="100"/>
          <a:sy n="167" d="100"/>
        </p:scale>
        <p:origin x="1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ADDE7-D293-DE4D-B640-9C4C9CBBB5E8}" type="datetimeFigureOut">
              <a:rPr lang="en-US" smtClean="0"/>
              <a:t>4/8/20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D0E47-DDA2-0941-AC3D-199234BB5D99}" type="slidenum">
              <a:rPr lang="en-US" smtClean="0"/>
              <a:t>‹#›</a:t>
            </a:fld>
            <a:endParaRPr lang="en-US"/>
          </a:p>
        </p:txBody>
      </p:sp>
    </p:spTree>
    <p:extLst>
      <p:ext uri="{BB962C8B-B14F-4D97-AF65-F5344CB8AC3E}">
        <p14:creationId xmlns:p14="http://schemas.microsoft.com/office/powerpoint/2010/main" val="87595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ptodate.com/contents/modes-of-cardiac-pacing-nomenclature-and-selection?source=history_widget#H1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ptodate.com/contents/modes-of-cardiac-pacing-nomenclature-and-selection/abstract/11-13"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uptodate.com/contents/modes-of-cardiac-pacing-nomenclature-and-selection/abstract/14,15"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D0E47-DDA2-0941-AC3D-199234BB5D99}" type="slidenum">
              <a:rPr lang="en-US" smtClean="0"/>
              <a:t>19</a:t>
            </a:fld>
            <a:endParaRPr lang="en-US"/>
          </a:p>
        </p:txBody>
      </p:sp>
    </p:spTree>
    <p:extLst>
      <p:ext uri="{BB962C8B-B14F-4D97-AF65-F5344CB8AC3E}">
        <p14:creationId xmlns:p14="http://schemas.microsoft.com/office/powerpoint/2010/main" val="1734169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 responsiveness — As described above, rate responsiveness, also referred to as rate modulation or rate adaptation, refers to the ability of a pacemaker to adjust its programmed paced rate based upon patient activity. A variety of sensors have been designed to determine when a patient is physically active (</a:t>
            </a:r>
            <a:r>
              <a:rPr lang="en-US" dirty="0" err="1"/>
              <a:t>eg</a:t>
            </a:r>
            <a:r>
              <a:rPr lang="en-US" dirty="0"/>
              <a:t>, vibration, minute ventilation, change in right ventricular impedance). The range of heart rates, the pace of acceleration and deceleration, and the degree of activity required to initiate this response are all programmable in rate-adaptive pacing modes.</a:t>
            </a:r>
          </a:p>
        </p:txBody>
      </p:sp>
      <p:sp>
        <p:nvSpPr>
          <p:cNvPr id="4" name="Slide Number Placeholder 3"/>
          <p:cNvSpPr>
            <a:spLocks noGrp="1"/>
          </p:cNvSpPr>
          <p:nvPr>
            <p:ph type="sldNum" sz="quarter" idx="5"/>
          </p:nvPr>
        </p:nvSpPr>
        <p:spPr/>
        <p:txBody>
          <a:bodyPr/>
          <a:lstStyle/>
          <a:p>
            <a:fld id="{861D0E47-DDA2-0941-AC3D-199234BB5D99}" type="slidenum">
              <a:rPr lang="en-US" smtClean="0"/>
              <a:t>28</a:t>
            </a:fld>
            <a:endParaRPr lang="en-US"/>
          </a:p>
        </p:txBody>
      </p:sp>
    </p:spTree>
    <p:extLst>
      <p:ext uri="{BB962C8B-B14F-4D97-AF65-F5344CB8AC3E}">
        <p14:creationId xmlns:p14="http://schemas.microsoft.com/office/powerpoint/2010/main" val="2775022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 responsiveness — As described above, rate responsiveness, also referred to as rate modulation or rate adaptation, refers to the ability of a pacemaker to adjust its programmed paced rate based upon patient activity. A variety of sensors have been designed to determine when a patient is physically active (</a:t>
            </a:r>
            <a:r>
              <a:rPr lang="en-US" dirty="0" err="1"/>
              <a:t>eg</a:t>
            </a:r>
            <a:r>
              <a:rPr lang="en-US" dirty="0"/>
              <a:t>, vibration, minute ventilation, change in right ventricular impedance). The range of heart rates, the pace of acceleration and deceleration, and the degree of activity required to initiate this response are all programmable in rate-adaptive pacing modes.</a:t>
            </a:r>
          </a:p>
        </p:txBody>
      </p:sp>
      <p:sp>
        <p:nvSpPr>
          <p:cNvPr id="4" name="Slide Number Placeholder 3"/>
          <p:cNvSpPr>
            <a:spLocks noGrp="1"/>
          </p:cNvSpPr>
          <p:nvPr>
            <p:ph type="sldNum" sz="quarter" idx="5"/>
          </p:nvPr>
        </p:nvSpPr>
        <p:spPr/>
        <p:txBody>
          <a:bodyPr/>
          <a:lstStyle/>
          <a:p>
            <a:fld id="{861D0E47-DDA2-0941-AC3D-199234BB5D99}" type="slidenum">
              <a:rPr lang="en-US" smtClean="0"/>
              <a:t>29</a:t>
            </a:fld>
            <a:endParaRPr lang="en-US"/>
          </a:p>
        </p:txBody>
      </p:sp>
    </p:spTree>
    <p:extLst>
      <p:ext uri="{BB962C8B-B14F-4D97-AF65-F5344CB8AC3E}">
        <p14:creationId xmlns:p14="http://schemas.microsoft.com/office/powerpoint/2010/main" val="3179843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D0E47-DDA2-0941-AC3D-199234BB5D99}" type="slidenum">
              <a:rPr lang="en-US" smtClean="0"/>
              <a:t>31</a:t>
            </a:fld>
            <a:endParaRPr lang="en-US"/>
          </a:p>
        </p:txBody>
      </p:sp>
    </p:spTree>
    <p:extLst>
      <p:ext uri="{BB962C8B-B14F-4D97-AF65-F5344CB8AC3E}">
        <p14:creationId xmlns:p14="http://schemas.microsoft.com/office/powerpoint/2010/main" val="2238269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malaise, easy fatigability, dyspnea, orthopnea, cough, dizziness, atypical chest discomfort, and a sensation of throat fullness and, less commonly, may result in pre-syncope or syncope. Physical examination may reveal hypotension, rales, increased jugular venous pressure with cannon A waves, peripheral edema, and murmurs of tricuspid and/or mitral regurgitation </a:t>
            </a:r>
          </a:p>
        </p:txBody>
      </p:sp>
      <p:sp>
        <p:nvSpPr>
          <p:cNvPr id="4" name="Slide Number Placeholder 3"/>
          <p:cNvSpPr>
            <a:spLocks noGrp="1"/>
          </p:cNvSpPr>
          <p:nvPr>
            <p:ph type="sldNum" sz="quarter" idx="5"/>
          </p:nvPr>
        </p:nvSpPr>
        <p:spPr/>
        <p:txBody>
          <a:bodyPr/>
          <a:lstStyle/>
          <a:p>
            <a:fld id="{861D0E47-DDA2-0941-AC3D-199234BB5D99}" type="slidenum">
              <a:rPr lang="en-US" smtClean="0"/>
              <a:t>32</a:t>
            </a:fld>
            <a:endParaRPr lang="en-US"/>
          </a:p>
        </p:txBody>
      </p:sp>
    </p:spTree>
    <p:extLst>
      <p:ext uri="{BB962C8B-B14F-4D97-AF65-F5344CB8AC3E}">
        <p14:creationId xmlns:p14="http://schemas.microsoft.com/office/powerpoint/2010/main" val="1927884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D0E47-DDA2-0941-AC3D-199234BB5D99}" type="slidenum">
              <a:rPr lang="en-US" smtClean="0"/>
              <a:t>33</a:t>
            </a:fld>
            <a:endParaRPr lang="en-US"/>
          </a:p>
        </p:txBody>
      </p:sp>
    </p:spTree>
    <p:extLst>
      <p:ext uri="{BB962C8B-B14F-4D97-AF65-F5344CB8AC3E}">
        <p14:creationId xmlns:p14="http://schemas.microsoft.com/office/powerpoint/2010/main" val="187369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D0E47-DDA2-0941-AC3D-199234BB5D99}" type="slidenum">
              <a:rPr lang="en-US" smtClean="0"/>
              <a:t>37</a:t>
            </a:fld>
            <a:endParaRPr lang="en-US"/>
          </a:p>
        </p:txBody>
      </p:sp>
    </p:spTree>
    <p:extLst>
      <p:ext uri="{BB962C8B-B14F-4D97-AF65-F5344CB8AC3E}">
        <p14:creationId xmlns:p14="http://schemas.microsoft.com/office/powerpoint/2010/main" val="1793155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VVI timing cycle consists of a defined lower rate limit and a ventricular refractory period (VRP, represented by rectangles). When the ventricular escape interval (VEI) from the ventricular sensed event of 1000 milliseconds is completed, a paced event occurs. Because no ventricular sensed event occurs within 1000 milliseconds after the paced event, a second ventricular paced event occurs. Because a ventricular sensed event occurs 800 milliseconds later, a ventricular paced event does not occur. A VRP begins with any sensed or paced ventricular activity.</a:t>
            </a:r>
          </a:p>
        </p:txBody>
      </p:sp>
      <p:sp>
        <p:nvSpPr>
          <p:cNvPr id="4" name="Slide Number Placeholder 3"/>
          <p:cNvSpPr>
            <a:spLocks noGrp="1"/>
          </p:cNvSpPr>
          <p:nvPr>
            <p:ph type="sldNum" sz="quarter" idx="5"/>
          </p:nvPr>
        </p:nvSpPr>
        <p:spPr/>
        <p:txBody>
          <a:bodyPr/>
          <a:lstStyle/>
          <a:p>
            <a:fld id="{861D0E47-DDA2-0941-AC3D-199234BB5D99}" type="slidenum">
              <a:rPr lang="en-US" smtClean="0"/>
              <a:t>20</a:t>
            </a:fld>
            <a:endParaRPr lang="en-US"/>
          </a:p>
        </p:txBody>
      </p:sp>
    </p:spTree>
    <p:extLst>
      <p:ext uri="{BB962C8B-B14F-4D97-AF65-F5344CB8AC3E}">
        <p14:creationId xmlns:p14="http://schemas.microsoft.com/office/powerpoint/2010/main" val="177976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AAI timing cycle consists of a defined lower rate limit and an atrial refractory period (ARP, represented by rectangles). When the atrial escape interval (AEI) from the atrial sensed event of 1000 milliseconds is completed, a paced event occurs. Because no atrial sensed event occurs within 1000 milliseconds after the paced event, a second atrial paced event occurs. Because an atrial sensed event occurs 800 milliseconds later, an atrial paced event does not occur. An ARP begins with any sensed or paced atrial activity. </a:t>
            </a:r>
          </a:p>
        </p:txBody>
      </p:sp>
      <p:sp>
        <p:nvSpPr>
          <p:cNvPr id="4" name="Slide Number Placeholder 3"/>
          <p:cNvSpPr>
            <a:spLocks noGrp="1"/>
          </p:cNvSpPr>
          <p:nvPr>
            <p:ph type="sldNum" sz="quarter" idx="5"/>
          </p:nvPr>
        </p:nvSpPr>
        <p:spPr/>
        <p:txBody>
          <a:bodyPr/>
          <a:lstStyle/>
          <a:p>
            <a:fld id="{861D0E47-DDA2-0941-AC3D-199234BB5D99}" type="slidenum">
              <a:rPr lang="en-US" smtClean="0"/>
              <a:t>21</a:t>
            </a:fld>
            <a:endParaRPr lang="en-US"/>
          </a:p>
        </p:txBody>
      </p:sp>
    </p:spTree>
    <p:extLst>
      <p:ext uri="{BB962C8B-B14F-4D97-AF65-F5344CB8AC3E}">
        <p14:creationId xmlns:p14="http://schemas.microsoft.com/office/powerpoint/2010/main" val="111737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timing cycle in DDD consists of a lower rate limit, an AV interval, a ventricular refractory period (not shown), a </a:t>
            </a:r>
            <a:r>
              <a:rPr lang="en-US" dirty="0" err="1"/>
              <a:t>postventricular</a:t>
            </a:r>
            <a:r>
              <a:rPr lang="en-US" dirty="0"/>
              <a:t> atrial refractory period (PVARP), and an upper rate limit. Because an intrinsic atrial event occurs and is followed by an intrinsic ventricular event within the AV interval, no ventricular pacing occurs in the first beat. In ventricular-based timing, the time from a ventricular paced or sensed event to the next atrial paced event is called the atrial escape interval (AEI), which is the lower rate limit interval minus the AV interval. Because no intrinsic atrial event occurs before the AEI times out, a paced atrial event occurs in the second beat. Since no intrinsic ventricular event occurs within the AV interval after this atrial paced event, a ventricular paced event occurs. Following this ventricular paced event an atrial paced event is delivered when the AEI times out 800 milliseconds later to initiate the third beat. Since AV conduction follows this atrial paced event, ventricular pacing is inhibited. The fourth beat begins with an intrinsic atrial event that is not followed by an intrinsic ventricular event within the AV interval. Hence the intrinsic atrial event is “tracked” and followed by a paced ventricular event. </a:t>
            </a:r>
          </a:p>
          <a:p>
            <a:endParaRPr lang="en-US" dirty="0"/>
          </a:p>
          <a:p>
            <a:r>
              <a:rPr lang="en-US" dirty="0"/>
              <a:t>The DDD pacing mode is appropriate for patients with AV block who have normal sinus node function. DDD pacing is also considered by some to be the mode of choice in carotid sinus hypersensitivity with symptomatic </a:t>
            </a:r>
            <a:r>
              <a:rPr lang="en-US" dirty="0" err="1"/>
              <a:t>cardioinhibition</a:t>
            </a:r>
            <a:r>
              <a:rPr lang="en-US" dirty="0"/>
              <a:t>. However, most patients should receive a pacemaker capable of DDDR pacing, even if rate response is not initially programmed "on."</a:t>
            </a:r>
          </a:p>
          <a:p>
            <a:r>
              <a:rPr lang="en-US" dirty="0"/>
              <a:t>The ideal patient for DDDR pacing is one with combined sinus nodal and AV nodal dysfunction in whom DDDR pacing would restore rate responsiveness and AV synchrony. DDDR pacing is also appropriate for patients with SND and normal AV conduction. As noted above, many practitioners are not comfortable with AAIR pacing. Use of DDDR pacing mode with an algorithm that will minimize ventricular pacing is often preferred.</a:t>
            </a:r>
          </a:p>
          <a:p>
            <a:endParaRPr lang="en-US" dirty="0"/>
          </a:p>
        </p:txBody>
      </p:sp>
      <p:sp>
        <p:nvSpPr>
          <p:cNvPr id="4" name="Slide Number Placeholder 3"/>
          <p:cNvSpPr>
            <a:spLocks noGrp="1"/>
          </p:cNvSpPr>
          <p:nvPr>
            <p:ph type="sldNum" sz="quarter" idx="5"/>
          </p:nvPr>
        </p:nvSpPr>
        <p:spPr/>
        <p:txBody>
          <a:bodyPr/>
          <a:lstStyle/>
          <a:p>
            <a:fld id="{861D0E47-DDA2-0941-AC3D-199234BB5D99}" type="slidenum">
              <a:rPr lang="en-US" smtClean="0"/>
              <a:t>22</a:t>
            </a:fld>
            <a:endParaRPr lang="en-US"/>
          </a:p>
        </p:txBody>
      </p:sp>
    </p:spTree>
    <p:extLst>
      <p:ext uri="{BB962C8B-B14F-4D97-AF65-F5344CB8AC3E}">
        <p14:creationId xmlns:p14="http://schemas.microsoft.com/office/powerpoint/2010/main" val="269723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if a device is programmed DDI at 50 beats per minute, and the patient has sinus rhythm at 60 with 1:1 AV conduction, the device will be fully inhibited. If AV block develops, the pacemaker will pace the ventricle at 50 beats per minute. If sinus bradycardia develops, the pacemaker will pace the atrium and ventricle synchronously at 50 beats per minute.</a:t>
            </a:r>
          </a:p>
          <a:p>
            <a:r>
              <a:rPr lang="en-US" dirty="0"/>
              <a:t>In the DDI mode, if the sinus rate is below the programmed rate, the pacemaker will pace the atrium and ventricle sequentially.</a:t>
            </a:r>
          </a:p>
          <a:p>
            <a:endParaRPr lang="en-US" dirty="0"/>
          </a:p>
          <a:p>
            <a:r>
              <a:rPr lang="en-US" dirty="0"/>
              <a:t>There are few, if any, advantages of DDI or DDIR pacing at this time. At one time, this mode was helpful for the patient with atrial tachyarrhythmias. Since DDI does not "track," this mode would alleviate the concern of fast ventricular rates in response to the atrial tachyarrhythmia. </a:t>
            </a:r>
          </a:p>
          <a:p>
            <a:endParaRPr lang="en-US" dirty="0"/>
          </a:p>
          <a:p>
            <a:r>
              <a:rPr lang="en-US" dirty="0"/>
              <a:t>However, this has become much less important since essentially all dual-chamber devices now have mode switching capability. (See </a:t>
            </a:r>
            <a:r>
              <a:rPr lang="en-US" dirty="0">
                <a:hlinkClick r:id="rId3"/>
              </a:rPr>
              <a:t>'Mode switching'</a:t>
            </a:r>
            <a:r>
              <a:rPr lang="en-US" dirty="0"/>
              <a:t> above.)</a:t>
            </a:r>
          </a:p>
          <a:p>
            <a:endParaRPr lang="en-US" dirty="0"/>
          </a:p>
        </p:txBody>
      </p:sp>
      <p:sp>
        <p:nvSpPr>
          <p:cNvPr id="4" name="Slide Number Placeholder 3"/>
          <p:cNvSpPr>
            <a:spLocks noGrp="1"/>
          </p:cNvSpPr>
          <p:nvPr>
            <p:ph type="sldNum" sz="quarter" idx="5"/>
          </p:nvPr>
        </p:nvSpPr>
        <p:spPr/>
        <p:txBody>
          <a:bodyPr/>
          <a:lstStyle/>
          <a:p>
            <a:fld id="{861D0E47-DDA2-0941-AC3D-199234BB5D99}" type="slidenum">
              <a:rPr lang="en-US" smtClean="0"/>
              <a:t>23</a:t>
            </a:fld>
            <a:endParaRPr lang="en-US"/>
          </a:p>
        </p:txBody>
      </p:sp>
    </p:spTree>
    <p:extLst>
      <p:ext uri="{BB962C8B-B14F-4D97-AF65-F5344CB8AC3E}">
        <p14:creationId xmlns:p14="http://schemas.microsoft.com/office/powerpoint/2010/main" val="56314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 single-lead VDD pacing system, now available for many years, has increased interest in the use of VDD as the initial pacing mode in patients with AV block but normal sinus node function [</a:t>
            </a:r>
            <a:r>
              <a:rPr lang="en-US" dirty="0">
                <a:hlinkClick r:id="rId3"/>
              </a:rPr>
              <a:t>11-13</a:t>
            </a:r>
            <a:r>
              <a:rPr lang="en-US" dirty="0"/>
              <a:t>]. In these systems, atrial sensing is accomplished from "floating" sensing electrodes on the atrial portion of the ventricular pacing lead.</a:t>
            </a:r>
          </a:p>
          <a:p>
            <a:r>
              <a:rPr lang="en-US" dirty="0"/>
              <a:t>One limitation to the use of a single-lead VDD pacemaker is that patients with initially normal SA node function may develop SND. This would then require a second procedure to place an atrial lead capable of pacing in order to maintain AV synchrony and chronotropic competence. However, this is an infrequent occurrence [</a:t>
            </a:r>
            <a:r>
              <a:rPr lang="en-US" dirty="0">
                <a:hlinkClick r:id="rId4"/>
              </a:rPr>
              <a:t>14,15</a:t>
            </a:r>
            <a:r>
              <a:rPr lang="en-US" dirty="0"/>
              <a:t>].</a:t>
            </a:r>
          </a:p>
          <a:p>
            <a:endParaRPr lang="en-US" dirty="0"/>
          </a:p>
        </p:txBody>
      </p:sp>
      <p:sp>
        <p:nvSpPr>
          <p:cNvPr id="4" name="Slide Number Placeholder 3"/>
          <p:cNvSpPr>
            <a:spLocks noGrp="1"/>
          </p:cNvSpPr>
          <p:nvPr>
            <p:ph type="sldNum" sz="quarter" idx="5"/>
          </p:nvPr>
        </p:nvSpPr>
        <p:spPr/>
        <p:txBody>
          <a:bodyPr/>
          <a:lstStyle/>
          <a:p>
            <a:fld id="{861D0E47-DDA2-0941-AC3D-199234BB5D99}" type="slidenum">
              <a:rPr lang="en-US" smtClean="0"/>
              <a:t>24</a:t>
            </a:fld>
            <a:endParaRPr lang="en-US"/>
          </a:p>
        </p:txBody>
      </p:sp>
    </p:spTree>
    <p:extLst>
      <p:ext uri="{BB962C8B-B14F-4D97-AF65-F5344CB8AC3E}">
        <p14:creationId xmlns:p14="http://schemas.microsoft.com/office/powerpoint/2010/main" val="402108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D0E47-DDA2-0941-AC3D-199234BB5D99}" type="slidenum">
              <a:rPr lang="en-US" smtClean="0"/>
              <a:t>25</a:t>
            </a:fld>
            <a:endParaRPr lang="en-US"/>
          </a:p>
        </p:txBody>
      </p:sp>
    </p:spTree>
    <p:extLst>
      <p:ext uri="{BB962C8B-B14F-4D97-AF65-F5344CB8AC3E}">
        <p14:creationId xmlns:p14="http://schemas.microsoft.com/office/powerpoint/2010/main" val="140131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D0E47-DDA2-0941-AC3D-199234BB5D99}" type="slidenum">
              <a:rPr lang="en-US" smtClean="0"/>
              <a:t>26</a:t>
            </a:fld>
            <a:endParaRPr lang="en-US"/>
          </a:p>
        </p:txBody>
      </p:sp>
    </p:spTree>
    <p:extLst>
      <p:ext uri="{BB962C8B-B14F-4D97-AF65-F5344CB8AC3E}">
        <p14:creationId xmlns:p14="http://schemas.microsoft.com/office/powerpoint/2010/main" val="3068324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D0E47-DDA2-0941-AC3D-199234BB5D99}" type="slidenum">
              <a:rPr lang="en-US" smtClean="0"/>
              <a:t>27</a:t>
            </a:fld>
            <a:endParaRPr lang="en-US"/>
          </a:p>
        </p:txBody>
      </p:sp>
    </p:spTree>
    <p:extLst>
      <p:ext uri="{BB962C8B-B14F-4D97-AF65-F5344CB8AC3E}">
        <p14:creationId xmlns:p14="http://schemas.microsoft.com/office/powerpoint/2010/main" val="1770374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4351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334743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0093367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854066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1405964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4/8/20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10471410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4/8/20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661874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1737162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5108658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297269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7431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0EA64-D806-43AC-9DF2-F8C432F32B4C}" type="datetimeFigureOut">
              <a:rPr lang="en-US" smtClean="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0003374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4/8/20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668217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4/8/20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4193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278504F-A551-4DE0-9316-4DCD1D8CC752}" type="datetimeFigureOut">
              <a:rPr lang="en-US" smtClean="0"/>
              <a:t>4/8/20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6663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56570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6812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160EA64-D806-43AC-9DF2-F8C432F32B4C}" type="datetimeFigureOut">
              <a:rPr lang="en-US" smtClean="0"/>
              <a:t>4/8/20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4518885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8336-C33D-6F44-B08B-0377EF3997E2}"/>
              </a:ext>
            </a:extLst>
          </p:cNvPr>
          <p:cNvSpPr>
            <a:spLocks noGrp="1"/>
          </p:cNvSpPr>
          <p:nvPr>
            <p:ph type="ctrTitle"/>
          </p:nvPr>
        </p:nvSpPr>
        <p:spPr/>
        <p:txBody>
          <a:bodyPr/>
          <a:lstStyle/>
          <a:p>
            <a:r>
              <a:rPr lang="en-US" dirty="0"/>
              <a:t>Introduction to pacemakers</a:t>
            </a:r>
          </a:p>
        </p:txBody>
      </p:sp>
      <p:sp>
        <p:nvSpPr>
          <p:cNvPr id="3" name="Subtitle 2">
            <a:extLst>
              <a:ext uri="{FF2B5EF4-FFF2-40B4-BE49-F238E27FC236}">
                <a16:creationId xmlns:a16="http://schemas.microsoft.com/office/drawing/2014/main" id="{82F40CDD-184E-D548-87D2-B6F7E72B335A}"/>
              </a:ext>
            </a:extLst>
          </p:cNvPr>
          <p:cNvSpPr>
            <a:spLocks noGrp="1"/>
          </p:cNvSpPr>
          <p:nvPr>
            <p:ph type="subTitle" idx="1"/>
          </p:nvPr>
        </p:nvSpPr>
        <p:spPr/>
        <p:txBody>
          <a:bodyPr/>
          <a:lstStyle/>
          <a:p>
            <a:r>
              <a:rPr lang="en-US" dirty="0"/>
              <a:t>David n </a:t>
            </a:r>
            <a:r>
              <a:rPr lang="en-US" dirty="0" err="1"/>
              <a:t>pratt</a:t>
            </a:r>
            <a:r>
              <a:rPr lang="en-US" dirty="0"/>
              <a:t>, md</a:t>
            </a:r>
          </a:p>
        </p:txBody>
      </p:sp>
    </p:spTree>
    <p:extLst>
      <p:ext uri="{BB962C8B-B14F-4D97-AF65-F5344CB8AC3E}">
        <p14:creationId xmlns:p14="http://schemas.microsoft.com/office/powerpoint/2010/main" val="798778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ED3F-867F-EF40-960E-335EF2BE9646}"/>
              </a:ext>
            </a:extLst>
          </p:cNvPr>
          <p:cNvSpPr>
            <a:spLocks noGrp="1"/>
          </p:cNvSpPr>
          <p:nvPr>
            <p:ph type="title"/>
          </p:nvPr>
        </p:nvSpPr>
        <p:spPr/>
        <p:txBody>
          <a:bodyPr/>
          <a:lstStyle/>
          <a:p>
            <a:r>
              <a:rPr lang="en-US" dirty="0"/>
              <a:t>Principles of pacing</a:t>
            </a:r>
          </a:p>
        </p:txBody>
      </p:sp>
      <p:sp>
        <p:nvSpPr>
          <p:cNvPr id="3" name="Content Placeholder 2">
            <a:extLst>
              <a:ext uri="{FF2B5EF4-FFF2-40B4-BE49-F238E27FC236}">
                <a16:creationId xmlns:a16="http://schemas.microsoft.com/office/drawing/2014/main" id="{CF8D5977-3C14-2746-B0C1-777DDDCFDD03}"/>
              </a:ext>
            </a:extLst>
          </p:cNvPr>
          <p:cNvSpPr>
            <a:spLocks noGrp="1"/>
          </p:cNvSpPr>
          <p:nvPr>
            <p:ph sz="quarter" idx="13"/>
          </p:nvPr>
        </p:nvSpPr>
        <p:spPr/>
        <p:txBody>
          <a:bodyPr/>
          <a:lstStyle/>
          <a:p>
            <a:r>
              <a:rPr lang="en-US" dirty="0"/>
              <a:t>Electrograms and pacemaker sensing</a:t>
            </a:r>
          </a:p>
          <a:p>
            <a:pPr lvl="1"/>
            <a:r>
              <a:rPr lang="en-US" dirty="0"/>
              <a:t>electrogram (EGM) displays the electrical potential difference between two points in space as a function of time</a:t>
            </a:r>
          </a:p>
          <a:p>
            <a:pPr lvl="1"/>
            <a:r>
              <a:rPr lang="en-US" dirty="0"/>
              <a:t>Picks up the electrical activity at the tip of the lead/electrode</a:t>
            </a:r>
          </a:p>
          <a:p>
            <a:r>
              <a:rPr lang="en-US" dirty="0"/>
              <a:t>What is the problem with this model?</a:t>
            </a:r>
          </a:p>
        </p:txBody>
      </p:sp>
    </p:spTree>
    <p:extLst>
      <p:ext uri="{BB962C8B-B14F-4D97-AF65-F5344CB8AC3E}">
        <p14:creationId xmlns:p14="http://schemas.microsoft.com/office/powerpoint/2010/main" val="385064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ED3F-867F-EF40-960E-335EF2BE9646}"/>
              </a:ext>
            </a:extLst>
          </p:cNvPr>
          <p:cNvSpPr>
            <a:spLocks noGrp="1"/>
          </p:cNvSpPr>
          <p:nvPr>
            <p:ph type="title"/>
          </p:nvPr>
        </p:nvSpPr>
        <p:spPr/>
        <p:txBody>
          <a:bodyPr/>
          <a:lstStyle/>
          <a:p>
            <a:r>
              <a:rPr lang="en-US" dirty="0"/>
              <a:t>Principles of pacing</a:t>
            </a:r>
          </a:p>
        </p:txBody>
      </p:sp>
      <p:sp>
        <p:nvSpPr>
          <p:cNvPr id="3" name="Content Placeholder 2">
            <a:extLst>
              <a:ext uri="{FF2B5EF4-FFF2-40B4-BE49-F238E27FC236}">
                <a16:creationId xmlns:a16="http://schemas.microsoft.com/office/drawing/2014/main" id="{CF8D5977-3C14-2746-B0C1-777DDDCFDD03}"/>
              </a:ext>
            </a:extLst>
          </p:cNvPr>
          <p:cNvSpPr>
            <a:spLocks noGrp="1"/>
          </p:cNvSpPr>
          <p:nvPr>
            <p:ph sz="quarter" idx="13"/>
          </p:nvPr>
        </p:nvSpPr>
        <p:spPr/>
        <p:txBody>
          <a:bodyPr/>
          <a:lstStyle/>
          <a:p>
            <a:r>
              <a:rPr lang="en-US" dirty="0"/>
              <a:t>What is the problem with this model?</a:t>
            </a:r>
          </a:p>
          <a:p>
            <a:pPr lvl="1"/>
            <a:r>
              <a:rPr lang="en-US" dirty="0"/>
              <a:t>More than just the area of the heart being sensed has electrical current!</a:t>
            </a:r>
          </a:p>
        </p:txBody>
      </p:sp>
      <p:pic>
        <p:nvPicPr>
          <p:cNvPr id="5" name="Picture 4">
            <a:extLst>
              <a:ext uri="{FF2B5EF4-FFF2-40B4-BE49-F238E27FC236}">
                <a16:creationId xmlns:a16="http://schemas.microsoft.com/office/drawing/2014/main" id="{727F2764-9934-6F45-A0C7-6FB9FF718FAD}"/>
              </a:ext>
            </a:extLst>
          </p:cNvPr>
          <p:cNvPicPr>
            <a:picLocks noChangeAspect="1"/>
          </p:cNvPicPr>
          <p:nvPr/>
        </p:nvPicPr>
        <p:blipFill>
          <a:blip r:embed="rId2"/>
          <a:stretch>
            <a:fillRect/>
          </a:stretch>
        </p:blipFill>
        <p:spPr>
          <a:xfrm>
            <a:off x="3562037" y="3523392"/>
            <a:ext cx="5067300" cy="2807558"/>
          </a:xfrm>
          <a:prstGeom prst="rect">
            <a:avLst/>
          </a:prstGeom>
        </p:spPr>
      </p:pic>
    </p:spTree>
    <p:extLst>
      <p:ext uri="{BB962C8B-B14F-4D97-AF65-F5344CB8AC3E}">
        <p14:creationId xmlns:p14="http://schemas.microsoft.com/office/powerpoint/2010/main" val="202961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ED3F-867F-EF40-960E-335EF2BE9646}"/>
              </a:ext>
            </a:extLst>
          </p:cNvPr>
          <p:cNvSpPr>
            <a:spLocks noGrp="1"/>
          </p:cNvSpPr>
          <p:nvPr>
            <p:ph type="title"/>
          </p:nvPr>
        </p:nvSpPr>
        <p:spPr/>
        <p:txBody>
          <a:bodyPr/>
          <a:lstStyle/>
          <a:p>
            <a:r>
              <a:rPr lang="en-US" dirty="0"/>
              <a:t>Principles of pacing</a:t>
            </a:r>
          </a:p>
        </p:txBody>
      </p:sp>
      <p:sp>
        <p:nvSpPr>
          <p:cNvPr id="6" name="Content Placeholder 5">
            <a:extLst>
              <a:ext uri="{FF2B5EF4-FFF2-40B4-BE49-F238E27FC236}">
                <a16:creationId xmlns:a16="http://schemas.microsoft.com/office/drawing/2014/main" id="{EDE0C01E-6259-1F44-AEA9-9EAEA777B1F3}"/>
              </a:ext>
            </a:extLst>
          </p:cNvPr>
          <p:cNvSpPr>
            <a:spLocks noGrp="1"/>
          </p:cNvSpPr>
          <p:nvPr>
            <p:ph sz="quarter" idx="13"/>
          </p:nvPr>
        </p:nvSpPr>
        <p:spPr>
          <a:xfrm>
            <a:off x="913774" y="2367092"/>
            <a:ext cx="10363825" cy="3424107"/>
          </a:xfrm>
        </p:spPr>
        <p:txBody>
          <a:bodyPr>
            <a:normAutofit/>
          </a:bodyPr>
          <a:lstStyle/>
          <a:p>
            <a:pPr marL="0" indent="0">
              <a:buNone/>
            </a:pPr>
            <a:r>
              <a:rPr lang="en-US" sz="1600" dirty="0"/>
              <a:t>Wave front passes electrode </a:t>
            </a:r>
            <a:r>
              <a:rPr lang="en-US" sz="1600" dirty="0">
                <a:sym typeface="Wingdings" pitchFamily="2" charset="2"/>
              </a:rPr>
              <a:t> </a:t>
            </a:r>
            <a:r>
              <a:rPr lang="en-US" sz="1600" dirty="0"/>
              <a:t>EGM travels from lead tip to generator </a:t>
            </a:r>
            <a:r>
              <a:rPr lang="en-US" sz="1600" dirty="0">
                <a:sym typeface="Wingdings" pitchFamily="2" charset="2"/>
              </a:rPr>
              <a:t> Amplification  filtered  </a:t>
            </a:r>
          </a:p>
          <a:p>
            <a:pPr>
              <a:buFont typeface="Wingdings" pitchFamily="2" charset="2"/>
              <a:buChar char="à"/>
            </a:pPr>
            <a:r>
              <a:rPr lang="en-US" sz="1600" dirty="0">
                <a:sym typeface="Wingdings" pitchFamily="2" charset="2"/>
              </a:rPr>
              <a:t>processed by sensing electronics  Compared to threshold voltage (sensing threshold)</a:t>
            </a:r>
          </a:p>
          <a:p>
            <a:r>
              <a:rPr lang="en-US" sz="1600" dirty="0">
                <a:sym typeface="Wingdings" pitchFamily="2" charset="2"/>
              </a:rPr>
              <a:t>If sensed event exceeds the sensing threshold, the device with interpret at an atrial (or ventricular) depolarization</a:t>
            </a:r>
            <a:endParaRPr lang="en-US" sz="1600" dirty="0"/>
          </a:p>
        </p:txBody>
      </p:sp>
      <p:pic>
        <p:nvPicPr>
          <p:cNvPr id="4" name="Picture 3">
            <a:extLst>
              <a:ext uri="{FF2B5EF4-FFF2-40B4-BE49-F238E27FC236}">
                <a16:creationId xmlns:a16="http://schemas.microsoft.com/office/drawing/2014/main" id="{0DF41F04-3F6E-E441-BCC4-6FD9A93DE5C6}"/>
              </a:ext>
            </a:extLst>
          </p:cNvPr>
          <p:cNvPicPr>
            <a:picLocks noChangeAspect="1"/>
          </p:cNvPicPr>
          <p:nvPr/>
        </p:nvPicPr>
        <p:blipFill>
          <a:blip r:embed="rId2"/>
          <a:stretch>
            <a:fillRect/>
          </a:stretch>
        </p:blipFill>
        <p:spPr>
          <a:xfrm>
            <a:off x="2944682" y="3906963"/>
            <a:ext cx="6302007" cy="2633537"/>
          </a:xfrm>
          <a:prstGeom prst="rect">
            <a:avLst/>
          </a:prstGeom>
        </p:spPr>
      </p:pic>
    </p:spTree>
    <p:extLst>
      <p:ext uri="{BB962C8B-B14F-4D97-AF65-F5344CB8AC3E}">
        <p14:creationId xmlns:p14="http://schemas.microsoft.com/office/powerpoint/2010/main" val="97754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7664-1F82-0F4D-A600-1E625FAE7622}"/>
              </a:ext>
            </a:extLst>
          </p:cNvPr>
          <p:cNvSpPr>
            <a:spLocks noGrp="1"/>
          </p:cNvSpPr>
          <p:nvPr>
            <p:ph type="title"/>
          </p:nvPr>
        </p:nvSpPr>
        <p:spPr>
          <a:xfrm>
            <a:off x="1133937" y="684648"/>
            <a:ext cx="10364451" cy="1596177"/>
          </a:xfrm>
        </p:spPr>
        <p:txBody>
          <a:bodyPr/>
          <a:lstStyle/>
          <a:p>
            <a:r>
              <a:rPr lang="en-US" dirty="0"/>
              <a:t>Chest Radiograph</a:t>
            </a:r>
          </a:p>
        </p:txBody>
      </p:sp>
      <p:pic>
        <p:nvPicPr>
          <p:cNvPr id="6" name="Picture 5">
            <a:extLst>
              <a:ext uri="{FF2B5EF4-FFF2-40B4-BE49-F238E27FC236}">
                <a16:creationId xmlns:a16="http://schemas.microsoft.com/office/drawing/2014/main" id="{E157C076-4979-684A-9E0A-CD2AD410D603}"/>
              </a:ext>
            </a:extLst>
          </p:cNvPr>
          <p:cNvPicPr>
            <a:picLocks noChangeAspect="1"/>
          </p:cNvPicPr>
          <p:nvPr/>
        </p:nvPicPr>
        <p:blipFill>
          <a:blip r:embed="rId2"/>
          <a:stretch>
            <a:fillRect/>
          </a:stretch>
        </p:blipFill>
        <p:spPr>
          <a:xfrm>
            <a:off x="3764107" y="1951289"/>
            <a:ext cx="5104110" cy="4743527"/>
          </a:xfrm>
          <a:prstGeom prst="rect">
            <a:avLst/>
          </a:prstGeom>
        </p:spPr>
      </p:pic>
    </p:spTree>
    <p:extLst>
      <p:ext uri="{BB962C8B-B14F-4D97-AF65-F5344CB8AC3E}">
        <p14:creationId xmlns:p14="http://schemas.microsoft.com/office/powerpoint/2010/main" val="2546184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7664-1F82-0F4D-A600-1E625FAE7622}"/>
              </a:ext>
            </a:extLst>
          </p:cNvPr>
          <p:cNvSpPr>
            <a:spLocks noGrp="1"/>
          </p:cNvSpPr>
          <p:nvPr>
            <p:ph type="title"/>
          </p:nvPr>
        </p:nvSpPr>
        <p:spPr>
          <a:xfrm>
            <a:off x="1133937" y="684648"/>
            <a:ext cx="10364451" cy="1596177"/>
          </a:xfrm>
        </p:spPr>
        <p:txBody>
          <a:bodyPr/>
          <a:lstStyle/>
          <a:p>
            <a:r>
              <a:rPr lang="en-US" dirty="0"/>
              <a:t>Chest Radiograph</a:t>
            </a:r>
          </a:p>
        </p:txBody>
      </p:sp>
      <p:pic>
        <p:nvPicPr>
          <p:cNvPr id="4" name="Picture 3">
            <a:extLst>
              <a:ext uri="{FF2B5EF4-FFF2-40B4-BE49-F238E27FC236}">
                <a16:creationId xmlns:a16="http://schemas.microsoft.com/office/drawing/2014/main" id="{93535E35-7B91-E246-8524-E22FE9BD3697}"/>
              </a:ext>
            </a:extLst>
          </p:cNvPr>
          <p:cNvPicPr>
            <a:picLocks noChangeAspect="1"/>
          </p:cNvPicPr>
          <p:nvPr/>
        </p:nvPicPr>
        <p:blipFill>
          <a:blip r:embed="rId2"/>
          <a:stretch>
            <a:fillRect/>
          </a:stretch>
        </p:blipFill>
        <p:spPr>
          <a:xfrm>
            <a:off x="3336742" y="1828583"/>
            <a:ext cx="5958840" cy="4793198"/>
          </a:xfrm>
          <a:prstGeom prst="rect">
            <a:avLst/>
          </a:prstGeom>
        </p:spPr>
      </p:pic>
    </p:spTree>
    <p:extLst>
      <p:ext uri="{BB962C8B-B14F-4D97-AF65-F5344CB8AC3E}">
        <p14:creationId xmlns:p14="http://schemas.microsoft.com/office/powerpoint/2010/main" val="2468888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7664-1F82-0F4D-A600-1E625FAE7622}"/>
              </a:ext>
            </a:extLst>
          </p:cNvPr>
          <p:cNvSpPr>
            <a:spLocks noGrp="1"/>
          </p:cNvSpPr>
          <p:nvPr>
            <p:ph type="title"/>
          </p:nvPr>
        </p:nvSpPr>
        <p:spPr>
          <a:xfrm>
            <a:off x="1133937" y="684648"/>
            <a:ext cx="10364451" cy="1596177"/>
          </a:xfrm>
        </p:spPr>
        <p:txBody>
          <a:bodyPr/>
          <a:lstStyle/>
          <a:p>
            <a:r>
              <a:rPr lang="en-US" dirty="0"/>
              <a:t>Chest Radiograph</a:t>
            </a:r>
          </a:p>
        </p:txBody>
      </p:sp>
      <p:pic>
        <p:nvPicPr>
          <p:cNvPr id="5" name="Picture 4">
            <a:extLst>
              <a:ext uri="{FF2B5EF4-FFF2-40B4-BE49-F238E27FC236}">
                <a16:creationId xmlns:a16="http://schemas.microsoft.com/office/drawing/2014/main" id="{70481CC0-4970-FF44-BDEF-61A2D5BE1525}"/>
              </a:ext>
            </a:extLst>
          </p:cNvPr>
          <p:cNvPicPr>
            <a:picLocks noChangeAspect="1"/>
          </p:cNvPicPr>
          <p:nvPr/>
        </p:nvPicPr>
        <p:blipFill>
          <a:blip r:embed="rId2"/>
          <a:stretch>
            <a:fillRect/>
          </a:stretch>
        </p:blipFill>
        <p:spPr>
          <a:xfrm>
            <a:off x="3951442" y="2000744"/>
            <a:ext cx="4729439" cy="4614086"/>
          </a:xfrm>
          <a:prstGeom prst="rect">
            <a:avLst/>
          </a:prstGeom>
        </p:spPr>
      </p:pic>
    </p:spTree>
    <p:extLst>
      <p:ext uri="{BB962C8B-B14F-4D97-AF65-F5344CB8AC3E}">
        <p14:creationId xmlns:p14="http://schemas.microsoft.com/office/powerpoint/2010/main" val="4081005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7664-1F82-0F4D-A600-1E625FAE7622}"/>
              </a:ext>
            </a:extLst>
          </p:cNvPr>
          <p:cNvSpPr>
            <a:spLocks noGrp="1"/>
          </p:cNvSpPr>
          <p:nvPr>
            <p:ph type="title"/>
          </p:nvPr>
        </p:nvSpPr>
        <p:spPr>
          <a:xfrm>
            <a:off x="1133937" y="684648"/>
            <a:ext cx="10364451" cy="1596177"/>
          </a:xfrm>
        </p:spPr>
        <p:txBody>
          <a:bodyPr/>
          <a:lstStyle/>
          <a:p>
            <a:r>
              <a:rPr lang="en-US" dirty="0"/>
              <a:t>Chest Radiograph</a:t>
            </a:r>
          </a:p>
        </p:txBody>
      </p:sp>
      <p:pic>
        <p:nvPicPr>
          <p:cNvPr id="4" name="Picture 3">
            <a:extLst>
              <a:ext uri="{FF2B5EF4-FFF2-40B4-BE49-F238E27FC236}">
                <a16:creationId xmlns:a16="http://schemas.microsoft.com/office/drawing/2014/main" id="{ACECBEA4-9F28-9348-888E-E834631D91F1}"/>
              </a:ext>
            </a:extLst>
          </p:cNvPr>
          <p:cNvPicPr>
            <a:picLocks noChangeAspect="1"/>
          </p:cNvPicPr>
          <p:nvPr/>
        </p:nvPicPr>
        <p:blipFill>
          <a:blip r:embed="rId2"/>
          <a:stretch>
            <a:fillRect/>
          </a:stretch>
        </p:blipFill>
        <p:spPr>
          <a:xfrm>
            <a:off x="3424806" y="1933879"/>
            <a:ext cx="5782712" cy="4696151"/>
          </a:xfrm>
          <a:prstGeom prst="rect">
            <a:avLst/>
          </a:prstGeom>
        </p:spPr>
      </p:pic>
    </p:spTree>
    <p:extLst>
      <p:ext uri="{BB962C8B-B14F-4D97-AF65-F5344CB8AC3E}">
        <p14:creationId xmlns:p14="http://schemas.microsoft.com/office/powerpoint/2010/main" val="3569505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DAE9-9F01-764E-95B2-631D20371228}"/>
              </a:ext>
            </a:extLst>
          </p:cNvPr>
          <p:cNvSpPr>
            <a:spLocks noGrp="1"/>
          </p:cNvSpPr>
          <p:nvPr>
            <p:ph type="title"/>
          </p:nvPr>
        </p:nvSpPr>
        <p:spPr/>
        <p:txBody>
          <a:bodyPr/>
          <a:lstStyle/>
          <a:p>
            <a:r>
              <a:rPr lang="en-US" dirty="0"/>
              <a:t>Pacemaker Mode and Timing Cycles</a:t>
            </a:r>
          </a:p>
        </p:txBody>
      </p:sp>
      <p:sp>
        <p:nvSpPr>
          <p:cNvPr id="3" name="Content Placeholder 2">
            <a:extLst>
              <a:ext uri="{FF2B5EF4-FFF2-40B4-BE49-F238E27FC236}">
                <a16:creationId xmlns:a16="http://schemas.microsoft.com/office/drawing/2014/main" id="{4018DCB5-DCFB-AC44-8CB1-A09A518F51BA}"/>
              </a:ext>
            </a:extLst>
          </p:cNvPr>
          <p:cNvSpPr>
            <a:spLocks noGrp="1"/>
          </p:cNvSpPr>
          <p:nvPr>
            <p:ph sz="quarter" idx="13"/>
          </p:nvPr>
        </p:nvSpPr>
        <p:spPr/>
        <p:txBody>
          <a:bodyPr>
            <a:normAutofit fontScale="92500"/>
          </a:bodyPr>
          <a:lstStyle/>
          <a:p>
            <a:r>
              <a:rPr lang="en-US" dirty="0"/>
              <a:t>Describe which chamber is sensed, paced and response to sensed rhythm</a:t>
            </a:r>
          </a:p>
          <a:p>
            <a:r>
              <a:rPr lang="en-US" dirty="0"/>
              <a:t>Four (five)-letter code</a:t>
            </a:r>
          </a:p>
          <a:p>
            <a:pPr lvl="1"/>
            <a:r>
              <a:rPr lang="en-US" dirty="0"/>
              <a:t>Position #1: chamber paced</a:t>
            </a:r>
          </a:p>
          <a:p>
            <a:pPr lvl="1"/>
            <a:r>
              <a:rPr lang="en-US" dirty="0"/>
              <a:t>Position #2: chamber sensed</a:t>
            </a:r>
          </a:p>
          <a:p>
            <a:pPr lvl="1"/>
            <a:r>
              <a:rPr lang="en-US" dirty="0"/>
              <a:t>Position #3: response to sensed rhythm</a:t>
            </a:r>
          </a:p>
          <a:p>
            <a:pPr lvl="1"/>
            <a:r>
              <a:rPr lang="en-US" dirty="0"/>
              <a:t>Position #4: rate modulation</a:t>
            </a:r>
          </a:p>
          <a:p>
            <a:pPr lvl="1"/>
            <a:r>
              <a:rPr lang="en-US" dirty="0"/>
              <a:t>Position #5: rarely used, indicative of multisite pacing</a:t>
            </a:r>
          </a:p>
        </p:txBody>
      </p:sp>
      <p:sp>
        <p:nvSpPr>
          <p:cNvPr id="5" name="Content Placeholder 4">
            <a:extLst>
              <a:ext uri="{FF2B5EF4-FFF2-40B4-BE49-F238E27FC236}">
                <a16:creationId xmlns:a16="http://schemas.microsoft.com/office/drawing/2014/main" id="{133C9C35-45E0-854C-972F-06D76D2F648B}"/>
              </a:ext>
            </a:extLst>
          </p:cNvPr>
          <p:cNvSpPr>
            <a:spLocks noGrp="1"/>
          </p:cNvSpPr>
          <p:nvPr>
            <p:ph sz="quarter" idx="14"/>
          </p:nvPr>
        </p:nvSpPr>
        <p:spPr/>
        <p:txBody>
          <a:bodyPr/>
          <a:lstStyle/>
          <a:p>
            <a:endParaRPr lang="en-US"/>
          </a:p>
        </p:txBody>
      </p:sp>
      <p:pic>
        <p:nvPicPr>
          <p:cNvPr id="4" name="Picture 3">
            <a:extLst>
              <a:ext uri="{FF2B5EF4-FFF2-40B4-BE49-F238E27FC236}">
                <a16:creationId xmlns:a16="http://schemas.microsoft.com/office/drawing/2014/main" id="{F25E39B6-330C-BA48-89DD-28BED18614D7}"/>
              </a:ext>
            </a:extLst>
          </p:cNvPr>
          <p:cNvPicPr>
            <a:picLocks noChangeAspect="1"/>
          </p:cNvPicPr>
          <p:nvPr/>
        </p:nvPicPr>
        <p:blipFill>
          <a:blip r:embed="rId2"/>
          <a:stretch>
            <a:fillRect/>
          </a:stretch>
        </p:blipFill>
        <p:spPr>
          <a:xfrm>
            <a:off x="6019800" y="2253950"/>
            <a:ext cx="5353050" cy="3667988"/>
          </a:xfrm>
          <a:prstGeom prst="rect">
            <a:avLst/>
          </a:prstGeom>
        </p:spPr>
      </p:pic>
    </p:spTree>
    <p:extLst>
      <p:ext uri="{BB962C8B-B14F-4D97-AF65-F5344CB8AC3E}">
        <p14:creationId xmlns:p14="http://schemas.microsoft.com/office/powerpoint/2010/main" val="237342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F6BE-2AFA-B240-92E1-CE9CD6FD5F5D}"/>
              </a:ext>
            </a:extLst>
          </p:cNvPr>
          <p:cNvSpPr>
            <a:spLocks noGrp="1"/>
          </p:cNvSpPr>
          <p:nvPr>
            <p:ph type="title"/>
          </p:nvPr>
        </p:nvSpPr>
        <p:spPr/>
        <p:txBody>
          <a:bodyPr/>
          <a:lstStyle/>
          <a:p>
            <a:r>
              <a:rPr lang="en-US" dirty="0"/>
              <a:t>Physiologic pacing</a:t>
            </a:r>
          </a:p>
        </p:txBody>
      </p:sp>
      <p:sp>
        <p:nvSpPr>
          <p:cNvPr id="3" name="Content Placeholder 2">
            <a:extLst>
              <a:ext uri="{FF2B5EF4-FFF2-40B4-BE49-F238E27FC236}">
                <a16:creationId xmlns:a16="http://schemas.microsoft.com/office/drawing/2014/main" id="{144BED06-BAE8-8246-A6CC-FEBEC58AF496}"/>
              </a:ext>
            </a:extLst>
          </p:cNvPr>
          <p:cNvSpPr>
            <a:spLocks noGrp="1"/>
          </p:cNvSpPr>
          <p:nvPr>
            <p:ph sz="quarter" idx="13"/>
          </p:nvPr>
        </p:nvSpPr>
        <p:spPr/>
        <p:txBody>
          <a:bodyPr/>
          <a:lstStyle/>
          <a:p>
            <a:r>
              <a:rPr lang="en-US" dirty="0"/>
              <a:t>pacing systems that approximate normal cardiac behavior</a:t>
            </a:r>
          </a:p>
          <a:p>
            <a:pPr lvl="1"/>
            <a:r>
              <a:rPr lang="en-US" dirty="0"/>
              <a:t>Maintain </a:t>
            </a:r>
            <a:r>
              <a:rPr lang="en-US" dirty="0" err="1"/>
              <a:t>av</a:t>
            </a:r>
            <a:r>
              <a:rPr lang="en-US" dirty="0"/>
              <a:t> synchrony</a:t>
            </a:r>
          </a:p>
          <a:p>
            <a:pPr lvl="1"/>
            <a:r>
              <a:rPr lang="en-US" dirty="0"/>
              <a:t>Biventricular pacing</a:t>
            </a:r>
          </a:p>
          <a:p>
            <a:pPr lvl="1"/>
            <a:r>
              <a:rPr lang="en-US" dirty="0"/>
              <a:t>Rate responsiveness</a:t>
            </a:r>
          </a:p>
          <a:p>
            <a:r>
              <a:rPr lang="en-US" dirty="0"/>
              <a:t>Benefits</a:t>
            </a:r>
          </a:p>
          <a:p>
            <a:pPr lvl="1"/>
            <a:r>
              <a:rPr lang="en-US" dirty="0"/>
              <a:t>Reduced incidence of atrial tachyarrhythmias (including AF)</a:t>
            </a:r>
          </a:p>
          <a:p>
            <a:pPr lvl="1"/>
            <a:r>
              <a:rPr lang="en-US" dirty="0"/>
              <a:t>Less thromboembolic events (due to less AF)</a:t>
            </a:r>
          </a:p>
          <a:p>
            <a:pPr lvl="1"/>
            <a:r>
              <a:rPr lang="en-US" dirty="0"/>
              <a:t>Improved hemodynamics (atrial kick ~20% of ventricular filling)</a:t>
            </a:r>
          </a:p>
          <a:p>
            <a:endParaRPr lang="en-US" dirty="0"/>
          </a:p>
        </p:txBody>
      </p:sp>
    </p:spTree>
    <p:extLst>
      <p:ext uri="{BB962C8B-B14F-4D97-AF65-F5344CB8AC3E}">
        <p14:creationId xmlns:p14="http://schemas.microsoft.com/office/powerpoint/2010/main" val="88958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A1E7-D64A-D44E-9823-0BE9638FB154}"/>
              </a:ext>
            </a:extLst>
          </p:cNvPr>
          <p:cNvSpPr>
            <a:spLocks noGrp="1"/>
          </p:cNvSpPr>
          <p:nvPr>
            <p:ph type="title"/>
          </p:nvPr>
        </p:nvSpPr>
        <p:spPr/>
        <p:txBody>
          <a:bodyPr/>
          <a:lstStyle/>
          <a:p>
            <a:r>
              <a:rPr lang="en-US" dirty="0"/>
              <a:t>pacing modes</a:t>
            </a:r>
          </a:p>
        </p:txBody>
      </p:sp>
      <p:sp>
        <p:nvSpPr>
          <p:cNvPr id="5" name="Content Placeholder 4">
            <a:extLst>
              <a:ext uri="{FF2B5EF4-FFF2-40B4-BE49-F238E27FC236}">
                <a16:creationId xmlns:a16="http://schemas.microsoft.com/office/drawing/2014/main" id="{414E0D54-7CDD-E840-824B-5F0C7D2253C4}"/>
              </a:ext>
            </a:extLst>
          </p:cNvPr>
          <p:cNvSpPr>
            <a:spLocks noGrp="1"/>
          </p:cNvSpPr>
          <p:nvPr>
            <p:ph sz="quarter" idx="13"/>
          </p:nvPr>
        </p:nvSpPr>
        <p:spPr/>
        <p:txBody>
          <a:bodyPr>
            <a:normAutofit/>
          </a:bodyPr>
          <a:lstStyle/>
          <a:p>
            <a:r>
              <a:rPr lang="en-US" dirty="0"/>
              <a:t>Single Chamber pacing: one lead (atrial </a:t>
            </a:r>
            <a:r>
              <a:rPr lang="en-US" u="sng" dirty="0"/>
              <a:t>or</a:t>
            </a:r>
            <a:r>
              <a:rPr lang="en-US" dirty="0"/>
              <a:t> ventricular)</a:t>
            </a:r>
          </a:p>
          <a:p>
            <a:pPr lvl="1"/>
            <a:r>
              <a:rPr lang="en-US" dirty="0"/>
              <a:t>Examples: </a:t>
            </a:r>
            <a:r>
              <a:rPr lang="en-US" dirty="0" err="1"/>
              <a:t>vvi</a:t>
            </a:r>
            <a:r>
              <a:rPr lang="en-US" dirty="0"/>
              <a:t>/</a:t>
            </a:r>
            <a:r>
              <a:rPr lang="en-US" dirty="0" err="1"/>
              <a:t>vvir</a:t>
            </a:r>
            <a:r>
              <a:rPr lang="en-US" dirty="0"/>
              <a:t>, </a:t>
            </a:r>
            <a:r>
              <a:rPr lang="en-US" dirty="0" err="1"/>
              <a:t>aai</a:t>
            </a:r>
            <a:r>
              <a:rPr lang="en-US" dirty="0"/>
              <a:t>/</a:t>
            </a:r>
            <a:r>
              <a:rPr lang="en-US" dirty="0" err="1"/>
              <a:t>aair</a:t>
            </a:r>
            <a:endParaRPr lang="en-US" dirty="0"/>
          </a:p>
          <a:p>
            <a:r>
              <a:rPr lang="en-US" dirty="0"/>
              <a:t>Dual chamber pacing: two or more leads (atrial </a:t>
            </a:r>
            <a:r>
              <a:rPr lang="en-US" u="sng" dirty="0"/>
              <a:t>and</a:t>
            </a:r>
            <a:r>
              <a:rPr lang="en-US" dirty="0"/>
              <a:t> ventricular)</a:t>
            </a:r>
          </a:p>
          <a:p>
            <a:pPr lvl="1"/>
            <a:r>
              <a:rPr lang="en-US" dirty="0"/>
              <a:t>Examples: </a:t>
            </a:r>
            <a:r>
              <a:rPr lang="en-US" dirty="0" err="1"/>
              <a:t>ddd</a:t>
            </a:r>
            <a:r>
              <a:rPr lang="en-US" dirty="0"/>
              <a:t>/</a:t>
            </a:r>
            <a:r>
              <a:rPr lang="en-US" dirty="0" err="1"/>
              <a:t>dddr</a:t>
            </a:r>
            <a:r>
              <a:rPr lang="en-US" dirty="0"/>
              <a:t>, </a:t>
            </a:r>
            <a:r>
              <a:rPr lang="en-US" dirty="0" err="1"/>
              <a:t>ddi</a:t>
            </a:r>
            <a:r>
              <a:rPr lang="en-US" dirty="0"/>
              <a:t>/</a:t>
            </a:r>
            <a:r>
              <a:rPr lang="en-US" dirty="0" err="1"/>
              <a:t>ddir</a:t>
            </a:r>
            <a:r>
              <a:rPr lang="en-US" dirty="0"/>
              <a:t>, </a:t>
            </a:r>
            <a:r>
              <a:rPr lang="en-US" dirty="0" err="1"/>
              <a:t>vdd</a:t>
            </a:r>
            <a:r>
              <a:rPr lang="en-US" dirty="0"/>
              <a:t>, dvi</a:t>
            </a:r>
          </a:p>
          <a:p>
            <a:r>
              <a:rPr lang="en-US" dirty="0"/>
              <a:t>Asynchronous pacing</a:t>
            </a:r>
          </a:p>
          <a:p>
            <a:pPr lvl="1"/>
            <a:r>
              <a:rPr lang="en-US" dirty="0"/>
              <a:t>Examples: </a:t>
            </a:r>
            <a:r>
              <a:rPr lang="en-US" dirty="0" err="1"/>
              <a:t>aoo</a:t>
            </a:r>
            <a:r>
              <a:rPr lang="en-US" dirty="0"/>
              <a:t>, </a:t>
            </a:r>
            <a:r>
              <a:rPr lang="en-US" dirty="0" err="1"/>
              <a:t>voo</a:t>
            </a:r>
            <a:r>
              <a:rPr lang="en-US" dirty="0"/>
              <a:t>, doo</a:t>
            </a:r>
          </a:p>
        </p:txBody>
      </p:sp>
    </p:spTree>
    <p:extLst>
      <p:ext uri="{BB962C8B-B14F-4D97-AF65-F5344CB8AC3E}">
        <p14:creationId xmlns:p14="http://schemas.microsoft.com/office/powerpoint/2010/main" val="3520886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C6E2-3999-7A45-9687-B75D5DFF7CC2}"/>
              </a:ext>
            </a:extLst>
          </p:cNvPr>
          <p:cNvSpPr>
            <a:spLocks noGrp="1"/>
          </p:cNvSpPr>
          <p:nvPr>
            <p:ph type="title"/>
          </p:nvPr>
        </p:nvSpPr>
        <p:spPr/>
        <p:txBody>
          <a:bodyPr/>
          <a:lstStyle/>
          <a:p>
            <a:r>
              <a:rPr lang="en-US" dirty="0"/>
              <a:t>Pacemakers: indications</a:t>
            </a:r>
          </a:p>
        </p:txBody>
      </p:sp>
      <p:sp>
        <p:nvSpPr>
          <p:cNvPr id="3" name="Content Placeholder 2">
            <a:extLst>
              <a:ext uri="{FF2B5EF4-FFF2-40B4-BE49-F238E27FC236}">
                <a16:creationId xmlns:a16="http://schemas.microsoft.com/office/drawing/2014/main" id="{EC96C36D-9F81-2A4F-92CA-856A6D57BDBE}"/>
              </a:ext>
            </a:extLst>
          </p:cNvPr>
          <p:cNvSpPr>
            <a:spLocks noGrp="1"/>
          </p:cNvSpPr>
          <p:nvPr>
            <p:ph sz="quarter" idx="13"/>
          </p:nvPr>
        </p:nvSpPr>
        <p:spPr/>
        <p:txBody>
          <a:bodyPr>
            <a:normAutofit/>
          </a:bodyPr>
          <a:lstStyle/>
          <a:p>
            <a:r>
              <a:rPr lang="en-US" dirty="0"/>
              <a:t>Indication (big picture)</a:t>
            </a:r>
          </a:p>
          <a:p>
            <a:pPr lvl="1"/>
            <a:r>
              <a:rPr lang="en-US" dirty="0"/>
              <a:t>relieve or prevent symptomatic bradycardia not resulting from a reversible cause</a:t>
            </a:r>
          </a:p>
          <a:p>
            <a:pPr lvl="1"/>
            <a:r>
              <a:rPr lang="en-US" dirty="0"/>
              <a:t>asymptomatic bradycardia and serious symptoms consistent with bradycardia, but no documentation of symptomatic bradycardia, provided that alternative causes for the symptoms have been excluded. </a:t>
            </a:r>
          </a:p>
          <a:p>
            <a:pPr lvl="1"/>
            <a:r>
              <a:rPr lang="en-US" dirty="0"/>
              <a:t>Pacing is also indicated to prevent future symptomatic bradycardia in patients who are presently asymptomatic if the risk of rapid progression to serious symptoms is high</a:t>
            </a:r>
          </a:p>
        </p:txBody>
      </p:sp>
    </p:spTree>
    <p:extLst>
      <p:ext uri="{BB962C8B-B14F-4D97-AF65-F5344CB8AC3E}">
        <p14:creationId xmlns:p14="http://schemas.microsoft.com/office/powerpoint/2010/main" val="173600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A1E7-D64A-D44E-9823-0BE9638FB154}"/>
              </a:ext>
            </a:extLst>
          </p:cNvPr>
          <p:cNvSpPr>
            <a:spLocks noGrp="1"/>
          </p:cNvSpPr>
          <p:nvPr>
            <p:ph type="title"/>
          </p:nvPr>
        </p:nvSpPr>
        <p:spPr/>
        <p:txBody>
          <a:bodyPr/>
          <a:lstStyle/>
          <a:p>
            <a:r>
              <a:rPr lang="en-US" dirty="0"/>
              <a:t>Single chamber pacing: </a:t>
            </a:r>
            <a:r>
              <a:rPr lang="en-US" dirty="0" err="1"/>
              <a:t>vvi</a:t>
            </a:r>
            <a:r>
              <a:rPr lang="en-US" dirty="0"/>
              <a:t>/VVIR</a:t>
            </a:r>
          </a:p>
        </p:txBody>
      </p:sp>
      <p:sp>
        <p:nvSpPr>
          <p:cNvPr id="5" name="Content Placeholder 4">
            <a:extLst>
              <a:ext uri="{FF2B5EF4-FFF2-40B4-BE49-F238E27FC236}">
                <a16:creationId xmlns:a16="http://schemas.microsoft.com/office/drawing/2014/main" id="{414E0D54-7CDD-E840-824B-5F0C7D2253C4}"/>
              </a:ext>
            </a:extLst>
          </p:cNvPr>
          <p:cNvSpPr>
            <a:spLocks noGrp="1"/>
          </p:cNvSpPr>
          <p:nvPr>
            <p:ph sz="quarter" idx="13"/>
          </p:nvPr>
        </p:nvSpPr>
        <p:spPr>
          <a:xfrm>
            <a:off x="913774" y="2367092"/>
            <a:ext cx="6056938" cy="4173408"/>
          </a:xfrm>
        </p:spPr>
        <p:txBody>
          <a:bodyPr>
            <a:normAutofit fontScale="85000" lnSpcReduction="20000"/>
          </a:bodyPr>
          <a:lstStyle/>
          <a:p>
            <a:r>
              <a:rPr lang="en-US" dirty="0" err="1"/>
              <a:t>Vvi</a:t>
            </a:r>
            <a:r>
              <a:rPr lang="en-US" dirty="0"/>
              <a:t>: “ventricular demand pacing”</a:t>
            </a:r>
          </a:p>
          <a:p>
            <a:r>
              <a:rPr lang="en-US" dirty="0"/>
              <a:t>Ventricular paced, ventricular sensed, pacemaker inhibited in response to a sensed beat</a:t>
            </a:r>
          </a:p>
          <a:p>
            <a:pPr lvl="1"/>
            <a:r>
              <a:rPr lang="en-US" dirty="0"/>
              <a:t>Very simple mode, used predominantly for single chamber ventricular pacing</a:t>
            </a:r>
          </a:p>
          <a:p>
            <a:pPr lvl="1"/>
            <a:r>
              <a:rPr lang="en-US" dirty="0"/>
              <a:t>Set a “lower rate limit” or “ventricular escape interval” and a “ventricular refractory period”</a:t>
            </a:r>
          </a:p>
          <a:p>
            <a:r>
              <a:rPr lang="en-US" dirty="0"/>
              <a:t>Advantages: Single lead, easy to insert (ex Transvenous pacemakers)</a:t>
            </a:r>
          </a:p>
          <a:p>
            <a:r>
              <a:rPr lang="en-US" dirty="0"/>
              <a:t>Disadvantages: No atrial sensing </a:t>
            </a:r>
            <a:r>
              <a:rPr lang="en-US" dirty="0">
                <a:sym typeface="Wingdings" pitchFamily="2" charset="2"/>
              </a:rPr>
              <a:t> no AV synchrony</a:t>
            </a:r>
          </a:p>
          <a:p>
            <a:r>
              <a:rPr lang="en-US" dirty="0">
                <a:sym typeface="Wingdings" pitchFamily="2" charset="2"/>
              </a:rPr>
              <a:t>Ideal patients: Permanent Atrial fibrillation or other patients where AV synchrony is not needed or unable to be achieved</a:t>
            </a:r>
            <a:endParaRPr lang="en-US" dirty="0"/>
          </a:p>
        </p:txBody>
      </p:sp>
      <p:pic>
        <p:nvPicPr>
          <p:cNvPr id="6" name="Picture 5">
            <a:extLst>
              <a:ext uri="{FF2B5EF4-FFF2-40B4-BE49-F238E27FC236}">
                <a16:creationId xmlns:a16="http://schemas.microsoft.com/office/drawing/2014/main" id="{E4D66484-CCE8-F540-A188-7CCBD14D3D07}"/>
              </a:ext>
            </a:extLst>
          </p:cNvPr>
          <p:cNvPicPr>
            <a:picLocks noChangeAspect="1"/>
          </p:cNvPicPr>
          <p:nvPr/>
        </p:nvPicPr>
        <p:blipFill>
          <a:blip r:embed="rId3"/>
          <a:stretch>
            <a:fillRect/>
          </a:stretch>
        </p:blipFill>
        <p:spPr>
          <a:xfrm>
            <a:off x="6970712" y="2819400"/>
            <a:ext cx="5100638" cy="1943100"/>
          </a:xfrm>
          <a:prstGeom prst="rect">
            <a:avLst/>
          </a:prstGeom>
        </p:spPr>
      </p:pic>
    </p:spTree>
    <p:extLst>
      <p:ext uri="{BB962C8B-B14F-4D97-AF65-F5344CB8AC3E}">
        <p14:creationId xmlns:p14="http://schemas.microsoft.com/office/powerpoint/2010/main" val="1817611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A1E7-D64A-D44E-9823-0BE9638FB154}"/>
              </a:ext>
            </a:extLst>
          </p:cNvPr>
          <p:cNvSpPr>
            <a:spLocks noGrp="1"/>
          </p:cNvSpPr>
          <p:nvPr>
            <p:ph type="title"/>
          </p:nvPr>
        </p:nvSpPr>
        <p:spPr/>
        <p:txBody>
          <a:bodyPr/>
          <a:lstStyle/>
          <a:p>
            <a:r>
              <a:rPr lang="en-US" dirty="0"/>
              <a:t>Single chamber pacing: AAI/AAIR</a:t>
            </a:r>
          </a:p>
        </p:txBody>
      </p:sp>
      <p:sp>
        <p:nvSpPr>
          <p:cNvPr id="5" name="Content Placeholder 4">
            <a:extLst>
              <a:ext uri="{FF2B5EF4-FFF2-40B4-BE49-F238E27FC236}">
                <a16:creationId xmlns:a16="http://schemas.microsoft.com/office/drawing/2014/main" id="{414E0D54-7CDD-E840-824B-5F0C7D2253C4}"/>
              </a:ext>
            </a:extLst>
          </p:cNvPr>
          <p:cNvSpPr>
            <a:spLocks noGrp="1"/>
          </p:cNvSpPr>
          <p:nvPr>
            <p:ph sz="quarter" idx="13"/>
          </p:nvPr>
        </p:nvSpPr>
        <p:spPr>
          <a:xfrm>
            <a:off x="913774" y="2367092"/>
            <a:ext cx="6522076" cy="4338508"/>
          </a:xfrm>
        </p:spPr>
        <p:txBody>
          <a:bodyPr>
            <a:normAutofit fontScale="70000" lnSpcReduction="20000"/>
          </a:bodyPr>
          <a:lstStyle/>
          <a:p>
            <a:r>
              <a:rPr lang="en-US" dirty="0" err="1"/>
              <a:t>AAi</a:t>
            </a:r>
            <a:r>
              <a:rPr lang="en-US" dirty="0"/>
              <a:t>: “Atrial Demand pacing”</a:t>
            </a:r>
          </a:p>
          <a:p>
            <a:r>
              <a:rPr lang="en-US" dirty="0"/>
              <a:t>atrium paced, atrium sensed, pacemaker inhibited in response to sensed atrial beat</a:t>
            </a:r>
          </a:p>
          <a:p>
            <a:pPr lvl="1"/>
            <a:r>
              <a:rPr lang="en-US" dirty="0"/>
              <a:t>Very simple mode, used predominantly for single chamber atrial pacing</a:t>
            </a:r>
          </a:p>
          <a:p>
            <a:pPr lvl="1"/>
            <a:r>
              <a:rPr lang="en-US" dirty="0"/>
              <a:t>Common in Europe, not common in the united states</a:t>
            </a:r>
          </a:p>
          <a:p>
            <a:pPr lvl="1"/>
            <a:r>
              <a:rPr lang="en-US" dirty="0"/>
              <a:t>Settings: “lower rate limit”  and atrial refractory period</a:t>
            </a:r>
          </a:p>
          <a:p>
            <a:r>
              <a:rPr lang="en-US" dirty="0"/>
              <a:t>Advantages: single lead, Maintain </a:t>
            </a:r>
            <a:r>
              <a:rPr lang="en-US" dirty="0" err="1"/>
              <a:t>av</a:t>
            </a:r>
            <a:r>
              <a:rPr lang="en-US" dirty="0"/>
              <a:t> synchrony</a:t>
            </a:r>
          </a:p>
          <a:p>
            <a:r>
              <a:rPr lang="en-US" dirty="0"/>
              <a:t>Disadvantages: no protection from ventricular bradycardia 2/2 AV node conduction disease</a:t>
            </a:r>
          </a:p>
          <a:p>
            <a:pPr lvl="1"/>
            <a:r>
              <a:rPr lang="en-US" dirty="0"/>
              <a:t>Not a good option for patients with AV node disease / AV block</a:t>
            </a:r>
            <a:endParaRPr lang="en-US" dirty="0">
              <a:sym typeface="Wingdings" pitchFamily="2" charset="2"/>
            </a:endParaRPr>
          </a:p>
          <a:p>
            <a:r>
              <a:rPr lang="en-US" dirty="0">
                <a:sym typeface="Wingdings" pitchFamily="2" charset="2"/>
              </a:rPr>
              <a:t>Ideal patients: Sinus node dysfunction, symptomatic sinus bradycardia, or sinus pauses</a:t>
            </a:r>
          </a:p>
          <a:p>
            <a:pPr lvl="1"/>
            <a:r>
              <a:rPr lang="en-US" dirty="0">
                <a:sym typeface="Wingdings" pitchFamily="2" charset="2"/>
              </a:rPr>
              <a:t>Must have a healthy AV node (no AV block)</a:t>
            </a:r>
          </a:p>
          <a:p>
            <a:pPr lvl="1"/>
            <a:r>
              <a:rPr lang="en-US" dirty="0">
                <a:sym typeface="Wingdings" pitchFamily="2" charset="2"/>
              </a:rPr>
              <a:t>Ideally able to accelerate their heart rate with exertion, otherwise will need AAIR</a:t>
            </a:r>
            <a:endParaRPr lang="en-US" dirty="0"/>
          </a:p>
        </p:txBody>
      </p:sp>
      <p:pic>
        <p:nvPicPr>
          <p:cNvPr id="3" name="Picture 2">
            <a:extLst>
              <a:ext uri="{FF2B5EF4-FFF2-40B4-BE49-F238E27FC236}">
                <a16:creationId xmlns:a16="http://schemas.microsoft.com/office/drawing/2014/main" id="{7400DF97-3466-694E-AFF2-B26AC69283AC}"/>
              </a:ext>
            </a:extLst>
          </p:cNvPr>
          <p:cNvPicPr>
            <a:picLocks noChangeAspect="1"/>
          </p:cNvPicPr>
          <p:nvPr/>
        </p:nvPicPr>
        <p:blipFill>
          <a:blip r:embed="rId3"/>
          <a:stretch>
            <a:fillRect/>
          </a:stretch>
        </p:blipFill>
        <p:spPr>
          <a:xfrm>
            <a:off x="7435850" y="3397069"/>
            <a:ext cx="4533900" cy="1727200"/>
          </a:xfrm>
          <a:prstGeom prst="rect">
            <a:avLst/>
          </a:prstGeom>
        </p:spPr>
      </p:pic>
    </p:spTree>
    <p:extLst>
      <p:ext uri="{BB962C8B-B14F-4D97-AF65-F5344CB8AC3E}">
        <p14:creationId xmlns:p14="http://schemas.microsoft.com/office/powerpoint/2010/main" val="3233036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A1E7-D64A-D44E-9823-0BE9638FB154}"/>
              </a:ext>
            </a:extLst>
          </p:cNvPr>
          <p:cNvSpPr>
            <a:spLocks noGrp="1"/>
          </p:cNvSpPr>
          <p:nvPr>
            <p:ph type="title"/>
          </p:nvPr>
        </p:nvSpPr>
        <p:spPr/>
        <p:txBody>
          <a:bodyPr/>
          <a:lstStyle/>
          <a:p>
            <a:r>
              <a:rPr lang="en-US" dirty="0"/>
              <a:t>Dual chamber pacing: DDD/DDDR</a:t>
            </a:r>
          </a:p>
        </p:txBody>
      </p:sp>
      <p:sp>
        <p:nvSpPr>
          <p:cNvPr id="5" name="Content Placeholder 4">
            <a:extLst>
              <a:ext uri="{FF2B5EF4-FFF2-40B4-BE49-F238E27FC236}">
                <a16:creationId xmlns:a16="http://schemas.microsoft.com/office/drawing/2014/main" id="{414E0D54-7CDD-E840-824B-5F0C7D2253C4}"/>
              </a:ext>
            </a:extLst>
          </p:cNvPr>
          <p:cNvSpPr>
            <a:spLocks noGrp="1"/>
          </p:cNvSpPr>
          <p:nvPr>
            <p:ph sz="quarter" idx="13"/>
          </p:nvPr>
        </p:nvSpPr>
        <p:spPr>
          <a:xfrm>
            <a:off x="913774" y="2180278"/>
            <a:ext cx="6710458" cy="4677722"/>
          </a:xfrm>
        </p:spPr>
        <p:txBody>
          <a:bodyPr>
            <a:normAutofit/>
          </a:bodyPr>
          <a:lstStyle/>
          <a:p>
            <a:r>
              <a:rPr lang="en-US" sz="1200" dirty="0"/>
              <a:t>DDD: sensing and pacing capabilities in both the atrium and the ventricle</a:t>
            </a:r>
          </a:p>
          <a:p>
            <a:pPr lvl="1"/>
            <a:r>
              <a:rPr lang="en-US" sz="1100" dirty="0"/>
              <a:t>Very common pacing mode for dual chamber pacemakers (atrial lead and ventricular lead)</a:t>
            </a:r>
          </a:p>
          <a:p>
            <a:r>
              <a:rPr lang="en-US" sz="1200" dirty="0"/>
              <a:t>Scenarios</a:t>
            </a:r>
          </a:p>
          <a:p>
            <a:pPr lvl="1"/>
            <a:r>
              <a:rPr lang="en-US" sz="1100" dirty="0"/>
              <a:t>Sinus rhythm (faster than set lower limit rate) with normal AV conduction: totally inhibited</a:t>
            </a:r>
          </a:p>
          <a:p>
            <a:pPr lvl="1"/>
            <a:r>
              <a:rPr lang="en-US" sz="1100" dirty="0"/>
              <a:t>Sinus bradycardia (slower than set lower limit rate) with normal </a:t>
            </a:r>
            <a:r>
              <a:rPr lang="en-US" sz="1100" dirty="0" err="1"/>
              <a:t>av</a:t>
            </a:r>
            <a:r>
              <a:rPr lang="en-US" sz="1100" dirty="0"/>
              <a:t> conduction: atrial paced, ventricular sensed</a:t>
            </a:r>
          </a:p>
          <a:p>
            <a:pPr lvl="1"/>
            <a:r>
              <a:rPr lang="en-US" sz="1100" dirty="0"/>
              <a:t>Sinus bradycardia (slower than set lower limit rate) with delayed AV conduction (below set AV interval) </a:t>
            </a:r>
            <a:r>
              <a:rPr lang="en-US" sz="1100" dirty="0">
                <a:sym typeface="Wingdings" pitchFamily="2" charset="2"/>
              </a:rPr>
              <a:t> atrial paced, ventricular paced</a:t>
            </a:r>
          </a:p>
          <a:p>
            <a:pPr lvl="1"/>
            <a:r>
              <a:rPr lang="en-US" sz="1100" dirty="0"/>
              <a:t>Sinus rhythm with delayed </a:t>
            </a:r>
            <a:r>
              <a:rPr lang="en-US" sz="1100" dirty="0" err="1"/>
              <a:t>av</a:t>
            </a:r>
            <a:r>
              <a:rPr lang="en-US" sz="1100" dirty="0"/>
              <a:t> conduction (conduction (below set AV interval) </a:t>
            </a:r>
            <a:r>
              <a:rPr lang="en-US" sz="1100" dirty="0">
                <a:sym typeface="Wingdings" pitchFamily="2" charset="2"/>
              </a:rPr>
              <a:t> atrial sensed, ventricular paced</a:t>
            </a:r>
            <a:endParaRPr lang="en-US" sz="1100" dirty="0"/>
          </a:p>
          <a:p>
            <a:r>
              <a:rPr lang="en-US" sz="1200" dirty="0"/>
              <a:t>Advantages: physiologic pacing (maintain </a:t>
            </a:r>
            <a:r>
              <a:rPr lang="en-US" sz="1200" dirty="0" err="1"/>
              <a:t>av</a:t>
            </a:r>
            <a:r>
              <a:rPr lang="en-US" sz="1200" dirty="0"/>
              <a:t> synchrony)</a:t>
            </a:r>
          </a:p>
          <a:p>
            <a:r>
              <a:rPr lang="en-US" sz="1200" dirty="0"/>
              <a:t>Ideal Patient: AV block who have normal sinus node function, combined sinus nodal and AV nodal dysfunction</a:t>
            </a:r>
          </a:p>
          <a:p>
            <a:r>
              <a:rPr lang="en-US" sz="1200" dirty="0"/>
              <a:t>Potential problems</a:t>
            </a:r>
          </a:p>
          <a:p>
            <a:pPr lvl="1"/>
            <a:r>
              <a:rPr lang="en-US" sz="1100" dirty="0"/>
              <a:t>Atrial tachyarrhythmias (AF, AFL, SVT, AT, </a:t>
            </a:r>
            <a:r>
              <a:rPr lang="en-US" sz="1100" dirty="0" err="1"/>
              <a:t>etc</a:t>
            </a:r>
            <a:r>
              <a:rPr lang="en-US" sz="1100" dirty="0"/>
              <a:t>)</a:t>
            </a:r>
          </a:p>
        </p:txBody>
      </p:sp>
      <p:pic>
        <p:nvPicPr>
          <p:cNvPr id="3" name="Picture 2">
            <a:extLst>
              <a:ext uri="{FF2B5EF4-FFF2-40B4-BE49-F238E27FC236}">
                <a16:creationId xmlns:a16="http://schemas.microsoft.com/office/drawing/2014/main" id="{A8B3E638-CBB0-2F4E-AE6B-9C396825186F}"/>
              </a:ext>
            </a:extLst>
          </p:cNvPr>
          <p:cNvPicPr>
            <a:picLocks noChangeAspect="1"/>
          </p:cNvPicPr>
          <p:nvPr/>
        </p:nvPicPr>
        <p:blipFill>
          <a:blip r:embed="rId3"/>
          <a:stretch>
            <a:fillRect/>
          </a:stretch>
        </p:blipFill>
        <p:spPr>
          <a:xfrm>
            <a:off x="7624232" y="3052894"/>
            <a:ext cx="4453467" cy="2387600"/>
          </a:xfrm>
          <a:prstGeom prst="rect">
            <a:avLst/>
          </a:prstGeom>
        </p:spPr>
      </p:pic>
    </p:spTree>
    <p:extLst>
      <p:ext uri="{BB962C8B-B14F-4D97-AF65-F5344CB8AC3E}">
        <p14:creationId xmlns:p14="http://schemas.microsoft.com/office/powerpoint/2010/main" val="172254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A1E7-D64A-D44E-9823-0BE9638FB154}"/>
              </a:ext>
            </a:extLst>
          </p:cNvPr>
          <p:cNvSpPr>
            <a:spLocks noGrp="1"/>
          </p:cNvSpPr>
          <p:nvPr>
            <p:ph type="title"/>
          </p:nvPr>
        </p:nvSpPr>
        <p:spPr/>
        <p:txBody>
          <a:bodyPr/>
          <a:lstStyle/>
          <a:p>
            <a:r>
              <a:rPr lang="en-US" dirty="0"/>
              <a:t>Dual Chamber Pacing: DDI/DDIR</a:t>
            </a:r>
          </a:p>
        </p:txBody>
      </p:sp>
      <p:sp>
        <p:nvSpPr>
          <p:cNvPr id="4" name="Content Placeholder 3">
            <a:extLst>
              <a:ext uri="{FF2B5EF4-FFF2-40B4-BE49-F238E27FC236}">
                <a16:creationId xmlns:a16="http://schemas.microsoft.com/office/drawing/2014/main" id="{67C201A4-A94A-684E-8678-12E08EF31696}"/>
              </a:ext>
            </a:extLst>
          </p:cNvPr>
          <p:cNvSpPr>
            <a:spLocks noGrp="1"/>
          </p:cNvSpPr>
          <p:nvPr>
            <p:ph sz="quarter" idx="13"/>
          </p:nvPr>
        </p:nvSpPr>
        <p:spPr>
          <a:xfrm>
            <a:off x="913774" y="2367092"/>
            <a:ext cx="6503026" cy="4160708"/>
          </a:xfrm>
        </p:spPr>
        <p:txBody>
          <a:bodyPr>
            <a:normAutofit fontScale="70000" lnSpcReduction="20000"/>
          </a:bodyPr>
          <a:lstStyle/>
          <a:p>
            <a:r>
              <a:rPr lang="en-US" dirty="0"/>
              <a:t>DDI: atrial sensing and pacing, and ventricular sensing and pacing; however, the pacemaker will not track intrinsic atrial activity</a:t>
            </a:r>
          </a:p>
          <a:p>
            <a:pPr lvl="1"/>
            <a:r>
              <a:rPr lang="en-US" dirty="0"/>
              <a:t>When there is a sensed native atrial rate, the pacemaker will inhibit both atrial and ventricular output, thereby allowing native conduction to the ventricle. </a:t>
            </a:r>
          </a:p>
          <a:p>
            <a:pPr lvl="1"/>
            <a:r>
              <a:rPr lang="en-US" dirty="0"/>
              <a:t>If AV block develops, ventricular pacing will occur at a programmed rate, but will not be synchronized with the atrium.</a:t>
            </a:r>
          </a:p>
          <a:p>
            <a:r>
              <a:rPr lang="en-US" dirty="0"/>
              <a:t>Example: DDI with lower limit 50 bpm</a:t>
            </a:r>
          </a:p>
          <a:p>
            <a:pPr lvl="1"/>
            <a:r>
              <a:rPr lang="en-US" dirty="0"/>
              <a:t>Sinus rhythm at 60 bpm: fully inhibited</a:t>
            </a:r>
          </a:p>
          <a:p>
            <a:pPr lvl="1"/>
            <a:r>
              <a:rPr lang="en-US" dirty="0"/>
              <a:t>Sinus rhythm at 60 bpm but 2:1 AV block </a:t>
            </a:r>
            <a:r>
              <a:rPr lang="en-US" dirty="0">
                <a:sym typeface="Wingdings" pitchFamily="2" charset="2"/>
              </a:rPr>
              <a:t> V-paced at 50 bpm irrespective of atrial activity (no AV synchrony)</a:t>
            </a:r>
          </a:p>
          <a:p>
            <a:pPr lvl="1"/>
            <a:r>
              <a:rPr lang="en-US" dirty="0">
                <a:sym typeface="Wingdings" pitchFamily="2" charset="2"/>
              </a:rPr>
              <a:t>Sinus bradycardia at 40 bpm: </a:t>
            </a:r>
            <a:r>
              <a:rPr lang="en-US" dirty="0"/>
              <a:t>pacemaker will pace the atrium and ventricle synchronously at 50 beats per minute.</a:t>
            </a:r>
          </a:p>
          <a:p>
            <a:r>
              <a:rPr lang="en-US" dirty="0"/>
              <a:t>Benefit: no atrial tracking, so atrial tachyarrhythmias are not V-paced</a:t>
            </a:r>
          </a:p>
          <a:p>
            <a:r>
              <a:rPr lang="en-US" dirty="0"/>
              <a:t>Ideal patient: sinus bradycardia with or without </a:t>
            </a:r>
            <a:r>
              <a:rPr lang="en-US" dirty="0" err="1"/>
              <a:t>av</a:t>
            </a:r>
            <a:r>
              <a:rPr lang="en-US" dirty="0"/>
              <a:t> node disease</a:t>
            </a:r>
          </a:p>
          <a:p>
            <a:pPr lvl="1"/>
            <a:endParaRPr lang="en-US" dirty="0"/>
          </a:p>
          <a:p>
            <a:pPr lvl="1"/>
            <a:endParaRPr lang="en-US" dirty="0"/>
          </a:p>
        </p:txBody>
      </p:sp>
      <p:pic>
        <p:nvPicPr>
          <p:cNvPr id="6" name="Picture 5">
            <a:extLst>
              <a:ext uri="{FF2B5EF4-FFF2-40B4-BE49-F238E27FC236}">
                <a16:creationId xmlns:a16="http://schemas.microsoft.com/office/drawing/2014/main" id="{7CE01140-E3DB-0F48-BB62-76FA6975C07A}"/>
              </a:ext>
            </a:extLst>
          </p:cNvPr>
          <p:cNvPicPr>
            <a:picLocks noChangeAspect="1"/>
          </p:cNvPicPr>
          <p:nvPr/>
        </p:nvPicPr>
        <p:blipFill>
          <a:blip r:embed="rId3"/>
          <a:stretch>
            <a:fillRect/>
          </a:stretch>
        </p:blipFill>
        <p:spPr>
          <a:xfrm>
            <a:off x="7320740" y="2768600"/>
            <a:ext cx="4750610" cy="2241550"/>
          </a:xfrm>
          <a:prstGeom prst="rect">
            <a:avLst/>
          </a:prstGeom>
        </p:spPr>
      </p:pic>
    </p:spTree>
    <p:extLst>
      <p:ext uri="{BB962C8B-B14F-4D97-AF65-F5344CB8AC3E}">
        <p14:creationId xmlns:p14="http://schemas.microsoft.com/office/powerpoint/2010/main" val="1950397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A1E7-D64A-D44E-9823-0BE9638FB154}"/>
              </a:ext>
            </a:extLst>
          </p:cNvPr>
          <p:cNvSpPr>
            <a:spLocks noGrp="1"/>
          </p:cNvSpPr>
          <p:nvPr>
            <p:ph type="title"/>
          </p:nvPr>
        </p:nvSpPr>
        <p:spPr/>
        <p:txBody>
          <a:bodyPr/>
          <a:lstStyle/>
          <a:p>
            <a:r>
              <a:rPr lang="en-US" dirty="0"/>
              <a:t>Dual Chamber Pacing: VDD</a:t>
            </a:r>
          </a:p>
        </p:txBody>
      </p:sp>
      <p:sp>
        <p:nvSpPr>
          <p:cNvPr id="4" name="Content Placeholder 3">
            <a:extLst>
              <a:ext uri="{FF2B5EF4-FFF2-40B4-BE49-F238E27FC236}">
                <a16:creationId xmlns:a16="http://schemas.microsoft.com/office/drawing/2014/main" id="{67C201A4-A94A-684E-8678-12E08EF31696}"/>
              </a:ext>
            </a:extLst>
          </p:cNvPr>
          <p:cNvSpPr>
            <a:spLocks noGrp="1"/>
          </p:cNvSpPr>
          <p:nvPr>
            <p:ph sz="quarter" idx="13"/>
          </p:nvPr>
        </p:nvSpPr>
        <p:spPr>
          <a:xfrm>
            <a:off x="913774" y="2367092"/>
            <a:ext cx="6477626" cy="4160708"/>
          </a:xfrm>
        </p:spPr>
        <p:txBody>
          <a:bodyPr>
            <a:normAutofit fontScale="92500" lnSpcReduction="20000"/>
          </a:bodyPr>
          <a:lstStyle/>
          <a:p>
            <a:r>
              <a:rPr lang="en-US" dirty="0" err="1"/>
              <a:t>vdd</a:t>
            </a:r>
            <a:r>
              <a:rPr lang="en-US" dirty="0"/>
              <a:t>: ventricle paced, atrium and ventricle sensed, and either inhibition or tracking of the pacemaker in response to a sensed beat</a:t>
            </a:r>
          </a:p>
          <a:p>
            <a:pPr lvl="1"/>
            <a:r>
              <a:rPr lang="en-US" dirty="0"/>
              <a:t>Lacks atrial pacing</a:t>
            </a:r>
          </a:p>
          <a:p>
            <a:r>
              <a:rPr lang="en-US" dirty="0"/>
              <a:t>Ideal patient: normal sinus node function and diseased </a:t>
            </a:r>
            <a:r>
              <a:rPr lang="en-US" dirty="0" err="1"/>
              <a:t>av</a:t>
            </a:r>
            <a:r>
              <a:rPr lang="en-US" dirty="0"/>
              <a:t> node</a:t>
            </a:r>
          </a:p>
          <a:p>
            <a:pPr lvl="1"/>
            <a:r>
              <a:rPr lang="en-US" dirty="0"/>
              <a:t>Not commonly used now due to </a:t>
            </a:r>
            <a:r>
              <a:rPr lang="en-US" dirty="0" err="1"/>
              <a:t>ddd</a:t>
            </a:r>
            <a:r>
              <a:rPr lang="en-US" dirty="0"/>
              <a:t> pacing</a:t>
            </a:r>
          </a:p>
          <a:p>
            <a:r>
              <a:rPr lang="en-US" dirty="0"/>
              <a:t>Not-ideal patient: sinus bradycardia </a:t>
            </a:r>
            <a:r>
              <a:rPr lang="en-US" dirty="0">
                <a:sym typeface="Wingdings" pitchFamily="2" charset="2"/>
              </a:rPr>
              <a:t> v pacing at lower limit</a:t>
            </a:r>
            <a:endParaRPr lang="en-US" dirty="0"/>
          </a:p>
          <a:p>
            <a:r>
              <a:rPr lang="en-US" dirty="0"/>
              <a:t>Benefit: can be achieved with one lead (atrial sensing electrode on a ventricular pacing lead)</a:t>
            </a:r>
          </a:p>
          <a:p>
            <a:pPr lvl="1"/>
            <a:r>
              <a:rPr lang="en-US" dirty="0"/>
              <a:t>Allows atrial tracking to maintain </a:t>
            </a:r>
            <a:r>
              <a:rPr lang="en-US" dirty="0" err="1"/>
              <a:t>av</a:t>
            </a:r>
            <a:r>
              <a:rPr lang="en-US" dirty="0"/>
              <a:t> synchrony</a:t>
            </a:r>
          </a:p>
          <a:p>
            <a:endParaRPr lang="en-US" dirty="0"/>
          </a:p>
          <a:p>
            <a:pPr lvl="1"/>
            <a:endParaRPr lang="en-US" dirty="0"/>
          </a:p>
        </p:txBody>
      </p:sp>
      <p:pic>
        <p:nvPicPr>
          <p:cNvPr id="3" name="Picture 2">
            <a:extLst>
              <a:ext uri="{FF2B5EF4-FFF2-40B4-BE49-F238E27FC236}">
                <a16:creationId xmlns:a16="http://schemas.microsoft.com/office/drawing/2014/main" id="{CB39332F-6944-D745-A37F-64B41FE31CDA}"/>
              </a:ext>
            </a:extLst>
          </p:cNvPr>
          <p:cNvPicPr>
            <a:picLocks noChangeAspect="1"/>
          </p:cNvPicPr>
          <p:nvPr/>
        </p:nvPicPr>
        <p:blipFill>
          <a:blip r:embed="rId3"/>
          <a:stretch>
            <a:fillRect/>
          </a:stretch>
        </p:blipFill>
        <p:spPr>
          <a:xfrm>
            <a:off x="7391400" y="2961546"/>
            <a:ext cx="4800600" cy="1863492"/>
          </a:xfrm>
          <a:prstGeom prst="rect">
            <a:avLst/>
          </a:prstGeom>
        </p:spPr>
      </p:pic>
    </p:spTree>
    <p:extLst>
      <p:ext uri="{BB962C8B-B14F-4D97-AF65-F5344CB8AC3E}">
        <p14:creationId xmlns:p14="http://schemas.microsoft.com/office/powerpoint/2010/main" val="4056971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A1E7-D64A-D44E-9823-0BE9638FB154}"/>
              </a:ext>
            </a:extLst>
          </p:cNvPr>
          <p:cNvSpPr>
            <a:spLocks noGrp="1"/>
          </p:cNvSpPr>
          <p:nvPr>
            <p:ph type="title"/>
          </p:nvPr>
        </p:nvSpPr>
        <p:spPr/>
        <p:txBody>
          <a:bodyPr/>
          <a:lstStyle/>
          <a:p>
            <a:r>
              <a:rPr lang="en-US" dirty="0"/>
              <a:t>Dual Chamber Pacing: dvi</a:t>
            </a:r>
          </a:p>
        </p:txBody>
      </p:sp>
      <p:sp>
        <p:nvSpPr>
          <p:cNvPr id="4" name="Content Placeholder 3">
            <a:extLst>
              <a:ext uri="{FF2B5EF4-FFF2-40B4-BE49-F238E27FC236}">
                <a16:creationId xmlns:a16="http://schemas.microsoft.com/office/drawing/2014/main" id="{67C201A4-A94A-684E-8678-12E08EF31696}"/>
              </a:ext>
            </a:extLst>
          </p:cNvPr>
          <p:cNvSpPr>
            <a:spLocks noGrp="1"/>
          </p:cNvSpPr>
          <p:nvPr>
            <p:ph sz="quarter" idx="13"/>
          </p:nvPr>
        </p:nvSpPr>
        <p:spPr/>
        <p:txBody>
          <a:bodyPr>
            <a:normAutofit/>
          </a:bodyPr>
          <a:lstStyle/>
          <a:p>
            <a:r>
              <a:rPr lang="en-US" dirty="0"/>
              <a:t>DVI Pacing: atrium and ventricle paced, ventricular sensing only, and inhibition of pacemaker in response to sensed ventricular beat</a:t>
            </a:r>
          </a:p>
          <a:p>
            <a:pPr lvl="1"/>
            <a:r>
              <a:rPr lang="en-US" dirty="0"/>
              <a:t>Not common, mostly of historical interest only</a:t>
            </a:r>
          </a:p>
          <a:p>
            <a:pPr lvl="1"/>
            <a:r>
              <a:rPr lang="en-US" dirty="0"/>
              <a:t>Lacks atrial sensing comes with consequences</a:t>
            </a:r>
          </a:p>
          <a:p>
            <a:pPr lvl="2"/>
            <a:r>
              <a:rPr lang="en-US" dirty="0">
                <a:sym typeface="Wingdings" pitchFamily="2" charset="2"/>
              </a:rPr>
              <a:t>cannot maintain rate responsiveness in </a:t>
            </a:r>
            <a:r>
              <a:rPr lang="en-US" dirty="0" err="1">
                <a:sym typeface="Wingdings" pitchFamily="2" charset="2"/>
              </a:rPr>
              <a:t>chronotropically</a:t>
            </a:r>
            <a:r>
              <a:rPr lang="en-US" dirty="0">
                <a:sym typeface="Wingdings" pitchFamily="2" charset="2"/>
              </a:rPr>
              <a:t> competent patients</a:t>
            </a:r>
          </a:p>
          <a:p>
            <a:pPr lvl="2"/>
            <a:r>
              <a:rPr lang="en-US" dirty="0">
                <a:sym typeface="Wingdings" pitchFamily="2" charset="2"/>
              </a:rPr>
              <a:t>Can lead to competitive atrial pacing and initiate atrial tachyarrhythmias</a:t>
            </a:r>
          </a:p>
        </p:txBody>
      </p:sp>
    </p:spTree>
    <p:extLst>
      <p:ext uri="{BB962C8B-B14F-4D97-AF65-F5344CB8AC3E}">
        <p14:creationId xmlns:p14="http://schemas.microsoft.com/office/powerpoint/2010/main" val="1848762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A1E7-D64A-D44E-9823-0BE9638FB154}"/>
              </a:ext>
            </a:extLst>
          </p:cNvPr>
          <p:cNvSpPr>
            <a:spLocks noGrp="1"/>
          </p:cNvSpPr>
          <p:nvPr>
            <p:ph type="title"/>
          </p:nvPr>
        </p:nvSpPr>
        <p:spPr/>
        <p:txBody>
          <a:bodyPr/>
          <a:lstStyle/>
          <a:p>
            <a:r>
              <a:rPr lang="en-US" dirty="0"/>
              <a:t>Asynchronous pacing modes</a:t>
            </a:r>
          </a:p>
        </p:txBody>
      </p:sp>
      <p:sp>
        <p:nvSpPr>
          <p:cNvPr id="4" name="Content Placeholder 3">
            <a:extLst>
              <a:ext uri="{FF2B5EF4-FFF2-40B4-BE49-F238E27FC236}">
                <a16:creationId xmlns:a16="http://schemas.microsoft.com/office/drawing/2014/main" id="{67C201A4-A94A-684E-8678-12E08EF31696}"/>
              </a:ext>
            </a:extLst>
          </p:cNvPr>
          <p:cNvSpPr>
            <a:spLocks noGrp="1"/>
          </p:cNvSpPr>
          <p:nvPr>
            <p:ph sz="quarter" idx="13"/>
          </p:nvPr>
        </p:nvSpPr>
        <p:spPr/>
        <p:txBody>
          <a:bodyPr>
            <a:normAutofit/>
          </a:bodyPr>
          <a:lstStyle/>
          <a:p>
            <a:r>
              <a:rPr lang="en-US" dirty="0" err="1">
                <a:sym typeface="Wingdings" pitchFamily="2" charset="2"/>
              </a:rPr>
              <a:t>Aoo</a:t>
            </a:r>
            <a:r>
              <a:rPr lang="en-US" dirty="0">
                <a:sym typeface="Wingdings" pitchFamily="2" charset="2"/>
              </a:rPr>
              <a:t>, </a:t>
            </a:r>
            <a:r>
              <a:rPr lang="en-US" dirty="0" err="1">
                <a:sym typeface="Wingdings" pitchFamily="2" charset="2"/>
              </a:rPr>
              <a:t>voo</a:t>
            </a:r>
            <a:r>
              <a:rPr lang="en-US" dirty="0">
                <a:sym typeface="Wingdings" pitchFamily="2" charset="2"/>
              </a:rPr>
              <a:t>, doo</a:t>
            </a:r>
          </a:p>
          <a:p>
            <a:pPr lvl="1"/>
            <a:r>
              <a:rPr lang="en-US" dirty="0"/>
              <a:t>atrium, ventricle, or both are paced, but the pacemaker has no sensing capability and hence there is no sensing response of the pacemaker.</a:t>
            </a:r>
          </a:p>
          <a:p>
            <a:pPr lvl="1"/>
            <a:r>
              <a:rPr lang="en-US" dirty="0">
                <a:sym typeface="Wingdings" pitchFamily="2" charset="2"/>
              </a:rPr>
              <a:t>Not good long term use, can be helpful in pacemaker dependent patients in the or</a:t>
            </a:r>
          </a:p>
          <a:p>
            <a:pPr lvl="2"/>
            <a:r>
              <a:rPr lang="en-US" dirty="0">
                <a:sym typeface="Wingdings" pitchFamily="2" charset="2"/>
              </a:rPr>
              <a:t>Electrocautery can interfere with sensing</a:t>
            </a:r>
          </a:p>
          <a:p>
            <a:pPr lvl="1"/>
            <a:r>
              <a:rPr lang="en-US" dirty="0">
                <a:sym typeface="Wingdings" pitchFamily="2" charset="2"/>
              </a:rPr>
              <a:t>Potential problems: </a:t>
            </a:r>
            <a:r>
              <a:rPr lang="en-US" dirty="0"/>
              <a:t>competition between the native and the paced rhythms</a:t>
            </a:r>
          </a:p>
          <a:p>
            <a:pPr lvl="2"/>
            <a:r>
              <a:rPr lang="en-US" dirty="0"/>
              <a:t>P on T Phenomenon: paced impulse during a native T wave (vulnerable period). </a:t>
            </a:r>
          </a:p>
          <a:p>
            <a:pPr lvl="2"/>
            <a:r>
              <a:rPr lang="en-US" dirty="0"/>
              <a:t>asynchronous pacing could be programmed to a relatively higher rate than native rate</a:t>
            </a:r>
            <a:endParaRPr lang="en-US" dirty="0">
              <a:sym typeface="Wingdings" pitchFamily="2" charset="2"/>
            </a:endParaRPr>
          </a:p>
        </p:txBody>
      </p:sp>
    </p:spTree>
    <p:extLst>
      <p:ext uri="{BB962C8B-B14F-4D97-AF65-F5344CB8AC3E}">
        <p14:creationId xmlns:p14="http://schemas.microsoft.com/office/powerpoint/2010/main" val="381589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A1E7-D64A-D44E-9823-0BE9638FB154}"/>
              </a:ext>
            </a:extLst>
          </p:cNvPr>
          <p:cNvSpPr>
            <a:spLocks noGrp="1"/>
          </p:cNvSpPr>
          <p:nvPr>
            <p:ph type="title"/>
          </p:nvPr>
        </p:nvSpPr>
        <p:spPr/>
        <p:txBody>
          <a:bodyPr/>
          <a:lstStyle/>
          <a:p>
            <a:r>
              <a:rPr lang="en-US" dirty="0"/>
              <a:t>Biventricular pacing</a:t>
            </a:r>
          </a:p>
        </p:txBody>
      </p:sp>
      <p:sp>
        <p:nvSpPr>
          <p:cNvPr id="4" name="Content Placeholder 3">
            <a:extLst>
              <a:ext uri="{FF2B5EF4-FFF2-40B4-BE49-F238E27FC236}">
                <a16:creationId xmlns:a16="http://schemas.microsoft.com/office/drawing/2014/main" id="{67C201A4-A94A-684E-8678-12E08EF31696}"/>
              </a:ext>
            </a:extLst>
          </p:cNvPr>
          <p:cNvSpPr>
            <a:spLocks noGrp="1"/>
          </p:cNvSpPr>
          <p:nvPr>
            <p:ph sz="quarter" idx="13"/>
          </p:nvPr>
        </p:nvSpPr>
        <p:spPr>
          <a:xfrm>
            <a:off x="913774" y="2367092"/>
            <a:ext cx="6771816" cy="3424107"/>
          </a:xfrm>
        </p:spPr>
        <p:txBody>
          <a:bodyPr>
            <a:normAutofit lnSpcReduction="10000"/>
          </a:bodyPr>
          <a:lstStyle/>
          <a:p>
            <a:r>
              <a:rPr lang="en-US" dirty="0">
                <a:sym typeface="Wingdings" pitchFamily="2" charset="2"/>
              </a:rPr>
              <a:t>Ventricular </a:t>
            </a:r>
            <a:r>
              <a:rPr lang="en-US" dirty="0" err="1">
                <a:sym typeface="Wingdings" pitchFamily="2" charset="2"/>
              </a:rPr>
              <a:t>dyssynchrony</a:t>
            </a:r>
            <a:r>
              <a:rPr lang="en-US" dirty="0">
                <a:sym typeface="Wingdings" pitchFamily="2" charset="2"/>
              </a:rPr>
              <a:t> is bad</a:t>
            </a:r>
          </a:p>
          <a:p>
            <a:pPr lvl="1"/>
            <a:r>
              <a:rPr lang="en-US" dirty="0">
                <a:sym typeface="Wingdings" pitchFamily="2" charset="2"/>
              </a:rPr>
              <a:t>Can occur from native conduction (LBBB, RBBB) or iatrogenic from chronic ventricular pacing</a:t>
            </a:r>
          </a:p>
          <a:p>
            <a:r>
              <a:rPr lang="en-US" dirty="0">
                <a:sym typeface="Wingdings" pitchFamily="2" charset="2"/>
              </a:rPr>
              <a:t>“Cardiac Resynchronization” – Restoration of ventricular synchrony</a:t>
            </a:r>
          </a:p>
          <a:p>
            <a:pPr lvl="1"/>
            <a:r>
              <a:rPr lang="en-US" dirty="0">
                <a:sym typeface="Wingdings" pitchFamily="2" charset="2"/>
              </a:rPr>
              <a:t>Third lead placed into coronary sinus  LV pacing coordinated with RV pacing</a:t>
            </a:r>
          </a:p>
          <a:p>
            <a:pPr lvl="1"/>
            <a:r>
              <a:rPr lang="en-US" dirty="0">
                <a:sym typeface="Wingdings" pitchFamily="2" charset="2"/>
              </a:rPr>
              <a:t>Multiple trials showing benefit in Heart failure with NYHA II-IV symptoms</a:t>
            </a:r>
          </a:p>
        </p:txBody>
      </p:sp>
      <p:pic>
        <p:nvPicPr>
          <p:cNvPr id="3" name="Picture 2">
            <a:extLst>
              <a:ext uri="{FF2B5EF4-FFF2-40B4-BE49-F238E27FC236}">
                <a16:creationId xmlns:a16="http://schemas.microsoft.com/office/drawing/2014/main" id="{01EE9848-D671-EA45-80EC-D45C8B7B67C4}"/>
              </a:ext>
            </a:extLst>
          </p:cNvPr>
          <p:cNvPicPr>
            <a:picLocks noChangeAspect="1"/>
          </p:cNvPicPr>
          <p:nvPr/>
        </p:nvPicPr>
        <p:blipFill>
          <a:blip r:embed="rId3"/>
          <a:stretch>
            <a:fillRect/>
          </a:stretch>
        </p:blipFill>
        <p:spPr>
          <a:xfrm>
            <a:off x="7680607" y="2698294"/>
            <a:ext cx="4511393" cy="2099412"/>
          </a:xfrm>
          <a:prstGeom prst="rect">
            <a:avLst/>
          </a:prstGeom>
        </p:spPr>
      </p:pic>
    </p:spTree>
    <p:extLst>
      <p:ext uri="{BB962C8B-B14F-4D97-AF65-F5344CB8AC3E}">
        <p14:creationId xmlns:p14="http://schemas.microsoft.com/office/powerpoint/2010/main" val="2846395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94892-C2A6-E74B-ADF1-435FBCAC1538}"/>
              </a:ext>
            </a:extLst>
          </p:cNvPr>
          <p:cNvSpPr>
            <a:spLocks noGrp="1"/>
          </p:cNvSpPr>
          <p:nvPr>
            <p:ph type="title"/>
          </p:nvPr>
        </p:nvSpPr>
        <p:spPr/>
        <p:txBody>
          <a:bodyPr/>
          <a:lstStyle/>
          <a:p>
            <a:r>
              <a:rPr lang="en-US" dirty="0"/>
              <a:t>Problem #1</a:t>
            </a:r>
          </a:p>
        </p:txBody>
      </p:sp>
      <p:sp>
        <p:nvSpPr>
          <p:cNvPr id="3" name="Content Placeholder 2">
            <a:extLst>
              <a:ext uri="{FF2B5EF4-FFF2-40B4-BE49-F238E27FC236}">
                <a16:creationId xmlns:a16="http://schemas.microsoft.com/office/drawing/2014/main" id="{E3271CFA-3128-A64D-B762-3ACF6552FEBA}"/>
              </a:ext>
            </a:extLst>
          </p:cNvPr>
          <p:cNvSpPr>
            <a:spLocks noGrp="1"/>
          </p:cNvSpPr>
          <p:nvPr>
            <p:ph sz="quarter" idx="13"/>
          </p:nvPr>
        </p:nvSpPr>
        <p:spPr>
          <a:xfrm>
            <a:off x="913774" y="2367092"/>
            <a:ext cx="10028546" cy="3424107"/>
          </a:xfrm>
        </p:spPr>
        <p:txBody>
          <a:bodyPr>
            <a:normAutofit/>
          </a:bodyPr>
          <a:lstStyle/>
          <a:p>
            <a:pPr marL="0" indent="0">
              <a:buNone/>
            </a:pPr>
            <a:r>
              <a:rPr lang="en-US" dirty="0"/>
              <a:t>A patient with sinus node dysfunction with AAI programming (Lower rate 50 bpm) is feeling cooped up because he obeyed </a:t>
            </a:r>
            <a:r>
              <a:rPr lang="en-US" dirty="0" err="1"/>
              <a:t>dr</a:t>
            </a:r>
            <a:r>
              <a:rPr lang="en-US" dirty="0"/>
              <a:t> </a:t>
            </a:r>
            <a:r>
              <a:rPr lang="en-US" dirty="0" err="1"/>
              <a:t>amy</a:t>
            </a:r>
            <a:r>
              <a:rPr lang="en-US" dirty="0"/>
              <a:t> </a:t>
            </a:r>
            <a:r>
              <a:rPr lang="en-US" dirty="0" err="1"/>
              <a:t>acton</a:t>
            </a:r>
            <a:r>
              <a:rPr lang="en-US" dirty="0"/>
              <a:t> and has been #</a:t>
            </a:r>
            <a:r>
              <a:rPr lang="en-US" dirty="0" err="1"/>
              <a:t>stayinghome</a:t>
            </a:r>
            <a:r>
              <a:rPr lang="en-US" dirty="0"/>
              <a:t>, but decided today is the day he is going for a run. </a:t>
            </a:r>
          </a:p>
          <a:p>
            <a:pPr marL="0" indent="0">
              <a:buNone/>
            </a:pPr>
            <a:r>
              <a:rPr lang="en-US" dirty="0"/>
              <a:t>He drives to </a:t>
            </a:r>
            <a:r>
              <a:rPr lang="en-US" dirty="0" err="1"/>
              <a:t>eden</a:t>
            </a:r>
            <a:r>
              <a:rPr lang="en-US" dirty="0"/>
              <a:t> park, has a beautiful view, starts running, and about ½ mile in…. He collapses!</a:t>
            </a:r>
          </a:p>
          <a:p>
            <a:pPr marL="0" indent="0" algn="ctr">
              <a:buNone/>
            </a:pPr>
            <a:r>
              <a:rPr lang="en-US" dirty="0"/>
              <a:t>Why did this happen???</a:t>
            </a:r>
          </a:p>
        </p:txBody>
      </p:sp>
    </p:spTree>
    <p:extLst>
      <p:ext uri="{BB962C8B-B14F-4D97-AF65-F5344CB8AC3E}">
        <p14:creationId xmlns:p14="http://schemas.microsoft.com/office/powerpoint/2010/main" val="2115437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94892-C2A6-E74B-ADF1-435FBCAC1538}"/>
              </a:ext>
            </a:extLst>
          </p:cNvPr>
          <p:cNvSpPr>
            <a:spLocks noGrp="1"/>
          </p:cNvSpPr>
          <p:nvPr>
            <p:ph type="title"/>
          </p:nvPr>
        </p:nvSpPr>
        <p:spPr/>
        <p:txBody>
          <a:bodyPr/>
          <a:lstStyle/>
          <a:p>
            <a:r>
              <a:rPr lang="en-US" dirty="0"/>
              <a:t>Rate modulation</a:t>
            </a:r>
          </a:p>
        </p:txBody>
      </p:sp>
      <p:sp>
        <p:nvSpPr>
          <p:cNvPr id="3" name="Content Placeholder 2">
            <a:extLst>
              <a:ext uri="{FF2B5EF4-FFF2-40B4-BE49-F238E27FC236}">
                <a16:creationId xmlns:a16="http://schemas.microsoft.com/office/drawing/2014/main" id="{E3271CFA-3128-A64D-B762-3ACF6552FEBA}"/>
              </a:ext>
            </a:extLst>
          </p:cNvPr>
          <p:cNvSpPr>
            <a:spLocks noGrp="1"/>
          </p:cNvSpPr>
          <p:nvPr>
            <p:ph sz="quarter" idx="13"/>
          </p:nvPr>
        </p:nvSpPr>
        <p:spPr>
          <a:xfrm>
            <a:off x="913774" y="2367092"/>
            <a:ext cx="6554726" cy="3424107"/>
          </a:xfrm>
        </p:spPr>
        <p:txBody>
          <a:bodyPr>
            <a:normAutofit lnSpcReduction="10000"/>
          </a:bodyPr>
          <a:lstStyle/>
          <a:p>
            <a:r>
              <a:rPr lang="en-US" dirty="0"/>
              <a:t>Chronotropic response and rate-adaptive pacing</a:t>
            </a:r>
          </a:p>
          <a:p>
            <a:pPr lvl="1"/>
            <a:r>
              <a:rPr lang="en-US" dirty="0"/>
              <a:t>Remember that fourth position in nomenclature?</a:t>
            </a:r>
          </a:p>
          <a:p>
            <a:r>
              <a:rPr lang="en-US" dirty="0"/>
              <a:t>Rate Modulation / Rate adaptation</a:t>
            </a:r>
          </a:p>
          <a:p>
            <a:pPr lvl="1"/>
            <a:r>
              <a:rPr lang="en-US" dirty="0"/>
              <a:t>Pacemaker ability to adjust its programmed paced rate based on patient activity</a:t>
            </a:r>
          </a:p>
          <a:p>
            <a:pPr lvl="1"/>
            <a:r>
              <a:rPr lang="en-US" dirty="0"/>
              <a:t>Vibration, minute ventilation, right ventricular impedance</a:t>
            </a:r>
          </a:p>
          <a:p>
            <a:pPr lvl="1"/>
            <a:r>
              <a:rPr lang="en-US" dirty="0"/>
              <a:t>Example: back up rate 50 bpm with rest, back up rate 80 bpm with exercise</a:t>
            </a:r>
          </a:p>
          <a:p>
            <a:pPr lvl="1"/>
            <a:endParaRPr lang="en-US" dirty="0"/>
          </a:p>
        </p:txBody>
      </p:sp>
      <p:pic>
        <p:nvPicPr>
          <p:cNvPr id="4" name="Picture 3">
            <a:extLst>
              <a:ext uri="{FF2B5EF4-FFF2-40B4-BE49-F238E27FC236}">
                <a16:creationId xmlns:a16="http://schemas.microsoft.com/office/drawing/2014/main" id="{D60480C4-20D0-4C49-A5D3-412561585B75}"/>
              </a:ext>
            </a:extLst>
          </p:cNvPr>
          <p:cNvPicPr>
            <a:picLocks noChangeAspect="1"/>
          </p:cNvPicPr>
          <p:nvPr/>
        </p:nvPicPr>
        <p:blipFill>
          <a:blip r:embed="rId3"/>
          <a:stretch>
            <a:fillRect/>
          </a:stretch>
        </p:blipFill>
        <p:spPr>
          <a:xfrm>
            <a:off x="7468500" y="2460839"/>
            <a:ext cx="4723500" cy="3236611"/>
          </a:xfrm>
          <a:prstGeom prst="rect">
            <a:avLst/>
          </a:prstGeom>
        </p:spPr>
      </p:pic>
    </p:spTree>
    <p:extLst>
      <p:ext uri="{BB962C8B-B14F-4D97-AF65-F5344CB8AC3E}">
        <p14:creationId xmlns:p14="http://schemas.microsoft.com/office/powerpoint/2010/main" val="14731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B9C5-C485-804E-A1E1-3DDECDFF78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9558BB-2C40-D844-8CCD-3FF1C973352F}"/>
              </a:ext>
            </a:extLst>
          </p:cNvPr>
          <p:cNvSpPr>
            <a:spLocks noGrp="1"/>
          </p:cNvSpPr>
          <p:nvPr>
            <p:ph sz="quarter" idx="13"/>
          </p:nvPr>
        </p:nvSpPr>
        <p:spPr/>
        <p:txBody>
          <a:bodyPr/>
          <a:lstStyle/>
          <a:p>
            <a:endParaRPr lang="en-US"/>
          </a:p>
        </p:txBody>
      </p:sp>
      <p:pic>
        <p:nvPicPr>
          <p:cNvPr id="4" name="Picture 3">
            <a:extLst>
              <a:ext uri="{FF2B5EF4-FFF2-40B4-BE49-F238E27FC236}">
                <a16:creationId xmlns:a16="http://schemas.microsoft.com/office/drawing/2014/main" id="{47E38072-A5B6-8B4F-B8B8-974E0FDB7607}"/>
              </a:ext>
            </a:extLst>
          </p:cNvPr>
          <p:cNvPicPr>
            <a:picLocks noChangeAspect="1"/>
          </p:cNvPicPr>
          <p:nvPr/>
        </p:nvPicPr>
        <p:blipFill>
          <a:blip r:embed="rId2"/>
          <a:stretch>
            <a:fillRect/>
          </a:stretch>
        </p:blipFill>
        <p:spPr>
          <a:xfrm>
            <a:off x="940757" y="209354"/>
            <a:ext cx="10309860" cy="6514030"/>
          </a:xfrm>
          <a:prstGeom prst="rect">
            <a:avLst/>
          </a:prstGeom>
        </p:spPr>
      </p:pic>
    </p:spTree>
    <p:extLst>
      <p:ext uri="{BB962C8B-B14F-4D97-AF65-F5344CB8AC3E}">
        <p14:creationId xmlns:p14="http://schemas.microsoft.com/office/powerpoint/2010/main" val="5569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8721-7FA4-D948-9BA3-C4CEB02645C6}"/>
              </a:ext>
            </a:extLst>
          </p:cNvPr>
          <p:cNvSpPr>
            <a:spLocks noGrp="1"/>
          </p:cNvSpPr>
          <p:nvPr>
            <p:ph type="title"/>
          </p:nvPr>
        </p:nvSpPr>
        <p:spPr/>
        <p:txBody>
          <a:bodyPr/>
          <a:lstStyle/>
          <a:p>
            <a:r>
              <a:rPr lang="en-US" dirty="0"/>
              <a:t>Problem #2</a:t>
            </a:r>
          </a:p>
        </p:txBody>
      </p:sp>
      <p:sp>
        <p:nvSpPr>
          <p:cNvPr id="3" name="Content Placeholder 2">
            <a:extLst>
              <a:ext uri="{FF2B5EF4-FFF2-40B4-BE49-F238E27FC236}">
                <a16:creationId xmlns:a16="http://schemas.microsoft.com/office/drawing/2014/main" id="{066ABBFC-C2C2-9145-A7FB-6E1C11BEFF3F}"/>
              </a:ext>
            </a:extLst>
          </p:cNvPr>
          <p:cNvSpPr>
            <a:spLocks noGrp="1"/>
          </p:cNvSpPr>
          <p:nvPr>
            <p:ph sz="quarter" idx="13"/>
          </p:nvPr>
        </p:nvSpPr>
        <p:spPr/>
        <p:txBody>
          <a:bodyPr/>
          <a:lstStyle/>
          <a:p>
            <a:r>
              <a:rPr lang="en-US" dirty="0"/>
              <a:t>Atrial fibrillation, atrial flutter, and SVT are problematic for many patients with pacemakers</a:t>
            </a:r>
          </a:p>
          <a:p>
            <a:r>
              <a:rPr lang="en-US" dirty="0"/>
              <a:t>Scenario: Paroxysmal atrial fibrillation in a patient with DDD pacing</a:t>
            </a:r>
          </a:p>
          <a:p>
            <a:pPr lvl="1"/>
            <a:r>
              <a:rPr lang="en-US" dirty="0"/>
              <a:t>NSR </a:t>
            </a:r>
            <a:r>
              <a:rPr lang="en-US" dirty="0">
                <a:sym typeface="Wingdings" pitchFamily="2" charset="2"/>
              </a:rPr>
              <a:t> Atrial fibrillation: atrial sensed rate is now 350-450 </a:t>
            </a:r>
            <a:r>
              <a:rPr lang="en-US" dirty="0" err="1">
                <a:sym typeface="Wingdings" pitchFamily="2" charset="2"/>
              </a:rPr>
              <a:t>bpM</a:t>
            </a:r>
            <a:endParaRPr lang="en-US" dirty="0">
              <a:sym typeface="Wingdings" pitchFamily="2" charset="2"/>
            </a:endParaRPr>
          </a:p>
          <a:p>
            <a:pPr marL="457200" lvl="1" indent="0">
              <a:buNone/>
            </a:pPr>
            <a:endParaRPr lang="en-US" dirty="0">
              <a:sym typeface="Wingdings" pitchFamily="2" charset="2"/>
            </a:endParaRPr>
          </a:p>
          <a:p>
            <a:pPr marL="457200" lvl="1" indent="0">
              <a:buNone/>
            </a:pPr>
            <a:r>
              <a:rPr lang="en-US" u="sng" dirty="0">
                <a:sym typeface="Wingdings" pitchFamily="2" charset="2"/>
              </a:rPr>
              <a:t>Questions</a:t>
            </a:r>
          </a:p>
          <a:p>
            <a:pPr marL="457200" lvl="1" indent="0">
              <a:buNone/>
            </a:pPr>
            <a:r>
              <a:rPr lang="en-US" dirty="0">
                <a:sym typeface="Wingdings" pitchFamily="2" charset="2"/>
              </a:rPr>
              <a:t>What normally happens in atrial fibrillation? </a:t>
            </a:r>
          </a:p>
          <a:p>
            <a:pPr marL="457200" lvl="1" indent="0">
              <a:buNone/>
            </a:pPr>
            <a:r>
              <a:rPr lang="en-US" dirty="0">
                <a:sym typeface="Wingdings" pitchFamily="2" charset="2"/>
              </a:rPr>
              <a:t>Why doesn’t your ventricular rate get to the same rate as the atrial rate?</a:t>
            </a:r>
            <a:endParaRPr lang="en-US" dirty="0"/>
          </a:p>
        </p:txBody>
      </p:sp>
    </p:spTree>
    <p:extLst>
      <p:ext uri="{BB962C8B-B14F-4D97-AF65-F5344CB8AC3E}">
        <p14:creationId xmlns:p14="http://schemas.microsoft.com/office/powerpoint/2010/main" val="1238009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8721-7FA4-D948-9BA3-C4CEB02645C6}"/>
              </a:ext>
            </a:extLst>
          </p:cNvPr>
          <p:cNvSpPr>
            <a:spLocks noGrp="1"/>
          </p:cNvSpPr>
          <p:nvPr>
            <p:ph type="title"/>
          </p:nvPr>
        </p:nvSpPr>
        <p:spPr/>
        <p:txBody>
          <a:bodyPr/>
          <a:lstStyle/>
          <a:p>
            <a:r>
              <a:rPr lang="en-US" dirty="0"/>
              <a:t>Mode Switching</a:t>
            </a:r>
          </a:p>
        </p:txBody>
      </p:sp>
      <p:sp>
        <p:nvSpPr>
          <p:cNvPr id="3" name="Content Placeholder 2">
            <a:extLst>
              <a:ext uri="{FF2B5EF4-FFF2-40B4-BE49-F238E27FC236}">
                <a16:creationId xmlns:a16="http://schemas.microsoft.com/office/drawing/2014/main" id="{066ABBFC-C2C2-9145-A7FB-6E1C11BEFF3F}"/>
              </a:ext>
            </a:extLst>
          </p:cNvPr>
          <p:cNvSpPr>
            <a:spLocks noGrp="1"/>
          </p:cNvSpPr>
          <p:nvPr>
            <p:ph sz="quarter" idx="13"/>
          </p:nvPr>
        </p:nvSpPr>
        <p:spPr/>
        <p:txBody>
          <a:bodyPr/>
          <a:lstStyle/>
          <a:p>
            <a:r>
              <a:rPr lang="en-US" dirty="0"/>
              <a:t>In dual pacing, the ventricle will be paced for every sensed atrial beat</a:t>
            </a:r>
          </a:p>
          <a:p>
            <a:r>
              <a:rPr lang="en-US" dirty="0"/>
              <a:t>Atrial fibrillation (atrial rate 350-450 bpm) </a:t>
            </a:r>
            <a:r>
              <a:rPr lang="en-US" dirty="0">
                <a:sym typeface="Wingdings" pitchFamily="2" charset="2"/>
              </a:rPr>
              <a:t> ventricular pacing 1:1</a:t>
            </a:r>
          </a:p>
          <a:p>
            <a:pPr lvl="1"/>
            <a:r>
              <a:rPr lang="en-US" dirty="0">
                <a:sym typeface="Wingdings" pitchFamily="2" charset="2"/>
              </a:rPr>
              <a:t>That’s bad!</a:t>
            </a:r>
          </a:p>
          <a:p>
            <a:r>
              <a:rPr lang="en-US" dirty="0">
                <a:sym typeface="Wingdings" pitchFamily="2" charset="2"/>
              </a:rPr>
              <a:t>Mode Switching: automatic re-</a:t>
            </a:r>
            <a:r>
              <a:rPr lang="en-US" dirty="0" err="1">
                <a:sym typeface="Wingdings" pitchFamily="2" charset="2"/>
              </a:rPr>
              <a:t>programmingto</a:t>
            </a:r>
            <a:r>
              <a:rPr lang="en-US" dirty="0">
                <a:sym typeface="Wingdings" pitchFamily="2" charset="2"/>
              </a:rPr>
              <a:t> stop atrial tracking</a:t>
            </a:r>
          </a:p>
          <a:p>
            <a:pPr lvl="1"/>
            <a:r>
              <a:rPr lang="en-US" dirty="0">
                <a:sym typeface="Wingdings" pitchFamily="2" charset="2"/>
              </a:rPr>
              <a:t>Examples: VVI, DDI, DVI</a:t>
            </a:r>
          </a:p>
          <a:p>
            <a:pPr lvl="2"/>
            <a:r>
              <a:rPr lang="en-US" dirty="0">
                <a:sym typeface="Wingdings" pitchFamily="2" charset="2"/>
              </a:rPr>
              <a:t>DDD  VVI when atrial rate is above 120 bpm</a:t>
            </a:r>
          </a:p>
          <a:p>
            <a:pPr lvl="2"/>
            <a:r>
              <a:rPr lang="en-US" dirty="0">
                <a:sym typeface="Wingdings" pitchFamily="2" charset="2"/>
              </a:rPr>
              <a:t>When atrial rate drops below the set rate (example: AF  NSR)  switch back VVI to DDD</a:t>
            </a:r>
          </a:p>
        </p:txBody>
      </p:sp>
    </p:spTree>
    <p:extLst>
      <p:ext uri="{BB962C8B-B14F-4D97-AF65-F5344CB8AC3E}">
        <p14:creationId xmlns:p14="http://schemas.microsoft.com/office/powerpoint/2010/main" val="3712217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6219-C828-9A41-AD52-9CA006CFD609}"/>
              </a:ext>
            </a:extLst>
          </p:cNvPr>
          <p:cNvSpPr>
            <a:spLocks noGrp="1"/>
          </p:cNvSpPr>
          <p:nvPr>
            <p:ph type="title"/>
          </p:nvPr>
        </p:nvSpPr>
        <p:spPr/>
        <p:txBody>
          <a:bodyPr/>
          <a:lstStyle/>
          <a:p>
            <a:r>
              <a:rPr lang="en-US" dirty="0"/>
              <a:t>Problem #3</a:t>
            </a:r>
          </a:p>
        </p:txBody>
      </p:sp>
      <p:sp>
        <p:nvSpPr>
          <p:cNvPr id="3" name="Content Placeholder 2">
            <a:extLst>
              <a:ext uri="{FF2B5EF4-FFF2-40B4-BE49-F238E27FC236}">
                <a16:creationId xmlns:a16="http://schemas.microsoft.com/office/drawing/2014/main" id="{C80DC7BB-253A-9B44-93C4-004E0F5C825C}"/>
              </a:ext>
            </a:extLst>
          </p:cNvPr>
          <p:cNvSpPr>
            <a:spLocks noGrp="1"/>
          </p:cNvSpPr>
          <p:nvPr>
            <p:ph sz="quarter" idx="13"/>
          </p:nvPr>
        </p:nvSpPr>
        <p:spPr/>
        <p:txBody>
          <a:bodyPr/>
          <a:lstStyle/>
          <a:p>
            <a:r>
              <a:rPr lang="en-US" dirty="0"/>
              <a:t>60 year old male underwent single chamber pacemaker 5 years ago for intermittent second degree AV block</a:t>
            </a:r>
          </a:p>
          <a:p>
            <a:pPr lvl="1"/>
            <a:r>
              <a:rPr lang="en-US" dirty="0" err="1"/>
              <a:t>Vvi</a:t>
            </a:r>
            <a:r>
              <a:rPr lang="en-US" dirty="0"/>
              <a:t> pacing</a:t>
            </a:r>
          </a:p>
          <a:p>
            <a:pPr lvl="1"/>
            <a:r>
              <a:rPr lang="en-US" dirty="0"/>
              <a:t>Interrogation shortly after implantation showed 5% pacing</a:t>
            </a:r>
          </a:p>
          <a:p>
            <a:pPr lvl="1"/>
            <a:r>
              <a:rPr lang="en-US" dirty="0"/>
              <a:t>Presented to clinic with fatigue, dizziness, and throat fullness</a:t>
            </a:r>
          </a:p>
          <a:p>
            <a:pPr lvl="1"/>
            <a:r>
              <a:rPr lang="en-US" dirty="0"/>
              <a:t>Exam: cannon A waves, rales, and holosystolic murmur at apex</a:t>
            </a:r>
          </a:p>
          <a:p>
            <a:pPr lvl="1"/>
            <a:r>
              <a:rPr lang="en-US" dirty="0"/>
              <a:t>Interrogation shows 99% V paced burden</a:t>
            </a:r>
          </a:p>
        </p:txBody>
      </p:sp>
    </p:spTree>
    <p:extLst>
      <p:ext uri="{BB962C8B-B14F-4D97-AF65-F5344CB8AC3E}">
        <p14:creationId xmlns:p14="http://schemas.microsoft.com/office/powerpoint/2010/main" val="373936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6219-C828-9A41-AD52-9CA006CFD609}"/>
              </a:ext>
            </a:extLst>
          </p:cNvPr>
          <p:cNvSpPr>
            <a:spLocks noGrp="1"/>
          </p:cNvSpPr>
          <p:nvPr>
            <p:ph type="title"/>
          </p:nvPr>
        </p:nvSpPr>
        <p:spPr/>
        <p:txBody>
          <a:bodyPr/>
          <a:lstStyle/>
          <a:p>
            <a:r>
              <a:rPr lang="en-US" dirty="0"/>
              <a:t>Pacemaker Syndrome</a:t>
            </a:r>
          </a:p>
        </p:txBody>
      </p:sp>
      <p:sp>
        <p:nvSpPr>
          <p:cNvPr id="3" name="Content Placeholder 2">
            <a:extLst>
              <a:ext uri="{FF2B5EF4-FFF2-40B4-BE49-F238E27FC236}">
                <a16:creationId xmlns:a16="http://schemas.microsoft.com/office/drawing/2014/main" id="{C80DC7BB-253A-9B44-93C4-004E0F5C825C}"/>
              </a:ext>
            </a:extLst>
          </p:cNvPr>
          <p:cNvSpPr>
            <a:spLocks noGrp="1"/>
          </p:cNvSpPr>
          <p:nvPr>
            <p:ph sz="quarter" idx="13"/>
          </p:nvPr>
        </p:nvSpPr>
        <p:spPr>
          <a:xfrm>
            <a:off x="913774" y="2367092"/>
            <a:ext cx="10363826" cy="4299926"/>
          </a:xfrm>
        </p:spPr>
        <p:txBody>
          <a:bodyPr>
            <a:normAutofit fontScale="92500"/>
          </a:bodyPr>
          <a:lstStyle/>
          <a:p>
            <a:r>
              <a:rPr lang="en-US" dirty="0"/>
              <a:t>Phenomenon associated with AV </a:t>
            </a:r>
            <a:r>
              <a:rPr lang="en-US" dirty="0" err="1"/>
              <a:t>dyssynchrony</a:t>
            </a:r>
            <a:endParaRPr lang="en-US" dirty="0"/>
          </a:p>
          <a:p>
            <a:pPr lvl="1"/>
            <a:r>
              <a:rPr lang="en-US" dirty="0"/>
              <a:t>Result of the adverse hemodynamics associated with a normally functioning pacing system</a:t>
            </a:r>
          </a:p>
          <a:p>
            <a:pPr lvl="1"/>
            <a:r>
              <a:rPr lang="en-US" dirty="0"/>
              <a:t>Results in a limitation in the ability to achieve optimal functional status</a:t>
            </a:r>
          </a:p>
          <a:p>
            <a:r>
              <a:rPr lang="en-US" dirty="0"/>
              <a:t>Symptoms: non-specific, include malaise, fatigue, dyspnea, orthopnea, cough, dizziness, atypical chest discomfort, throat fullness and sometimes pre-syncope or syncope</a:t>
            </a:r>
          </a:p>
          <a:p>
            <a:r>
              <a:rPr lang="en-US" dirty="0"/>
              <a:t>Examination: hypotension, rales, increased jugular venous pressure with cannon A waves, peripheral edema, and murmurs of tricuspid and/or mitral regurgitation </a:t>
            </a:r>
          </a:p>
          <a:p>
            <a:r>
              <a:rPr lang="en-US" dirty="0"/>
              <a:t>Treatment: may require upgrade to more physiologic pacing (dual chamber or biventricular pacing)</a:t>
            </a:r>
          </a:p>
        </p:txBody>
      </p:sp>
    </p:spTree>
    <p:extLst>
      <p:ext uri="{BB962C8B-B14F-4D97-AF65-F5344CB8AC3E}">
        <p14:creationId xmlns:p14="http://schemas.microsoft.com/office/powerpoint/2010/main" val="3789009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28831-086A-854D-B470-AAB586459641}"/>
              </a:ext>
            </a:extLst>
          </p:cNvPr>
          <p:cNvSpPr>
            <a:spLocks noGrp="1"/>
          </p:cNvSpPr>
          <p:nvPr>
            <p:ph type="title"/>
          </p:nvPr>
        </p:nvSpPr>
        <p:spPr/>
        <p:txBody>
          <a:bodyPr/>
          <a:lstStyle/>
          <a:p>
            <a:r>
              <a:rPr lang="en-US" dirty="0"/>
              <a:t>Choosing the right ppm</a:t>
            </a:r>
          </a:p>
        </p:txBody>
      </p:sp>
      <p:pic>
        <p:nvPicPr>
          <p:cNvPr id="4" name="Picture 3">
            <a:extLst>
              <a:ext uri="{FF2B5EF4-FFF2-40B4-BE49-F238E27FC236}">
                <a16:creationId xmlns:a16="http://schemas.microsoft.com/office/drawing/2014/main" id="{1C127C62-DF2F-4448-945B-FA6F16FC92AA}"/>
              </a:ext>
            </a:extLst>
          </p:cNvPr>
          <p:cNvPicPr>
            <a:picLocks noChangeAspect="1"/>
          </p:cNvPicPr>
          <p:nvPr/>
        </p:nvPicPr>
        <p:blipFill>
          <a:blip r:embed="rId2"/>
          <a:stretch>
            <a:fillRect/>
          </a:stretch>
        </p:blipFill>
        <p:spPr>
          <a:xfrm>
            <a:off x="3328819" y="2062769"/>
            <a:ext cx="5534361" cy="4299931"/>
          </a:xfrm>
          <a:prstGeom prst="rect">
            <a:avLst/>
          </a:prstGeom>
        </p:spPr>
      </p:pic>
    </p:spTree>
    <p:extLst>
      <p:ext uri="{BB962C8B-B14F-4D97-AF65-F5344CB8AC3E}">
        <p14:creationId xmlns:p14="http://schemas.microsoft.com/office/powerpoint/2010/main" val="2235930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28831-086A-854D-B470-AAB586459641}"/>
              </a:ext>
            </a:extLst>
          </p:cNvPr>
          <p:cNvSpPr>
            <a:spLocks noGrp="1"/>
          </p:cNvSpPr>
          <p:nvPr>
            <p:ph type="title"/>
          </p:nvPr>
        </p:nvSpPr>
        <p:spPr/>
        <p:txBody>
          <a:bodyPr/>
          <a:lstStyle/>
          <a:p>
            <a:r>
              <a:rPr lang="en-US" dirty="0"/>
              <a:t>Sinus node disease</a:t>
            </a:r>
          </a:p>
        </p:txBody>
      </p:sp>
      <p:pic>
        <p:nvPicPr>
          <p:cNvPr id="5" name="Picture 4">
            <a:extLst>
              <a:ext uri="{FF2B5EF4-FFF2-40B4-BE49-F238E27FC236}">
                <a16:creationId xmlns:a16="http://schemas.microsoft.com/office/drawing/2014/main" id="{E47AFBA1-7051-5645-B083-5CE0D7D3BD4B}"/>
              </a:ext>
            </a:extLst>
          </p:cNvPr>
          <p:cNvPicPr>
            <a:picLocks noChangeAspect="1"/>
          </p:cNvPicPr>
          <p:nvPr/>
        </p:nvPicPr>
        <p:blipFill>
          <a:blip r:embed="rId2"/>
          <a:stretch>
            <a:fillRect/>
          </a:stretch>
        </p:blipFill>
        <p:spPr>
          <a:xfrm>
            <a:off x="3917382" y="1848279"/>
            <a:ext cx="4357235" cy="4918283"/>
          </a:xfrm>
          <a:prstGeom prst="rect">
            <a:avLst/>
          </a:prstGeom>
        </p:spPr>
      </p:pic>
    </p:spTree>
    <p:extLst>
      <p:ext uri="{BB962C8B-B14F-4D97-AF65-F5344CB8AC3E}">
        <p14:creationId xmlns:p14="http://schemas.microsoft.com/office/powerpoint/2010/main" val="3130049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28831-086A-854D-B470-AAB586459641}"/>
              </a:ext>
            </a:extLst>
          </p:cNvPr>
          <p:cNvSpPr>
            <a:spLocks noGrp="1"/>
          </p:cNvSpPr>
          <p:nvPr>
            <p:ph type="title"/>
          </p:nvPr>
        </p:nvSpPr>
        <p:spPr/>
        <p:txBody>
          <a:bodyPr/>
          <a:lstStyle/>
          <a:p>
            <a:r>
              <a:rPr lang="en-US" dirty="0"/>
              <a:t>AV Node Disease</a:t>
            </a:r>
          </a:p>
        </p:txBody>
      </p:sp>
      <p:pic>
        <p:nvPicPr>
          <p:cNvPr id="6" name="Picture 5">
            <a:extLst>
              <a:ext uri="{FF2B5EF4-FFF2-40B4-BE49-F238E27FC236}">
                <a16:creationId xmlns:a16="http://schemas.microsoft.com/office/drawing/2014/main" id="{0706F76C-7395-3E4C-9692-1514A3069FF2}"/>
              </a:ext>
            </a:extLst>
          </p:cNvPr>
          <p:cNvPicPr>
            <a:picLocks noChangeAspect="1"/>
          </p:cNvPicPr>
          <p:nvPr/>
        </p:nvPicPr>
        <p:blipFill>
          <a:blip r:embed="rId2"/>
          <a:stretch>
            <a:fillRect/>
          </a:stretch>
        </p:blipFill>
        <p:spPr>
          <a:xfrm>
            <a:off x="4119168" y="1773775"/>
            <a:ext cx="3953663" cy="5084225"/>
          </a:xfrm>
          <a:prstGeom prst="rect">
            <a:avLst/>
          </a:prstGeom>
        </p:spPr>
      </p:pic>
    </p:spTree>
    <p:extLst>
      <p:ext uri="{BB962C8B-B14F-4D97-AF65-F5344CB8AC3E}">
        <p14:creationId xmlns:p14="http://schemas.microsoft.com/office/powerpoint/2010/main" val="452802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520D15-B086-0F49-9985-B21836CE693F}"/>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4940615-5169-0340-A109-6A28DC07313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421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8831-B7BA-9440-B181-03BE497AFFE3}"/>
              </a:ext>
            </a:extLst>
          </p:cNvPr>
          <p:cNvSpPr>
            <a:spLocks noGrp="1"/>
          </p:cNvSpPr>
          <p:nvPr>
            <p:ph type="title"/>
          </p:nvPr>
        </p:nvSpPr>
        <p:spPr/>
        <p:txBody>
          <a:bodyPr/>
          <a:lstStyle/>
          <a:p>
            <a:r>
              <a:rPr lang="en-US" dirty="0"/>
              <a:t>Pacemakers: societal guidelines</a:t>
            </a:r>
          </a:p>
        </p:txBody>
      </p:sp>
      <p:pic>
        <p:nvPicPr>
          <p:cNvPr id="4" name="Picture 3">
            <a:extLst>
              <a:ext uri="{FF2B5EF4-FFF2-40B4-BE49-F238E27FC236}">
                <a16:creationId xmlns:a16="http://schemas.microsoft.com/office/drawing/2014/main" id="{28EF3D66-0A8E-114A-A59A-BE91F4084C1E}"/>
              </a:ext>
            </a:extLst>
          </p:cNvPr>
          <p:cNvPicPr>
            <a:picLocks noChangeAspect="1"/>
          </p:cNvPicPr>
          <p:nvPr/>
        </p:nvPicPr>
        <p:blipFill>
          <a:blip r:embed="rId2"/>
          <a:stretch>
            <a:fillRect/>
          </a:stretch>
        </p:blipFill>
        <p:spPr>
          <a:xfrm>
            <a:off x="98830" y="2070668"/>
            <a:ext cx="6869615" cy="2397090"/>
          </a:xfrm>
          <a:prstGeom prst="rect">
            <a:avLst/>
          </a:prstGeom>
        </p:spPr>
      </p:pic>
      <p:pic>
        <p:nvPicPr>
          <p:cNvPr id="5" name="Picture 4">
            <a:extLst>
              <a:ext uri="{FF2B5EF4-FFF2-40B4-BE49-F238E27FC236}">
                <a16:creationId xmlns:a16="http://schemas.microsoft.com/office/drawing/2014/main" id="{950C6D85-83F4-B548-87AB-5B07573A2DA1}"/>
              </a:ext>
            </a:extLst>
          </p:cNvPr>
          <p:cNvPicPr>
            <a:picLocks noChangeAspect="1"/>
          </p:cNvPicPr>
          <p:nvPr/>
        </p:nvPicPr>
        <p:blipFill>
          <a:blip r:embed="rId3"/>
          <a:stretch>
            <a:fillRect/>
          </a:stretch>
        </p:blipFill>
        <p:spPr>
          <a:xfrm>
            <a:off x="286920" y="4603531"/>
            <a:ext cx="6493436" cy="1911348"/>
          </a:xfrm>
          <a:prstGeom prst="rect">
            <a:avLst/>
          </a:prstGeom>
        </p:spPr>
      </p:pic>
      <p:pic>
        <p:nvPicPr>
          <p:cNvPr id="6" name="Picture 5">
            <a:extLst>
              <a:ext uri="{FF2B5EF4-FFF2-40B4-BE49-F238E27FC236}">
                <a16:creationId xmlns:a16="http://schemas.microsoft.com/office/drawing/2014/main" id="{820B437B-1F50-874A-A439-31379E4B60F4}"/>
              </a:ext>
            </a:extLst>
          </p:cNvPr>
          <p:cNvPicPr>
            <a:picLocks noChangeAspect="1"/>
          </p:cNvPicPr>
          <p:nvPr/>
        </p:nvPicPr>
        <p:blipFill>
          <a:blip r:embed="rId4"/>
          <a:stretch>
            <a:fillRect/>
          </a:stretch>
        </p:blipFill>
        <p:spPr>
          <a:xfrm>
            <a:off x="7783390" y="2070668"/>
            <a:ext cx="3780452" cy="2224798"/>
          </a:xfrm>
          <a:prstGeom prst="rect">
            <a:avLst/>
          </a:prstGeom>
        </p:spPr>
      </p:pic>
      <p:pic>
        <p:nvPicPr>
          <p:cNvPr id="7" name="Picture 6">
            <a:extLst>
              <a:ext uri="{FF2B5EF4-FFF2-40B4-BE49-F238E27FC236}">
                <a16:creationId xmlns:a16="http://schemas.microsoft.com/office/drawing/2014/main" id="{0576C5E9-4DDE-4345-9F7F-72C057E75F6A}"/>
              </a:ext>
            </a:extLst>
          </p:cNvPr>
          <p:cNvPicPr>
            <a:picLocks noChangeAspect="1"/>
          </p:cNvPicPr>
          <p:nvPr/>
        </p:nvPicPr>
        <p:blipFill>
          <a:blip r:embed="rId5"/>
          <a:stretch>
            <a:fillRect/>
          </a:stretch>
        </p:blipFill>
        <p:spPr>
          <a:xfrm>
            <a:off x="6931679" y="4467758"/>
            <a:ext cx="5154779" cy="2245929"/>
          </a:xfrm>
          <a:prstGeom prst="rect">
            <a:avLst/>
          </a:prstGeom>
        </p:spPr>
      </p:pic>
    </p:spTree>
    <p:extLst>
      <p:ext uri="{BB962C8B-B14F-4D97-AF65-F5344CB8AC3E}">
        <p14:creationId xmlns:p14="http://schemas.microsoft.com/office/powerpoint/2010/main" val="153236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8E47-24F3-9D40-B201-EC78944EE615}"/>
              </a:ext>
            </a:extLst>
          </p:cNvPr>
          <p:cNvSpPr>
            <a:spLocks noGrp="1"/>
          </p:cNvSpPr>
          <p:nvPr>
            <p:ph type="title"/>
          </p:nvPr>
        </p:nvSpPr>
        <p:spPr/>
        <p:txBody>
          <a:bodyPr/>
          <a:lstStyle/>
          <a:p>
            <a:r>
              <a:rPr lang="en-US" dirty="0"/>
              <a:t>Pacemakers: societal guidelines</a:t>
            </a:r>
          </a:p>
        </p:txBody>
      </p:sp>
      <p:sp>
        <p:nvSpPr>
          <p:cNvPr id="3" name="Content Placeholder 2">
            <a:extLst>
              <a:ext uri="{FF2B5EF4-FFF2-40B4-BE49-F238E27FC236}">
                <a16:creationId xmlns:a16="http://schemas.microsoft.com/office/drawing/2014/main" id="{02AB6CB7-993C-1B40-BC79-AC7AB4C134ED}"/>
              </a:ext>
            </a:extLst>
          </p:cNvPr>
          <p:cNvSpPr>
            <a:spLocks noGrp="1"/>
          </p:cNvSpPr>
          <p:nvPr>
            <p:ph sz="quarter" idx="13"/>
          </p:nvPr>
        </p:nvSpPr>
        <p:spPr/>
        <p:txBody>
          <a:bodyPr/>
          <a:lstStyle/>
          <a:p>
            <a:r>
              <a:rPr lang="en-US" dirty="0"/>
              <a:t>Point being – cardiologists like trials and guidelines, to our own demise</a:t>
            </a:r>
          </a:p>
          <a:p>
            <a:pPr lvl="1"/>
            <a:r>
              <a:rPr lang="en-US" dirty="0"/>
              <a:t>Confusing, overlapping, and not one single document</a:t>
            </a:r>
          </a:p>
        </p:txBody>
      </p:sp>
      <p:pic>
        <p:nvPicPr>
          <p:cNvPr id="4" name="Picture 3">
            <a:extLst>
              <a:ext uri="{FF2B5EF4-FFF2-40B4-BE49-F238E27FC236}">
                <a16:creationId xmlns:a16="http://schemas.microsoft.com/office/drawing/2014/main" id="{ADD927D4-53B5-6542-ABD8-858D00C397F4}"/>
              </a:ext>
            </a:extLst>
          </p:cNvPr>
          <p:cNvPicPr>
            <a:picLocks noChangeAspect="1"/>
          </p:cNvPicPr>
          <p:nvPr/>
        </p:nvPicPr>
        <p:blipFill>
          <a:blip r:embed="rId2"/>
          <a:stretch>
            <a:fillRect/>
          </a:stretch>
        </p:blipFill>
        <p:spPr>
          <a:xfrm>
            <a:off x="3445328" y="3493759"/>
            <a:ext cx="5300717" cy="2449838"/>
          </a:xfrm>
          <a:prstGeom prst="rect">
            <a:avLst/>
          </a:prstGeom>
        </p:spPr>
      </p:pic>
    </p:spTree>
    <p:extLst>
      <p:ext uri="{BB962C8B-B14F-4D97-AF65-F5344CB8AC3E}">
        <p14:creationId xmlns:p14="http://schemas.microsoft.com/office/powerpoint/2010/main" val="26857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052D-DDE3-FB45-8BE5-8E365AE7DB84}"/>
              </a:ext>
            </a:extLst>
          </p:cNvPr>
          <p:cNvSpPr>
            <a:spLocks noGrp="1"/>
          </p:cNvSpPr>
          <p:nvPr>
            <p:ph type="title"/>
          </p:nvPr>
        </p:nvSpPr>
        <p:spPr/>
        <p:txBody>
          <a:bodyPr/>
          <a:lstStyle/>
          <a:p>
            <a:r>
              <a:rPr lang="en-US" dirty="0"/>
              <a:t>Normal intracardiac conduction</a:t>
            </a:r>
          </a:p>
        </p:txBody>
      </p:sp>
      <p:sp>
        <p:nvSpPr>
          <p:cNvPr id="7" name="Content Placeholder 6">
            <a:extLst>
              <a:ext uri="{FF2B5EF4-FFF2-40B4-BE49-F238E27FC236}">
                <a16:creationId xmlns:a16="http://schemas.microsoft.com/office/drawing/2014/main" id="{F215C0CA-6FA8-F044-81DC-E12C5DB7A856}"/>
              </a:ext>
            </a:extLst>
          </p:cNvPr>
          <p:cNvSpPr>
            <a:spLocks noGrp="1"/>
          </p:cNvSpPr>
          <p:nvPr>
            <p:ph sz="quarter" idx="13"/>
          </p:nvPr>
        </p:nvSpPr>
        <p:spPr/>
        <p:txBody>
          <a:bodyPr/>
          <a:lstStyle/>
          <a:p>
            <a:endParaRPr lang="en-US"/>
          </a:p>
        </p:txBody>
      </p:sp>
      <p:pic>
        <p:nvPicPr>
          <p:cNvPr id="8" name="Picture 7">
            <a:extLst>
              <a:ext uri="{FF2B5EF4-FFF2-40B4-BE49-F238E27FC236}">
                <a16:creationId xmlns:a16="http://schemas.microsoft.com/office/drawing/2014/main" id="{FDF0B513-6195-F942-B154-2253251DD033}"/>
              </a:ext>
            </a:extLst>
          </p:cNvPr>
          <p:cNvPicPr>
            <a:picLocks noChangeAspect="1"/>
          </p:cNvPicPr>
          <p:nvPr/>
        </p:nvPicPr>
        <p:blipFill>
          <a:blip r:embed="rId2"/>
          <a:stretch>
            <a:fillRect/>
          </a:stretch>
        </p:blipFill>
        <p:spPr>
          <a:xfrm>
            <a:off x="2374772" y="2125980"/>
            <a:ext cx="7441830" cy="4343399"/>
          </a:xfrm>
          <a:prstGeom prst="rect">
            <a:avLst/>
          </a:prstGeom>
        </p:spPr>
      </p:pic>
    </p:spTree>
    <p:extLst>
      <p:ext uri="{BB962C8B-B14F-4D97-AF65-F5344CB8AC3E}">
        <p14:creationId xmlns:p14="http://schemas.microsoft.com/office/powerpoint/2010/main" val="54449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7AB1-27D0-A344-B884-DB05EE719646}"/>
              </a:ext>
            </a:extLst>
          </p:cNvPr>
          <p:cNvSpPr>
            <a:spLocks noGrp="1"/>
          </p:cNvSpPr>
          <p:nvPr>
            <p:ph type="title"/>
          </p:nvPr>
        </p:nvSpPr>
        <p:spPr/>
        <p:txBody>
          <a:bodyPr/>
          <a:lstStyle/>
          <a:p>
            <a:r>
              <a:rPr lang="en-US" dirty="0"/>
              <a:t>Pacemakers: components</a:t>
            </a:r>
          </a:p>
        </p:txBody>
      </p:sp>
      <p:sp>
        <p:nvSpPr>
          <p:cNvPr id="3" name="Content Placeholder 2">
            <a:extLst>
              <a:ext uri="{FF2B5EF4-FFF2-40B4-BE49-F238E27FC236}">
                <a16:creationId xmlns:a16="http://schemas.microsoft.com/office/drawing/2014/main" id="{7A923572-EC86-814E-B486-0F48880F23DF}"/>
              </a:ext>
            </a:extLst>
          </p:cNvPr>
          <p:cNvSpPr>
            <a:spLocks noGrp="1"/>
          </p:cNvSpPr>
          <p:nvPr>
            <p:ph sz="quarter" idx="13"/>
          </p:nvPr>
        </p:nvSpPr>
        <p:spPr>
          <a:xfrm>
            <a:off x="2926285" y="2503726"/>
            <a:ext cx="6727247" cy="3424107"/>
          </a:xfrm>
        </p:spPr>
        <p:txBody>
          <a:bodyPr>
            <a:normAutofit fontScale="85000" lnSpcReduction="20000"/>
          </a:bodyPr>
          <a:lstStyle/>
          <a:p>
            <a:r>
              <a:rPr lang="en-US" dirty="0"/>
              <a:t>Leads</a:t>
            </a:r>
          </a:p>
          <a:p>
            <a:pPr lvl="1"/>
            <a:r>
              <a:rPr lang="en-US" dirty="0"/>
              <a:t>Small, distal tip electrode for pacing and sensing</a:t>
            </a:r>
          </a:p>
          <a:p>
            <a:pPr lvl="1"/>
            <a:r>
              <a:rPr lang="en-US" dirty="0"/>
              <a:t>Fixation mechanism to anchor the lead to heart</a:t>
            </a:r>
          </a:p>
          <a:p>
            <a:pPr lvl="1"/>
            <a:r>
              <a:rPr lang="en-US" dirty="0"/>
              <a:t>Proximal terminal connected to the generator</a:t>
            </a:r>
          </a:p>
          <a:p>
            <a:pPr lvl="1"/>
            <a:r>
              <a:rPr lang="en-US" dirty="0"/>
              <a:t>Unipolar and bipolar leads: do not worry about this</a:t>
            </a:r>
          </a:p>
          <a:p>
            <a:r>
              <a:rPr lang="en-US" dirty="0"/>
              <a:t>Generators</a:t>
            </a:r>
          </a:p>
          <a:p>
            <a:pPr lvl="1"/>
            <a:r>
              <a:rPr lang="en-US" dirty="0"/>
              <a:t>Header: plastic component where leads attach</a:t>
            </a:r>
          </a:p>
          <a:p>
            <a:pPr lvl="1"/>
            <a:r>
              <a:rPr lang="en-US" dirty="0"/>
              <a:t>”Can”: (titanium casing): houses the battery, tiny capacitors for pacing, and circuitry</a:t>
            </a:r>
          </a:p>
          <a:p>
            <a:pPr lvl="1"/>
            <a:r>
              <a:rPr lang="en-US" dirty="0"/>
              <a:t>“leadless pacemakers”: new technology, capsule with both generator and “lead”</a:t>
            </a:r>
          </a:p>
          <a:p>
            <a:endParaRPr lang="en-US" dirty="0"/>
          </a:p>
        </p:txBody>
      </p:sp>
      <p:pic>
        <p:nvPicPr>
          <p:cNvPr id="4" name="Picture 3">
            <a:extLst>
              <a:ext uri="{FF2B5EF4-FFF2-40B4-BE49-F238E27FC236}">
                <a16:creationId xmlns:a16="http://schemas.microsoft.com/office/drawing/2014/main" id="{C19B9FB7-DE40-914B-A0D4-056C71D1A559}"/>
              </a:ext>
            </a:extLst>
          </p:cNvPr>
          <p:cNvPicPr>
            <a:picLocks noChangeAspect="1"/>
          </p:cNvPicPr>
          <p:nvPr/>
        </p:nvPicPr>
        <p:blipFill>
          <a:blip r:embed="rId2"/>
          <a:stretch>
            <a:fillRect/>
          </a:stretch>
        </p:blipFill>
        <p:spPr>
          <a:xfrm>
            <a:off x="0" y="3161191"/>
            <a:ext cx="3331779" cy="890823"/>
          </a:xfrm>
          <a:prstGeom prst="rect">
            <a:avLst/>
          </a:prstGeom>
        </p:spPr>
      </p:pic>
      <p:pic>
        <p:nvPicPr>
          <p:cNvPr id="5" name="Picture 4">
            <a:extLst>
              <a:ext uri="{FF2B5EF4-FFF2-40B4-BE49-F238E27FC236}">
                <a16:creationId xmlns:a16="http://schemas.microsoft.com/office/drawing/2014/main" id="{0C35584A-43BC-9F40-AA97-194A6B269BEF}"/>
              </a:ext>
            </a:extLst>
          </p:cNvPr>
          <p:cNvPicPr>
            <a:picLocks noChangeAspect="1"/>
          </p:cNvPicPr>
          <p:nvPr/>
        </p:nvPicPr>
        <p:blipFill>
          <a:blip r:embed="rId3"/>
          <a:stretch>
            <a:fillRect/>
          </a:stretch>
        </p:blipFill>
        <p:spPr>
          <a:xfrm>
            <a:off x="9739303" y="2214694"/>
            <a:ext cx="2042273" cy="4272455"/>
          </a:xfrm>
          <a:prstGeom prst="rect">
            <a:avLst/>
          </a:prstGeom>
        </p:spPr>
      </p:pic>
      <p:pic>
        <p:nvPicPr>
          <p:cNvPr id="6" name="Picture 5">
            <a:extLst>
              <a:ext uri="{FF2B5EF4-FFF2-40B4-BE49-F238E27FC236}">
                <a16:creationId xmlns:a16="http://schemas.microsoft.com/office/drawing/2014/main" id="{20C17FCB-CED0-974C-B18B-34B4AAF83105}"/>
              </a:ext>
            </a:extLst>
          </p:cNvPr>
          <p:cNvPicPr>
            <a:picLocks noChangeAspect="1"/>
          </p:cNvPicPr>
          <p:nvPr/>
        </p:nvPicPr>
        <p:blipFill>
          <a:blip r:embed="rId4"/>
          <a:stretch>
            <a:fillRect/>
          </a:stretch>
        </p:blipFill>
        <p:spPr>
          <a:xfrm>
            <a:off x="248100" y="5496910"/>
            <a:ext cx="3385626" cy="1168181"/>
          </a:xfrm>
          <a:prstGeom prst="rect">
            <a:avLst/>
          </a:prstGeom>
        </p:spPr>
      </p:pic>
    </p:spTree>
    <p:extLst>
      <p:ext uri="{BB962C8B-B14F-4D97-AF65-F5344CB8AC3E}">
        <p14:creationId xmlns:p14="http://schemas.microsoft.com/office/powerpoint/2010/main" val="17915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ED3F-867F-EF40-960E-335EF2BE9646}"/>
              </a:ext>
            </a:extLst>
          </p:cNvPr>
          <p:cNvSpPr>
            <a:spLocks noGrp="1"/>
          </p:cNvSpPr>
          <p:nvPr>
            <p:ph type="title"/>
          </p:nvPr>
        </p:nvSpPr>
        <p:spPr/>
        <p:txBody>
          <a:bodyPr/>
          <a:lstStyle/>
          <a:p>
            <a:r>
              <a:rPr lang="en-US" dirty="0"/>
              <a:t>Principles of pacing</a:t>
            </a:r>
          </a:p>
        </p:txBody>
      </p:sp>
      <p:sp>
        <p:nvSpPr>
          <p:cNvPr id="3" name="Content Placeholder 2">
            <a:extLst>
              <a:ext uri="{FF2B5EF4-FFF2-40B4-BE49-F238E27FC236}">
                <a16:creationId xmlns:a16="http://schemas.microsoft.com/office/drawing/2014/main" id="{CF8D5977-3C14-2746-B0C1-777DDDCFDD03}"/>
              </a:ext>
            </a:extLst>
          </p:cNvPr>
          <p:cNvSpPr>
            <a:spLocks noGrp="1"/>
          </p:cNvSpPr>
          <p:nvPr>
            <p:ph sz="quarter" idx="13"/>
          </p:nvPr>
        </p:nvSpPr>
        <p:spPr/>
        <p:txBody>
          <a:bodyPr/>
          <a:lstStyle/>
          <a:p>
            <a:r>
              <a:rPr lang="en-US" dirty="0"/>
              <a:t>Pacemakers sense intracardiac electrical signals (electrograms) and deliver low-voltage electrical stimuli (pulses) when the intrinsic cardiac rate is too slow</a:t>
            </a:r>
          </a:p>
          <a:p>
            <a:pPr lvl="1"/>
            <a:r>
              <a:rPr lang="en-US" dirty="0"/>
              <a:t>Cardiac electrical stimulation (aka pacing)</a:t>
            </a:r>
          </a:p>
          <a:p>
            <a:pPr lvl="1"/>
            <a:r>
              <a:rPr lang="en-US" dirty="0"/>
              <a:t>sensing</a:t>
            </a:r>
          </a:p>
        </p:txBody>
      </p:sp>
    </p:spTree>
    <p:extLst>
      <p:ext uri="{BB962C8B-B14F-4D97-AF65-F5344CB8AC3E}">
        <p14:creationId xmlns:p14="http://schemas.microsoft.com/office/powerpoint/2010/main" val="99191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ED3F-867F-EF40-960E-335EF2BE9646}"/>
              </a:ext>
            </a:extLst>
          </p:cNvPr>
          <p:cNvSpPr>
            <a:spLocks noGrp="1"/>
          </p:cNvSpPr>
          <p:nvPr>
            <p:ph type="title"/>
          </p:nvPr>
        </p:nvSpPr>
        <p:spPr/>
        <p:txBody>
          <a:bodyPr/>
          <a:lstStyle/>
          <a:p>
            <a:r>
              <a:rPr lang="en-US" dirty="0"/>
              <a:t>Principles of pacing</a:t>
            </a:r>
          </a:p>
        </p:txBody>
      </p:sp>
      <p:sp>
        <p:nvSpPr>
          <p:cNvPr id="3" name="Content Placeholder 2">
            <a:extLst>
              <a:ext uri="{FF2B5EF4-FFF2-40B4-BE49-F238E27FC236}">
                <a16:creationId xmlns:a16="http://schemas.microsoft.com/office/drawing/2014/main" id="{CF8D5977-3C14-2746-B0C1-777DDDCFDD03}"/>
              </a:ext>
            </a:extLst>
          </p:cNvPr>
          <p:cNvSpPr>
            <a:spLocks noGrp="1"/>
          </p:cNvSpPr>
          <p:nvPr>
            <p:ph sz="quarter" idx="13"/>
          </p:nvPr>
        </p:nvSpPr>
        <p:spPr/>
        <p:txBody>
          <a:bodyPr/>
          <a:lstStyle/>
          <a:p>
            <a:r>
              <a:rPr lang="en-US" dirty="0"/>
              <a:t>Cardiac electrical stimulation (aka pacing)</a:t>
            </a:r>
          </a:p>
          <a:p>
            <a:pPr lvl="1"/>
            <a:r>
              <a:rPr lang="en-US" dirty="0"/>
              <a:t>Local stimulus creating a field sufficient to depolarize (aka reduce the membrane potential of) local myocardium during diastole to initiate a self-propagating </a:t>
            </a:r>
            <a:r>
              <a:rPr lang="en-US" dirty="0" err="1"/>
              <a:t>wavefront</a:t>
            </a:r>
            <a:r>
              <a:rPr lang="en-US" dirty="0"/>
              <a:t> of depolarization</a:t>
            </a:r>
          </a:p>
          <a:p>
            <a:pPr lvl="1"/>
            <a:r>
              <a:rPr lang="en-US" dirty="0"/>
              <a:t>Success = “capture”</a:t>
            </a:r>
          </a:p>
          <a:p>
            <a:pPr lvl="1"/>
            <a:r>
              <a:rPr lang="en-US" dirty="0"/>
              <a:t>Two components: energy delivered and duration of energy delivery</a:t>
            </a:r>
          </a:p>
          <a:p>
            <a:pPr lvl="1"/>
            <a:r>
              <a:rPr lang="en-US" dirty="0"/>
              <a:t>Bipolar vs unipolar pacing</a:t>
            </a:r>
          </a:p>
          <a:p>
            <a:pPr lvl="2"/>
            <a:r>
              <a:rPr lang="en-US" dirty="0"/>
              <a:t>Tip of lead is the cathode, anode is either ring electrode on lead (bipolar) or housed in the pacemaker generator (unipolar)</a:t>
            </a:r>
          </a:p>
        </p:txBody>
      </p:sp>
    </p:spTree>
    <p:extLst>
      <p:ext uri="{BB962C8B-B14F-4D97-AF65-F5344CB8AC3E}">
        <p14:creationId xmlns:p14="http://schemas.microsoft.com/office/powerpoint/2010/main" val="200209361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{D13373D9-F6FA-C245-9FE9-5B4854F480F5}tf10001073</Template>
  <TotalTime>4871</TotalTime>
  <Words>3046</Words>
  <Application>Microsoft Macintosh PowerPoint</Application>
  <PresentationFormat>Widescreen</PresentationFormat>
  <Paragraphs>220</Paragraphs>
  <Slides>37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Tw Cen MT</vt:lpstr>
      <vt:lpstr>Wingdings</vt:lpstr>
      <vt:lpstr>Droplet</vt:lpstr>
      <vt:lpstr>Introduction to pacemakers</vt:lpstr>
      <vt:lpstr>Pacemakers: indications</vt:lpstr>
      <vt:lpstr>PowerPoint Presentation</vt:lpstr>
      <vt:lpstr>Pacemakers: societal guidelines</vt:lpstr>
      <vt:lpstr>Pacemakers: societal guidelines</vt:lpstr>
      <vt:lpstr>Normal intracardiac conduction</vt:lpstr>
      <vt:lpstr>Pacemakers: components</vt:lpstr>
      <vt:lpstr>Principles of pacing</vt:lpstr>
      <vt:lpstr>Principles of pacing</vt:lpstr>
      <vt:lpstr>Principles of pacing</vt:lpstr>
      <vt:lpstr>Principles of pacing</vt:lpstr>
      <vt:lpstr>Principles of pacing</vt:lpstr>
      <vt:lpstr>Chest Radiograph</vt:lpstr>
      <vt:lpstr>Chest Radiograph</vt:lpstr>
      <vt:lpstr>Chest Radiograph</vt:lpstr>
      <vt:lpstr>Chest Radiograph</vt:lpstr>
      <vt:lpstr>Pacemaker Mode and Timing Cycles</vt:lpstr>
      <vt:lpstr>Physiologic pacing</vt:lpstr>
      <vt:lpstr>pacing modes</vt:lpstr>
      <vt:lpstr>Single chamber pacing: vvi/VVIR</vt:lpstr>
      <vt:lpstr>Single chamber pacing: AAI/AAIR</vt:lpstr>
      <vt:lpstr>Dual chamber pacing: DDD/DDDR</vt:lpstr>
      <vt:lpstr>Dual Chamber Pacing: DDI/DDIR</vt:lpstr>
      <vt:lpstr>Dual Chamber Pacing: VDD</vt:lpstr>
      <vt:lpstr>Dual Chamber Pacing: dvi</vt:lpstr>
      <vt:lpstr>Asynchronous pacing modes</vt:lpstr>
      <vt:lpstr>Biventricular pacing</vt:lpstr>
      <vt:lpstr>Problem #1</vt:lpstr>
      <vt:lpstr>Rate modulation</vt:lpstr>
      <vt:lpstr>Problem #2</vt:lpstr>
      <vt:lpstr>Mode Switching</vt:lpstr>
      <vt:lpstr>Problem #3</vt:lpstr>
      <vt:lpstr>Pacemaker Syndrome</vt:lpstr>
      <vt:lpstr>Choosing the right ppm</vt:lpstr>
      <vt:lpstr>Sinus node disease</vt:lpstr>
      <vt:lpstr>AV Node Disease</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pacemakers</dc:title>
  <dc:creator>David Pratt</dc:creator>
  <cp:lastModifiedBy>David Pratt</cp:lastModifiedBy>
  <cp:revision>27</cp:revision>
  <dcterms:created xsi:type="dcterms:W3CDTF">2020-03-27T15:29:28Z</dcterms:created>
  <dcterms:modified xsi:type="dcterms:W3CDTF">2020-04-08T19:21:45Z</dcterms:modified>
</cp:coreProperties>
</file>