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69"/>
  </p:notesMasterIdLst>
  <p:sldIdLst>
    <p:sldId id="256" r:id="rId2"/>
    <p:sldId id="279" r:id="rId3"/>
    <p:sldId id="280" r:id="rId4"/>
    <p:sldId id="281" r:id="rId5"/>
    <p:sldId id="324" r:id="rId6"/>
    <p:sldId id="257" r:id="rId7"/>
    <p:sldId id="259" r:id="rId8"/>
    <p:sldId id="261" r:id="rId9"/>
    <p:sldId id="317" r:id="rId10"/>
    <p:sldId id="318" r:id="rId11"/>
    <p:sldId id="319" r:id="rId12"/>
    <p:sldId id="320" r:id="rId13"/>
    <p:sldId id="321" r:id="rId14"/>
    <p:sldId id="322" r:id="rId15"/>
    <p:sldId id="323" r:id="rId16"/>
    <p:sldId id="282" r:id="rId17"/>
    <p:sldId id="262" r:id="rId18"/>
    <p:sldId id="283" r:id="rId19"/>
    <p:sldId id="263" r:id="rId20"/>
    <p:sldId id="284" r:id="rId21"/>
    <p:sldId id="285" r:id="rId22"/>
    <p:sldId id="286" r:id="rId23"/>
    <p:sldId id="287" r:id="rId24"/>
    <p:sldId id="288" r:id="rId25"/>
    <p:sldId id="289" r:id="rId26"/>
    <p:sldId id="291" r:id="rId27"/>
    <p:sldId id="293" r:id="rId28"/>
    <p:sldId id="292" r:id="rId29"/>
    <p:sldId id="294" r:id="rId30"/>
    <p:sldId id="264" r:id="rId31"/>
    <p:sldId id="265" r:id="rId32"/>
    <p:sldId id="267" r:id="rId33"/>
    <p:sldId id="268" r:id="rId34"/>
    <p:sldId id="266" r:id="rId35"/>
    <p:sldId id="269" r:id="rId36"/>
    <p:sldId id="327" r:id="rId37"/>
    <p:sldId id="273" r:id="rId38"/>
    <p:sldId id="295" r:id="rId39"/>
    <p:sldId id="296" r:id="rId40"/>
    <p:sldId id="325" r:id="rId41"/>
    <p:sldId id="300" r:id="rId42"/>
    <p:sldId id="270" r:id="rId43"/>
    <p:sldId id="297" r:id="rId44"/>
    <p:sldId id="298" r:id="rId45"/>
    <p:sldId id="299" r:id="rId46"/>
    <p:sldId id="302" r:id="rId47"/>
    <p:sldId id="301" r:id="rId48"/>
    <p:sldId id="271" r:id="rId49"/>
    <p:sldId id="272" r:id="rId50"/>
    <p:sldId id="277" r:id="rId51"/>
    <p:sldId id="303" r:id="rId52"/>
    <p:sldId id="274" r:id="rId53"/>
    <p:sldId id="326" r:id="rId54"/>
    <p:sldId id="275" r:id="rId55"/>
    <p:sldId id="305" r:id="rId56"/>
    <p:sldId id="304" r:id="rId57"/>
    <p:sldId id="306" r:id="rId58"/>
    <p:sldId id="307" r:id="rId59"/>
    <p:sldId id="308" r:id="rId60"/>
    <p:sldId id="309" r:id="rId61"/>
    <p:sldId id="312" r:id="rId62"/>
    <p:sldId id="310" r:id="rId63"/>
    <p:sldId id="313" r:id="rId64"/>
    <p:sldId id="311" r:id="rId65"/>
    <p:sldId id="315" r:id="rId66"/>
    <p:sldId id="316" r:id="rId67"/>
    <p:sldId id="27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8858" autoAdjust="0"/>
  </p:normalViewPr>
  <p:slideViewPr>
    <p:cSldViewPr snapToGrid="0">
      <p:cViewPr varScale="1">
        <p:scale>
          <a:sx n="53" d="100"/>
          <a:sy n="53" d="100"/>
        </p:scale>
        <p:origin x="14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ata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74EA55-59C0-4771-9B44-C4C8D658D3A1}"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6AF6E6CB-6EF0-42BD-B99B-E27A603CE559}">
      <dgm:prSet/>
      <dgm:spPr/>
      <dgm:t>
        <a:bodyPr/>
        <a:lstStyle/>
        <a:p>
          <a:pPr>
            <a:lnSpc>
              <a:spcPct val="100000"/>
            </a:lnSpc>
          </a:pPr>
          <a:r>
            <a:rPr lang="en-US"/>
            <a:t>Pneumothorax</a:t>
          </a:r>
          <a:endParaRPr lang="en-US" dirty="0"/>
        </a:p>
      </dgm:t>
    </dgm:pt>
    <dgm:pt modelId="{DCA06E6E-168C-4CE9-B131-8255B3BB8C33}" type="parTrans" cxnId="{F1039CDB-5353-42A4-87AC-964F69B9AA9C}">
      <dgm:prSet/>
      <dgm:spPr/>
      <dgm:t>
        <a:bodyPr/>
        <a:lstStyle/>
        <a:p>
          <a:endParaRPr lang="en-US"/>
        </a:p>
      </dgm:t>
    </dgm:pt>
    <dgm:pt modelId="{09E06D44-4A9B-4541-A361-DD41DD45F6B7}" type="sibTrans" cxnId="{F1039CDB-5353-42A4-87AC-964F69B9AA9C}">
      <dgm:prSet/>
      <dgm:spPr/>
      <dgm:t>
        <a:bodyPr/>
        <a:lstStyle/>
        <a:p>
          <a:endParaRPr lang="en-US"/>
        </a:p>
      </dgm:t>
    </dgm:pt>
    <dgm:pt modelId="{B4A586B5-1019-4F01-8425-283365DFC416}">
      <dgm:prSet/>
      <dgm:spPr/>
      <dgm:t>
        <a:bodyPr/>
        <a:lstStyle/>
        <a:p>
          <a:pPr>
            <a:lnSpc>
              <a:spcPct val="100000"/>
            </a:lnSpc>
          </a:pPr>
          <a:r>
            <a:rPr lang="en-US"/>
            <a:t>Consolidation</a:t>
          </a:r>
          <a:endParaRPr lang="en-US" dirty="0"/>
        </a:p>
      </dgm:t>
    </dgm:pt>
    <dgm:pt modelId="{6F9651EF-E8B4-4619-AC82-F076E0B230AE}" type="parTrans" cxnId="{1C7C6022-7EE1-4A60-AE7D-EAAE0414D478}">
      <dgm:prSet/>
      <dgm:spPr/>
      <dgm:t>
        <a:bodyPr/>
        <a:lstStyle/>
        <a:p>
          <a:endParaRPr lang="en-US"/>
        </a:p>
      </dgm:t>
    </dgm:pt>
    <dgm:pt modelId="{BCF1965A-FCE9-46B3-AE2C-53A4A77A2C70}" type="sibTrans" cxnId="{1C7C6022-7EE1-4A60-AE7D-EAAE0414D478}">
      <dgm:prSet/>
      <dgm:spPr/>
      <dgm:t>
        <a:bodyPr/>
        <a:lstStyle/>
        <a:p>
          <a:endParaRPr lang="en-US"/>
        </a:p>
      </dgm:t>
    </dgm:pt>
    <dgm:pt modelId="{18B9DC68-8CDF-4E5A-9602-D0882EC0E4C9}">
      <dgm:prSet/>
      <dgm:spPr/>
      <dgm:t>
        <a:bodyPr/>
        <a:lstStyle/>
        <a:p>
          <a:pPr>
            <a:lnSpc>
              <a:spcPct val="100000"/>
            </a:lnSpc>
          </a:pPr>
          <a:r>
            <a:rPr lang="en-US"/>
            <a:t>Pulmonary edema</a:t>
          </a:r>
          <a:endParaRPr lang="en-US" dirty="0"/>
        </a:p>
      </dgm:t>
    </dgm:pt>
    <dgm:pt modelId="{A726045A-0C9A-4045-ACD9-21CEA04BF76E}" type="parTrans" cxnId="{AC7464B3-CFFE-48A4-8E5F-3F74626E9634}">
      <dgm:prSet/>
      <dgm:spPr/>
      <dgm:t>
        <a:bodyPr/>
        <a:lstStyle/>
        <a:p>
          <a:endParaRPr lang="en-US"/>
        </a:p>
      </dgm:t>
    </dgm:pt>
    <dgm:pt modelId="{8F5B3A01-E3D5-4A92-A1D2-9DC6B365AA53}" type="sibTrans" cxnId="{AC7464B3-CFFE-48A4-8E5F-3F74626E9634}">
      <dgm:prSet/>
      <dgm:spPr/>
      <dgm:t>
        <a:bodyPr/>
        <a:lstStyle/>
        <a:p>
          <a:endParaRPr lang="en-US"/>
        </a:p>
      </dgm:t>
    </dgm:pt>
    <dgm:pt modelId="{2908DCCE-E943-46CE-A373-CE2AA408991F}">
      <dgm:prSet/>
      <dgm:spPr/>
      <dgm:t>
        <a:bodyPr/>
        <a:lstStyle/>
        <a:p>
          <a:pPr>
            <a:lnSpc>
              <a:spcPct val="100000"/>
            </a:lnSpc>
          </a:pPr>
          <a:r>
            <a:rPr lang="en-US"/>
            <a:t>Pleural effusion</a:t>
          </a:r>
          <a:endParaRPr lang="en-US" dirty="0"/>
        </a:p>
      </dgm:t>
    </dgm:pt>
    <dgm:pt modelId="{74A8C283-98DA-4FA9-AEE8-0C3893C68FB5}" type="parTrans" cxnId="{FAECCD55-E63F-40B3-A8B5-96794A421A38}">
      <dgm:prSet/>
      <dgm:spPr/>
      <dgm:t>
        <a:bodyPr/>
        <a:lstStyle/>
        <a:p>
          <a:endParaRPr lang="en-US"/>
        </a:p>
      </dgm:t>
    </dgm:pt>
    <dgm:pt modelId="{29684504-A9F5-4DDB-B15C-9470D885EF74}" type="sibTrans" cxnId="{FAECCD55-E63F-40B3-A8B5-96794A421A38}">
      <dgm:prSet/>
      <dgm:spPr/>
      <dgm:t>
        <a:bodyPr/>
        <a:lstStyle/>
        <a:p>
          <a:endParaRPr lang="en-US"/>
        </a:p>
      </dgm:t>
    </dgm:pt>
    <dgm:pt modelId="{6590B97B-DA85-407F-AF5B-255CCAB4E59D}" type="pres">
      <dgm:prSet presAssocID="{2374EA55-59C0-4771-9B44-C4C8D658D3A1}" presName="hierChild1" presStyleCnt="0">
        <dgm:presLayoutVars>
          <dgm:chPref val="1"/>
          <dgm:dir/>
          <dgm:animOne val="branch"/>
          <dgm:animLvl val="lvl"/>
          <dgm:resizeHandles/>
        </dgm:presLayoutVars>
      </dgm:prSet>
      <dgm:spPr/>
    </dgm:pt>
    <dgm:pt modelId="{99E87A16-9EEB-43CF-9A94-68EE08E79DB2}" type="pres">
      <dgm:prSet presAssocID="{6AF6E6CB-6EF0-42BD-B99B-E27A603CE559}" presName="hierRoot1" presStyleCnt="0"/>
      <dgm:spPr/>
    </dgm:pt>
    <dgm:pt modelId="{10E1C913-E104-4070-AF06-B65AE7C0228A}" type="pres">
      <dgm:prSet presAssocID="{6AF6E6CB-6EF0-42BD-B99B-E27A603CE559}" presName="composite" presStyleCnt="0"/>
      <dgm:spPr/>
    </dgm:pt>
    <dgm:pt modelId="{27A5B8ED-5F6A-4D05-8868-426D340FABC0}" type="pres">
      <dgm:prSet presAssocID="{6AF6E6CB-6EF0-42BD-B99B-E27A603CE559}" presName="background" presStyleLbl="node0" presStyleIdx="0" presStyleCnt="4"/>
      <dgm:spPr/>
    </dgm:pt>
    <dgm:pt modelId="{82D835B6-9154-4EA7-85DA-CF2AED9AAE84}" type="pres">
      <dgm:prSet presAssocID="{6AF6E6CB-6EF0-42BD-B99B-E27A603CE559}" presName="text" presStyleLbl="fgAcc0" presStyleIdx="0" presStyleCnt="4" custLinFactX="164199" custLinFactNeighborX="200000" custLinFactNeighborY="3165">
        <dgm:presLayoutVars>
          <dgm:chPref val="3"/>
        </dgm:presLayoutVars>
      </dgm:prSet>
      <dgm:spPr/>
    </dgm:pt>
    <dgm:pt modelId="{AC495913-423D-4067-AE77-D3177BE35757}" type="pres">
      <dgm:prSet presAssocID="{6AF6E6CB-6EF0-42BD-B99B-E27A603CE559}" presName="hierChild2" presStyleCnt="0"/>
      <dgm:spPr/>
    </dgm:pt>
    <dgm:pt modelId="{ED56FA5E-BBA1-4B68-9D41-42AC39EBF997}" type="pres">
      <dgm:prSet presAssocID="{B4A586B5-1019-4F01-8425-283365DFC416}" presName="hierRoot1" presStyleCnt="0"/>
      <dgm:spPr/>
    </dgm:pt>
    <dgm:pt modelId="{D7FFA3A3-C8C1-4B08-9466-82ECA490EC49}" type="pres">
      <dgm:prSet presAssocID="{B4A586B5-1019-4F01-8425-283365DFC416}" presName="composite" presStyleCnt="0"/>
      <dgm:spPr/>
    </dgm:pt>
    <dgm:pt modelId="{A7B05C5B-A86B-440F-9641-EE9E7E0A6FC6}" type="pres">
      <dgm:prSet presAssocID="{B4A586B5-1019-4F01-8425-283365DFC416}" presName="background" presStyleLbl="node0" presStyleIdx="1" presStyleCnt="4"/>
      <dgm:spPr/>
    </dgm:pt>
    <dgm:pt modelId="{F31BD3F2-182B-4C92-989F-EC29F4881514}" type="pres">
      <dgm:prSet presAssocID="{B4A586B5-1019-4F01-8425-283365DFC416}" presName="text" presStyleLbl="fgAcc0" presStyleIdx="1" presStyleCnt="4">
        <dgm:presLayoutVars>
          <dgm:chPref val="3"/>
        </dgm:presLayoutVars>
      </dgm:prSet>
      <dgm:spPr/>
    </dgm:pt>
    <dgm:pt modelId="{D809F86A-54F1-49F5-8F28-AC04A5460AA4}" type="pres">
      <dgm:prSet presAssocID="{B4A586B5-1019-4F01-8425-283365DFC416}" presName="hierChild2" presStyleCnt="0"/>
      <dgm:spPr/>
    </dgm:pt>
    <dgm:pt modelId="{AA145414-7DE1-4C7C-9AEB-8C9AE037C155}" type="pres">
      <dgm:prSet presAssocID="{18B9DC68-8CDF-4E5A-9602-D0882EC0E4C9}" presName="hierRoot1" presStyleCnt="0"/>
      <dgm:spPr/>
    </dgm:pt>
    <dgm:pt modelId="{75D050C2-A397-4FCC-87DB-7753B88D621C}" type="pres">
      <dgm:prSet presAssocID="{18B9DC68-8CDF-4E5A-9602-D0882EC0E4C9}" presName="composite" presStyleCnt="0"/>
      <dgm:spPr/>
    </dgm:pt>
    <dgm:pt modelId="{EF990BBA-CBA0-41E7-803C-C221CE91205A}" type="pres">
      <dgm:prSet presAssocID="{18B9DC68-8CDF-4E5A-9602-D0882EC0E4C9}" presName="background" presStyleLbl="node0" presStyleIdx="2" presStyleCnt="4"/>
      <dgm:spPr/>
    </dgm:pt>
    <dgm:pt modelId="{81CEECCE-6D59-47DF-8B04-72D876826140}" type="pres">
      <dgm:prSet presAssocID="{18B9DC68-8CDF-4E5A-9602-D0882EC0E4C9}" presName="text" presStyleLbl="fgAcc0" presStyleIdx="2" presStyleCnt="4">
        <dgm:presLayoutVars>
          <dgm:chPref val="3"/>
        </dgm:presLayoutVars>
      </dgm:prSet>
      <dgm:spPr/>
    </dgm:pt>
    <dgm:pt modelId="{16F19697-770F-421A-8AC1-0D1C8927F0C1}" type="pres">
      <dgm:prSet presAssocID="{18B9DC68-8CDF-4E5A-9602-D0882EC0E4C9}" presName="hierChild2" presStyleCnt="0"/>
      <dgm:spPr/>
    </dgm:pt>
    <dgm:pt modelId="{74F6363C-8B0C-43DD-8700-59E2058E5DEC}" type="pres">
      <dgm:prSet presAssocID="{2908DCCE-E943-46CE-A373-CE2AA408991F}" presName="hierRoot1" presStyleCnt="0"/>
      <dgm:spPr/>
    </dgm:pt>
    <dgm:pt modelId="{34A3DD7B-ACA5-4FAF-8DD8-D7D1062DF26B}" type="pres">
      <dgm:prSet presAssocID="{2908DCCE-E943-46CE-A373-CE2AA408991F}" presName="composite" presStyleCnt="0"/>
      <dgm:spPr/>
    </dgm:pt>
    <dgm:pt modelId="{8711316A-DC14-438B-A614-24D2B3AEAB6E}" type="pres">
      <dgm:prSet presAssocID="{2908DCCE-E943-46CE-A373-CE2AA408991F}" presName="background" presStyleLbl="node0" presStyleIdx="3" presStyleCnt="4"/>
      <dgm:spPr/>
    </dgm:pt>
    <dgm:pt modelId="{373460FF-59FA-492F-9B0F-8B5AD4BBF6A1}" type="pres">
      <dgm:prSet presAssocID="{2908DCCE-E943-46CE-A373-CE2AA408991F}" presName="text" presStyleLbl="fgAcc0" presStyleIdx="3" presStyleCnt="4" custLinFactX="-163953" custLinFactNeighborX="-200000" custLinFactNeighborY="1280">
        <dgm:presLayoutVars>
          <dgm:chPref val="3"/>
        </dgm:presLayoutVars>
      </dgm:prSet>
      <dgm:spPr/>
    </dgm:pt>
    <dgm:pt modelId="{055D6800-4DE7-47FA-BDAC-FF68A75E5F7E}" type="pres">
      <dgm:prSet presAssocID="{2908DCCE-E943-46CE-A373-CE2AA408991F}" presName="hierChild2" presStyleCnt="0"/>
      <dgm:spPr/>
    </dgm:pt>
  </dgm:ptLst>
  <dgm:cxnLst>
    <dgm:cxn modelId="{28DFDB18-B71A-45A6-9DDA-ECDB21E84EA1}" type="presOf" srcId="{B4A586B5-1019-4F01-8425-283365DFC416}" destId="{F31BD3F2-182B-4C92-989F-EC29F4881514}" srcOrd="0" destOrd="0" presId="urn:microsoft.com/office/officeart/2005/8/layout/hierarchy1"/>
    <dgm:cxn modelId="{1C7C6022-7EE1-4A60-AE7D-EAAE0414D478}" srcId="{2374EA55-59C0-4771-9B44-C4C8D658D3A1}" destId="{B4A586B5-1019-4F01-8425-283365DFC416}" srcOrd="1" destOrd="0" parTransId="{6F9651EF-E8B4-4619-AC82-F076E0B230AE}" sibTransId="{BCF1965A-FCE9-46B3-AE2C-53A4A77A2C70}"/>
    <dgm:cxn modelId="{CFC66875-CD54-4E30-81CD-78A954F9AFD7}" type="presOf" srcId="{18B9DC68-8CDF-4E5A-9602-D0882EC0E4C9}" destId="{81CEECCE-6D59-47DF-8B04-72D876826140}" srcOrd="0" destOrd="0" presId="urn:microsoft.com/office/officeart/2005/8/layout/hierarchy1"/>
    <dgm:cxn modelId="{FAECCD55-E63F-40B3-A8B5-96794A421A38}" srcId="{2374EA55-59C0-4771-9B44-C4C8D658D3A1}" destId="{2908DCCE-E943-46CE-A373-CE2AA408991F}" srcOrd="3" destOrd="0" parTransId="{74A8C283-98DA-4FA9-AEE8-0C3893C68FB5}" sibTransId="{29684504-A9F5-4DDB-B15C-9470D885EF74}"/>
    <dgm:cxn modelId="{85B88E9C-E549-413E-9714-D29CE6AFEDDB}" type="presOf" srcId="{2374EA55-59C0-4771-9B44-C4C8D658D3A1}" destId="{6590B97B-DA85-407F-AF5B-255CCAB4E59D}" srcOrd="0" destOrd="0" presId="urn:microsoft.com/office/officeart/2005/8/layout/hierarchy1"/>
    <dgm:cxn modelId="{7BB73CAC-B9DC-4358-9245-E3FCDFC4337D}" type="presOf" srcId="{2908DCCE-E943-46CE-A373-CE2AA408991F}" destId="{373460FF-59FA-492F-9B0F-8B5AD4BBF6A1}" srcOrd="0" destOrd="0" presId="urn:microsoft.com/office/officeart/2005/8/layout/hierarchy1"/>
    <dgm:cxn modelId="{AC7464B3-CFFE-48A4-8E5F-3F74626E9634}" srcId="{2374EA55-59C0-4771-9B44-C4C8D658D3A1}" destId="{18B9DC68-8CDF-4E5A-9602-D0882EC0E4C9}" srcOrd="2" destOrd="0" parTransId="{A726045A-0C9A-4045-ACD9-21CEA04BF76E}" sibTransId="{8F5B3A01-E3D5-4A92-A1D2-9DC6B365AA53}"/>
    <dgm:cxn modelId="{F1039CDB-5353-42A4-87AC-964F69B9AA9C}" srcId="{2374EA55-59C0-4771-9B44-C4C8D658D3A1}" destId="{6AF6E6CB-6EF0-42BD-B99B-E27A603CE559}" srcOrd="0" destOrd="0" parTransId="{DCA06E6E-168C-4CE9-B131-8255B3BB8C33}" sibTransId="{09E06D44-4A9B-4541-A361-DD41DD45F6B7}"/>
    <dgm:cxn modelId="{DC9B0DEA-7335-4298-A6E9-CC011535B2A4}" type="presOf" srcId="{6AF6E6CB-6EF0-42BD-B99B-E27A603CE559}" destId="{82D835B6-9154-4EA7-85DA-CF2AED9AAE84}" srcOrd="0" destOrd="0" presId="urn:microsoft.com/office/officeart/2005/8/layout/hierarchy1"/>
    <dgm:cxn modelId="{DEBFBE9C-776C-481C-8948-654483C41DDA}" type="presParOf" srcId="{6590B97B-DA85-407F-AF5B-255CCAB4E59D}" destId="{99E87A16-9EEB-43CF-9A94-68EE08E79DB2}" srcOrd="0" destOrd="0" presId="urn:microsoft.com/office/officeart/2005/8/layout/hierarchy1"/>
    <dgm:cxn modelId="{33C5EC58-FA9F-4BF0-9985-24F6FD9B2168}" type="presParOf" srcId="{99E87A16-9EEB-43CF-9A94-68EE08E79DB2}" destId="{10E1C913-E104-4070-AF06-B65AE7C0228A}" srcOrd="0" destOrd="0" presId="urn:microsoft.com/office/officeart/2005/8/layout/hierarchy1"/>
    <dgm:cxn modelId="{5F477429-462B-4A93-BEF6-23B9AE8A0B23}" type="presParOf" srcId="{10E1C913-E104-4070-AF06-B65AE7C0228A}" destId="{27A5B8ED-5F6A-4D05-8868-426D340FABC0}" srcOrd="0" destOrd="0" presId="urn:microsoft.com/office/officeart/2005/8/layout/hierarchy1"/>
    <dgm:cxn modelId="{1C31FAB5-59E9-469B-8CE6-6B11E3C9F6D9}" type="presParOf" srcId="{10E1C913-E104-4070-AF06-B65AE7C0228A}" destId="{82D835B6-9154-4EA7-85DA-CF2AED9AAE84}" srcOrd="1" destOrd="0" presId="urn:microsoft.com/office/officeart/2005/8/layout/hierarchy1"/>
    <dgm:cxn modelId="{A2BCDCBD-D417-4DD7-82DC-DA04A7F74A51}" type="presParOf" srcId="{99E87A16-9EEB-43CF-9A94-68EE08E79DB2}" destId="{AC495913-423D-4067-AE77-D3177BE35757}" srcOrd="1" destOrd="0" presId="urn:microsoft.com/office/officeart/2005/8/layout/hierarchy1"/>
    <dgm:cxn modelId="{5676230C-7C90-4CE9-893F-F96A47F9803C}" type="presParOf" srcId="{6590B97B-DA85-407F-AF5B-255CCAB4E59D}" destId="{ED56FA5E-BBA1-4B68-9D41-42AC39EBF997}" srcOrd="1" destOrd="0" presId="urn:microsoft.com/office/officeart/2005/8/layout/hierarchy1"/>
    <dgm:cxn modelId="{7FE9928E-B11C-4D2B-B229-C7849BC1228B}" type="presParOf" srcId="{ED56FA5E-BBA1-4B68-9D41-42AC39EBF997}" destId="{D7FFA3A3-C8C1-4B08-9466-82ECA490EC49}" srcOrd="0" destOrd="0" presId="urn:microsoft.com/office/officeart/2005/8/layout/hierarchy1"/>
    <dgm:cxn modelId="{CB637D62-1A18-402F-BBCD-B31C69C945BE}" type="presParOf" srcId="{D7FFA3A3-C8C1-4B08-9466-82ECA490EC49}" destId="{A7B05C5B-A86B-440F-9641-EE9E7E0A6FC6}" srcOrd="0" destOrd="0" presId="urn:microsoft.com/office/officeart/2005/8/layout/hierarchy1"/>
    <dgm:cxn modelId="{80DA536A-A590-4BCC-85AE-49155FBA0BF5}" type="presParOf" srcId="{D7FFA3A3-C8C1-4B08-9466-82ECA490EC49}" destId="{F31BD3F2-182B-4C92-989F-EC29F4881514}" srcOrd="1" destOrd="0" presId="urn:microsoft.com/office/officeart/2005/8/layout/hierarchy1"/>
    <dgm:cxn modelId="{DEE9C832-23C3-436A-B30A-5B2389AC4C0F}" type="presParOf" srcId="{ED56FA5E-BBA1-4B68-9D41-42AC39EBF997}" destId="{D809F86A-54F1-49F5-8F28-AC04A5460AA4}" srcOrd="1" destOrd="0" presId="urn:microsoft.com/office/officeart/2005/8/layout/hierarchy1"/>
    <dgm:cxn modelId="{9F2B7597-E22E-4288-AEB1-9FD88A99234A}" type="presParOf" srcId="{6590B97B-DA85-407F-AF5B-255CCAB4E59D}" destId="{AA145414-7DE1-4C7C-9AEB-8C9AE037C155}" srcOrd="2" destOrd="0" presId="urn:microsoft.com/office/officeart/2005/8/layout/hierarchy1"/>
    <dgm:cxn modelId="{8B67E782-855D-4E16-B3A2-6563EF4CBFAF}" type="presParOf" srcId="{AA145414-7DE1-4C7C-9AEB-8C9AE037C155}" destId="{75D050C2-A397-4FCC-87DB-7753B88D621C}" srcOrd="0" destOrd="0" presId="urn:microsoft.com/office/officeart/2005/8/layout/hierarchy1"/>
    <dgm:cxn modelId="{497740C3-B814-46B8-BEBE-A63180C3D3E4}" type="presParOf" srcId="{75D050C2-A397-4FCC-87DB-7753B88D621C}" destId="{EF990BBA-CBA0-41E7-803C-C221CE91205A}" srcOrd="0" destOrd="0" presId="urn:microsoft.com/office/officeart/2005/8/layout/hierarchy1"/>
    <dgm:cxn modelId="{D4A56FAE-265A-4459-95DE-5DD020FB633A}" type="presParOf" srcId="{75D050C2-A397-4FCC-87DB-7753B88D621C}" destId="{81CEECCE-6D59-47DF-8B04-72D876826140}" srcOrd="1" destOrd="0" presId="urn:microsoft.com/office/officeart/2005/8/layout/hierarchy1"/>
    <dgm:cxn modelId="{6A7BC149-4019-4D64-820E-91A356950F79}" type="presParOf" srcId="{AA145414-7DE1-4C7C-9AEB-8C9AE037C155}" destId="{16F19697-770F-421A-8AC1-0D1C8927F0C1}" srcOrd="1" destOrd="0" presId="urn:microsoft.com/office/officeart/2005/8/layout/hierarchy1"/>
    <dgm:cxn modelId="{A2A953E7-D1A0-4461-88E5-DC8EA8F5C215}" type="presParOf" srcId="{6590B97B-DA85-407F-AF5B-255CCAB4E59D}" destId="{74F6363C-8B0C-43DD-8700-59E2058E5DEC}" srcOrd="3" destOrd="0" presId="urn:microsoft.com/office/officeart/2005/8/layout/hierarchy1"/>
    <dgm:cxn modelId="{A2D19765-4BB5-498A-B0AF-1027B5FD13A4}" type="presParOf" srcId="{74F6363C-8B0C-43DD-8700-59E2058E5DEC}" destId="{34A3DD7B-ACA5-4FAF-8DD8-D7D1062DF26B}" srcOrd="0" destOrd="0" presId="urn:microsoft.com/office/officeart/2005/8/layout/hierarchy1"/>
    <dgm:cxn modelId="{48241E43-B0B8-435B-8855-56F1E94C6C15}" type="presParOf" srcId="{34A3DD7B-ACA5-4FAF-8DD8-D7D1062DF26B}" destId="{8711316A-DC14-438B-A614-24D2B3AEAB6E}" srcOrd="0" destOrd="0" presId="urn:microsoft.com/office/officeart/2005/8/layout/hierarchy1"/>
    <dgm:cxn modelId="{8E6FF9CD-6E02-4D9F-B6D3-DFAF1A9D558F}" type="presParOf" srcId="{34A3DD7B-ACA5-4FAF-8DD8-D7D1062DF26B}" destId="{373460FF-59FA-492F-9B0F-8B5AD4BBF6A1}" srcOrd="1" destOrd="0" presId="urn:microsoft.com/office/officeart/2005/8/layout/hierarchy1"/>
    <dgm:cxn modelId="{B3EADD86-F230-4ACA-9E33-029C9F625D1D}" type="presParOf" srcId="{74F6363C-8B0C-43DD-8700-59E2058E5DEC}" destId="{055D6800-4DE7-47FA-BDAC-FF68A75E5F7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9BAEA4-F682-4770-B577-6182A7C3864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A79187D-2265-43D0-8869-00B885A4F0C7}">
      <dgm:prSet/>
      <dgm:spPr/>
      <dgm:t>
        <a:bodyPr/>
        <a:lstStyle/>
        <a:p>
          <a:pPr>
            <a:defRPr cap="all"/>
          </a:pPr>
          <a:r>
            <a:rPr lang="en-US"/>
            <a:t>Air</a:t>
          </a:r>
        </a:p>
      </dgm:t>
    </dgm:pt>
    <dgm:pt modelId="{6A35FB3A-9D62-4823-9432-C1C6D071E6E2}" type="parTrans" cxnId="{D16D6E34-1438-4DB5-8338-8C3C8E45030D}">
      <dgm:prSet/>
      <dgm:spPr/>
      <dgm:t>
        <a:bodyPr/>
        <a:lstStyle/>
        <a:p>
          <a:endParaRPr lang="en-US"/>
        </a:p>
      </dgm:t>
    </dgm:pt>
    <dgm:pt modelId="{0C49331C-F2EF-45A7-9B0C-6D95A6E41469}" type="sibTrans" cxnId="{D16D6E34-1438-4DB5-8338-8C3C8E45030D}">
      <dgm:prSet/>
      <dgm:spPr/>
      <dgm:t>
        <a:bodyPr/>
        <a:lstStyle/>
        <a:p>
          <a:endParaRPr lang="en-US"/>
        </a:p>
      </dgm:t>
    </dgm:pt>
    <dgm:pt modelId="{A813F97F-0EDC-47F7-B7DE-FDA54FB40620}">
      <dgm:prSet/>
      <dgm:spPr/>
      <dgm:t>
        <a:bodyPr/>
        <a:lstStyle/>
        <a:p>
          <a:pPr>
            <a:defRPr cap="all"/>
          </a:pPr>
          <a:r>
            <a:rPr lang="en-US"/>
            <a:t>Fluid</a:t>
          </a:r>
        </a:p>
      </dgm:t>
    </dgm:pt>
    <dgm:pt modelId="{A4E6C8B8-DC8F-440A-BF89-3C430156D756}" type="parTrans" cxnId="{1A4DA716-8C9A-43C3-BC61-AD415228CF26}">
      <dgm:prSet/>
      <dgm:spPr/>
      <dgm:t>
        <a:bodyPr/>
        <a:lstStyle/>
        <a:p>
          <a:endParaRPr lang="en-US"/>
        </a:p>
      </dgm:t>
    </dgm:pt>
    <dgm:pt modelId="{87B4D0F7-3857-4C22-8E01-18796F62D4F0}" type="sibTrans" cxnId="{1A4DA716-8C9A-43C3-BC61-AD415228CF26}">
      <dgm:prSet/>
      <dgm:spPr/>
      <dgm:t>
        <a:bodyPr/>
        <a:lstStyle/>
        <a:p>
          <a:endParaRPr lang="en-US"/>
        </a:p>
      </dgm:t>
    </dgm:pt>
    <dgm:pt modelId="{3A572A29-29FD-4902-A5F9-A73A055B628F}" type="pres">
      <dgm:prSet presAssocID="{6B9BAEA4-F682-4770-B577-6182A7C3864B}" presName="root" presStyleCnt="0">
        <dgm:presLayoutVars>
          <dgm:dir/>
          <dgm:resizeHandles val="exact"/>
        </dgm:presLayoutVars>
      </dgm:prSet>
      <dgm:spPr/>
    </dgm:pt>
    <dgm:pt modelId="{A4282713-DD65-4D70-81DB-AC61D4E4AE65}" type="pres">
      <dgm:prSet presAssocID="{FA79187D-2265-43D0-8869-00B885A4F0C7}" presName="compNode" presStyleCnt="0"/>
      <dgm:spPr/>
    </dgm:pt>
    <dgm:pt modelId="{6B034723-16E6-4557-B83B-EF00534E5C24}" type="pres">
      <dgm:prSet presAssocID="{FA79187D-2265-43D0-8869-00B885A4F0C7}" presName="iconBgRect" presStyleLbl="bgShp" presStyleIdx="0" presStyleCnt="2"/>
      <dgm:spPr/>
    </dgm:pt>
    <dgm:pt modelId="{E413AA8A-A9A3-4EA5-B0C3-7F2970CC3071}" type="pres">
      <dgm:prSet presAssocID="{FA79187D-2265-43D0-8869-00B885A4F0C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t Air Balloon"/>
        </a:ext>
      </dgm:extLst>
    </dgm:pt>
    <dgm:pt modelId="{197AD7C2-0E98-44B4-939E-EB4266F9A582}" type="pres">
      <dgm:prSet presAssocID="{FA79187D-2265-43D0-8869-00B885A4F0C7}" presName="spaceRect" presStyleCnt="0"/>
      <dgm:spPr/>
    </dgm:pt>
    <dgm:pt modelId="{8B80F27C-9563-465A-8CD9-5A0CDA76E422}" type="pres">
      <dgm:prSet presAssocID="{FA79187D-2265-43D0-8869-00B885A4F0C7}" presName="textRect" presStyleLbl="revTx" presStyleIdx="0" presStyleCnt="2">
        <dgm:presLayoutVars>
          <dgm:chMax val="1"/>
          <dgm:chPref val="1"/>
        </dgm:presLayoutVars>
      </dgm:prSet>
      <dgm:spPr/>
    </dgm:pt>
    <dgm:pt modelId="{78408F55-CEA1-47BD-B825-B75EB91C6388}" type="pres">
      <dgm:prSet presAssocID="{0C49331C-F2EF-45A7-9B0C-6D95A6E41469}" presName="sibTrans" presStyleCnt="0"/>
      <dgm:spPr/>
    </dgm:pt>
    <dgm:pt modelId="{EB09CDB1-F2A7-40E8-97D5-9D9542EC2932}" type="pres">
      <dgm:prSet presAssocID="{A813F97F-0EDC-47F7-B7DE-FDA54FB40620}" presName="compNode" presStyleCnt="0"/>
      <dgm:spPr/>
    </dgm:pt>
    <dgm:pt modelId="{A40F6501-6012-4DD7-95F2-E7382524F506}" type="pres">
      <dgm:prSet presAssocID="{A813F97F-0EDC-47F7-B7DE-FDA54FB40620}" presName="iconBgRect" presStyleLbl="bgShp" presStyleIdx="1" presStyleCnt="2"/>
      <dgm:spPr/>
    </dgm:pt>
    <dgm:pt modelId="{B31F1904-9162-4AB0-8768-630B367BDB46}" type="pres">
      <dgm:prSet presAssocID="{A813F97F-0EDC-47F7-B7DE-FDA54FB4062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V"/>
        </a:ext>
      </dgm:extLst>
    </dgm:pt>
    <dgm:pt modelId="{92C46FA1-47ED-4026-963C-5F8F8480BF92}" type="pres">
      <dgm:prSet presAssocID="{A813F97F-0EDC-47F7-B7DE-FDA54FB40620}" presName="spaceRect" presStyleCnt="0"/>
      <dgm:spPr/>
    </dgm:pt>
    <dgm:pt modelId="{275BAEFB-F5C0-4D73-BE75-3EAC5A7E1C91}" type="pres">
      <dgm:prSet presAssocID="{A813F97F-0EDC-47F7-B7DE-FDA54FB40620}" presName="textRect" presStyleLbl="revTx" presStyleIdx="1" presStyleCnt="2">
        <dgm:presLayoutVars>
          <dgm:chMax val="1"/>
          <dgm:chPref val="1"/>
        </dgm:presLayoutVars>
      </dgm:prSet>
      <dgm:spPr/>
    </dgm:pt>
  </dgm:ptLst>
  <dgm:cxnLst>
    <dgm:cxn modelId="{1A4DA716-8C9A-43C3-BC61-AD415228CF26}" srcId="{6B9BAEA4-F682-4770-B577-6182A7C3864B}" destId="{A813F97F-0EDC-47F7-B7DE-FDA54FB40620}" srcOrd="1" destOrd="0" parTransId="{A4E6C8B8-DC8F-440A-BF89-3C430156D756}" sibTransId="{87B4D0F7-3857-4C22-8E01-18796F62D4F0}"/>
    <dgm:cxn modelId="{8DDBB31A-7618-4698-A0EA-7A962378E2F7}" type="presOf" srcId="{A813F97F-0EDC-47F7-B7DE-FDA54FB40620}" destId="{275BAEFB-F5C0-4D73-BE75-3EAC5A7E1C91}" srcOrd="0" destOrd="0" presId="urn:microsoft.com/office/officeart/2018/5/layout/IconCircleLabelList"/>
    <dgm:cxn modelId="{6862F833-2832-47DE-A83A-9D9803F31DE1}" type="presOf" srcId="{6B9BAEA4-F682-4770-B577-6182A7C3864B}" destId="{3A572A29-29FD-4902-A5F9-A73A055B628F}" srcOrd="0" destOrd="0" presId="urn:microsoft.com/office/officeart/2018/5/layout/IconCircleLabelList"/>
    <dgm:cxn modelId="{D16D6E34-1438-4DB5-8338-8C3C8E45030D}" srcId="{6B9BAEA4-F682-4770-B577-6182A7C3864B}" destId="{FA79187D-2265-43D0-8869-00B885A4F0C7}" srcOrd="0" destOrd="0" parTransId="{6A35FB3A-9D62-4823-9432-C1C6D071E6E2}" sibTransId="{0C49331C-F2EF-45A7-9B0C-6D95A6E41469}"/>
    <dgm:cxn modelId="{5E69D5A3-3499-4990-8EE4-F9213F1856D8}" type="presOf" srcId="{FA79187D-2265-43D0-8869-00B885A4F0C7}" destId="{8B80F27C-9563-465A-8CD9-5A0CDA76E422}" srcOrd="0" destOrd="0" presId="urn:microsoft.com/office/officeart/2018/5/layout/IconCircleLabelList"/>
    <dgm:cxn modelId="{EEDAEA5E-24BB-4B78-8E2B-3BA39191DDA8}" type="presParOf" srcId="{3A572A29-29FD-4902-A5F9-A73A055B628F}" destId="{A4282713-DD65-4D70-81DB-AC61D4E4AE65}" srcOrd="0" destOrd="0" presId="urn:microsoft.com/office/officeart/2018/5/layout/IconCircleLabelList"/>
    <dgm:cxn modelId="{055F5586-453C-4B9F-935C-D77CA2E3DF5B}" type="presParOf" srcId="{A4282713-DD65-4D70-81DB-AC61D4E4AE65}" destId="{6B034723-16E6-4557-B83B-EF00534E5C24}" srcOrd="0" destOrd="0" presId="urn:microsoft.com/office/officeart/2018/5/layout/IconCircleLabelList"/>
    <dgm:cxn modelId="{F4FAB1AE-685D-4B84-B768-7D86A9661828}" type="presParOf" srcId="{A4282713-DD65-4D70-81DB-AC61D4E4AE65}" destId="{E413AA8A-A9A3-4EA5-B0C3-7F2970CC3071}" srcOrd="1" destOrd="0" presId="urn:microsoft.com/office/officeart/2018/5/layout/IconCircleLabelList"/>
    <dgm:cxn modelId="{C2F194FE-889C-4A40-B99D-AECA07AF33CB}" type="presParOf" srcId="{A4282713-DD65-4D70-81DB-AC61D4E4AE65}" destId="{197AD7C2-0E98-44B4-939E-EB4266F9A582}" srcOrd="2" destOrd="0" presId="urn:microsoft.com/office/officeart/2018/5/layout/IconCircleLabelList"/>
    <dgm:cxn modelId="{9BC57360-410A-4BA8-8532-1DAF0452896C}" type="presParOf" srcId="{A4282713-DD65-4D70-81DB-AC61D4E4AE65}" destId="{8B80F27C-9563-465A-8CD9-5A0CDA76E422}" srcOrd="3" destOrd="0" presId="urn:microsoft.com/office/officeart/2018/5/layout/IconCircleLabelList"/>
    <dgm:cxn modelId="{71655A2D-EDE9-41E2-9CDA-64DB4136EEE1}" type="presParOf" srcId="{3A572A29-29FD-4902-A5F9-A73A055B628F}" destId="{78408F55-CEA1-47BD-B825-B75EB91C6388}" srcOrd="1" destOrd="0" presId="urn:microsoft.com/office/officeart/2018/5/layout/IconCircleLabelList"/>
    <dgm:cxn modelId="{FBED340A-FE2E-412B-BD15-3FA089121FEE}" type="presParOf" srcId="{3A572A29-29FD-4902-A5F9-A73A055B628F}" destId="{EB09CDB1-F2A7-40E8-97D5-9D9542EC2932}" srcOrd="2" destOrd="0" presId="urn:microsoft.com/office/officeart/2018/5/layout/IconCircleLabelList"/>
    <dgm:cxn modelId="{DFD4C6CC-865F-4187-A7DA-886C5FCD035E}" type="presParOf" srcId="{EB09CDB1-F2A7-40E8-97D5-9D9542EC2932}" destId="{A40F6501-6012-4DD7-95F2-E7382524F506}" srcOrd="0" destOrd="0" presId="urn:microsoft.com/office/officeart/2018/5/layout/IconCircleLabelList"/>
    <dgm:cxn modelId="{9612C05E-6C6F-4E15-B4EF-7FF9BE97DF21}" type="presParOf" srcId="{EB09CDB1-F2A7-40E8-97D5-9D9542EC2932}" destId="{B31F1904-9162-4AB0-8768-630B367BDB46}" srcOrd="1" destOrd="0" presId="urn:microsoft.com/office/officeart/2018/5/layout/IconCircleLabelList"/>
    <dgm:cxn modelId="{C50471AA-A128-428D-9B55-CF882FF7045B}" type="presParOf" srcId="{EB09CDB1-F2A7-40E8-97D5-9D9542EC2932}" destId="{92C46FA1-47ED-4026-963C-5F8F8480BF92}" srcOrd="2" destOrd="0" presId="urn:microsoft.com/office/officeart/2018/5/layout/IconCircleLabelList"/>
    <dgm:cxn modelId="{96063CD0-4A7D-4E79-9C34-9F993F350571}" type="presParOf" srcId="{EB09CDB1-F2A7-40E8-97D5-9D9542EC2932}" destId="{275BAEFB-F5C0-4D73-BE75-3EAC5A7E1C9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0001B0-19A5-4497-B985-0B0AA3A64B8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C46E3B-CECD-4BAD-B17D-D835884F35F6}">
      <dgm:prSet/>
      <dgm:spPr/>
      <dgm:t>
        <a:bodyPr/>
        <a:lstStyle/>
        <a:p>
          <a:r>
            <a:rPr lang="en-US"/>
            <a:t>Static</a:t>
          </a:r>
        </a:p>
      </dgm:t>
    </dgm:pt>
    <dgm:pt modelId="{2E9438DD-6F4D-44EC-A20A-D0B1E12E2F91}" type="parTrans" cxnId="{630CDA3F-0BE0-483F-B380-90E96ED72FCB}">
      <dgm:prSet/>
      <dgm:spPr/>
      <dgm:t>
        <a:bodyPr/>
        <a:lstStyle/>
        <a:p>
          <a:endParaRPr lang="en-US"/>
        </a:p>
      </dgm:t>
    </dgm:pt>
    <dgm:pt modelId="{25980177-815B-4FAC-A44A-29663C473625}" type="sibTrans" cxnId="{630CDA3F-0BE0-483F-B380-90E96ED72FCB}">
      <dgm:prSet/>
      <dgm:spPr/>
      <dgm:t>
        <a:bodyPr/>
        <a:lstStyle/>
        <a:p>
          <a:endParaRPr lang="en-US"/>
        </a:p>
      </dgm:t>
    </dgm:pt>
    <dgm:pt modelId="{9CF19A8F-95BB-4237-B7A8-B224E60488B1}">
      <dgm:prSet/>
      <dgm:spPr/>
      <dgm:t>
        <a:bodyPr/>
        <a:lstStyle/>
        <a:p>
          <a:r>
            <a:rPr lang="en-US"/>
            <a:t>Dynamic</a:t>
          </a:r>
        </a:p>
      </dgm:t>
    </dgm:pt>
    <dgm:pt modelId="{6EDA2A51-2E16-4AF7-84B1-F5D66A82E8E1}" type="parTrans" cxnId="{4B24C59D-A5C8-49C8-9465-E9D3F58C3162}">
      <dgm:prSet/>
      <dgm:spPr/>
      <dgm:t>
        <a:bodyPr/>
        <a:lstStyle/>
        <a:p>
          <a:endParaRPr lang="en-US"/>
        </a:p>
      </dgm:t>
    </dgm:pt>
    <dgm:pt modelId="{BAEC1B1E-EA94-4690-A0B7-2FB4F6FCCF49}" type="sibTrans" cxnId="{4B24C59D-A5C8-49C8-9465-E9D3F58C3162}">
      <dgm:prSet/>
      <dgm:spPr/>
      <dgm:t>
        <a:bodyPr/>
        <a:lstStyle/>
        <a:p>
          <a:endParaRPr lang="en-US"/>
        </a:p>
      </dgm:t>
    </dgm:pt>
    <dgm:pt modelId="{B5DD6DD8-F79C-4901-860E-76C1666C879C}" type="pres">
      <dgm:prSet presAssocID="{DB0001B0-19A5-4497-B985-0B0AA3A64B89}" presName="root" presStyleCnt="0">
        <dgm:presLayoutVars>
          <dgm:dir/>
          <dgm:resizeHandles val="exact"/>
        </dgm:presLayoutVars>
      </dgm:prSet>
      <dgm:spPr/>
    </dgm:pt>
    <dgm:pt modelId="{EE0ECD70-EADF-4145-9AFE-C4DDFC24BD2C}" type="pres">
      <dgm:prSet presAssocID="{F6C46E3B-CECD-4BAD-B17D-D835884F35F6}" presName="compNode" presStyleCnt="0"/>
      <dgm:spPr/>
    </dgm:pt>
    <dgm:pt modelId="{E73480F4-C627-41B9-9646-D91003D79F6F}" type="pres">
      <dgm:prSet presAssocID="{F6C46E3B-CECD-4BAD-B17D-D835884F35F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ning"/>
        </a:ext>
      </dgm:extLst>
    </dgm:pt>
    <dgm:pt modelId="{D609AC15-2388-4352-85E9-85501994819B}" type="pres">
      <dgm:prSet presAssocID="{F6C46E3B-CECD-4BAD-B17D-D835884F35F6}" presName="spaceRect" presStyleCnt="0"/>
      <dgm:spPr/>
    </dgm:pt>
    <dgm:pt modelId="{5F4B0112-34C7-47B0-A662-50A1A0052005}" type="pres">
      <dgm:prSet presAssocID="{F6C46E3B-CECD-4BAD-B17D-D835884F35F6}" presName="textRect" presStyleLbl="revTx" presStyleIdx="0" presStyleCnt="2">
        <dgm:presLayoutVars>
          <dgm:chMax val="1"/>
          <dgm:chPref val="1"/>
        </dgm:presLayoutVars>
      </dgm:prSet>
      <dgm:spPr/>
    </dgm:pt>
    <dgm:pt modelId="{00770947-15D8-413B-9ED6-15361783927F}" type="pres">
      <dgm:prSet presAssocID="{25980177-815B-4FAC-A44A-29663C473625}" presName="sibTrans" presStyleCnt="0"/>
      <dgm:spPr/>
    </dgm:pt>
    <dgm:pt modelId="{608ABAE5-C09B-4147-8E89-B1D0D6ED24A4}" type="pres">
      <dgm:prSet presAssocID="{9CF19A8F-95BB-4237-B7A8-B224E60488B1}" presName="compNode" presStyleCnt="0"/>
      <dgm:spPr/>
    </dgm:pt>
    <dgm:pt modelId="{9FE63B0D-F101-4729-A7D2-C3D978DD336D}" type="pres">
      <dgm:prSet presAssocID="{9CF19A8F-95BB-4237-B7A8-B224E60488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B0FE3FCA-5570-413F-A7E6-66B4C512D84C}" type="pres">
      <dgm:prSet presAssocID="{9CF19A8F-95BB-4237-B7A8-B224E60488B1}" presName="spaceRect" presStyleCnt="0"/>
      <dgm:spPr/>
    </dgm:pt>
    <dgm:pt modelId="{63FBCFE4-D917-4968-B5E8-E89F9CF0BA1E}" type="pres">
      <dgm:prSet presAssocID="{9CF19A8F-95BB-4237-B7A8-B224E60488B1}" presName="textRect" presStyleLbl="revTx" presStyleIdx="1" presStyleCnt="2">
        <dgm:presLayoutVars>
          <dgm:chMax val="1"/>
          <dgm:chPref val="1"/>
        </dgm:presLayoutVars>
      </dgm:prSet>
      <dgm:spPr/>
    </dgm:pt>
  </dgm:ptLst>
  <dgm:cxnLst>
    <dgm:cxn modelId="{98AFA424-C861-494F-B6D4-8A511DBB023B}" type="presOf" srcId="{9CF19A8F-95BB-4237-B7A8-B224E60488B1}" destId="{63FBCFE4-D917-4968-B5E8-E89F9CF0BA1E}" srcOrd="0" destOrd="0" presId="urn:microsoft.com/office/officeart/2018/2/layout/IconLabelList"/>
    <dgm:cxn modelId="{630CDA3F-0BE0-483F-B380-90E96ED72FCB}" srcId="{DB0001B0-19A5-4497-B985-0B0AA3A64B89}" destId="{F6C46E3B-CECD-4BAD-B17D-D835884F35F6}" srcOrd="0" destOrd="0" parTransId="{2E9438DD-6F4D-44EC-A20A-D0B1E12E2F91}" sibTransId="{25980177-815B-4FAC-A44A-29663C473625}"/>
    <dgm:cxn modelId="{4B24C59D-A5C8-49C8-9465-E9D3F58C3162}" srcId="{DB0001B0-19A5-4497-B985-0B0AA3A64B89}" destId="{9CF19A8F-95BB-4237-B7A8-B224E60488B1}" srcOrd="1" destOrd="0" parTransId="{6EDA2A51-2E16-4AF7-84B1-F5D66A82E8E1}" sibTransId="{BAEC1B1E-EA94-4690-A0B7-2FB4F6FCCF49}"/>
    <dgm:cxn modelId="{F2F18BE3-03F3-4F88-A649-E16D66842DD3}" type="presOf" srcId="{F6C46E3B-CECD-4BAD-B17D-D835884F35F6}" destId="{5F4B0112-34C7-47B0-A662-50A1A0052005}" srcOrd="0" destOrd="0" presId="urn:microsoft.com/office/officeart/2018/2/layout/IconLabelList"/>
    <dgm:cxn modelId="{E0BB56EC-43B6-4026-99C2-959E603A5CDE}" type="presOf" srcId="{DB0001B0-19A5-4497-B985-0B0AA3A64B89}" destId="{B5DD6DD8-F79C-4901-860E-76C1666C879C}" srcOrd="0" destOrd="0" presId="urn:microsoft.com/office/officeart/2018/2/layout/IconLabelList"/>
    <dgm:cxn modelId="{734FD45E-87AB-4275-BCF6-67298CED91DA}" type="presParOf" srcId="{B5DD6DD8-F79C-4901-860E-76C1666C879C}" destId="{EE0ECD70-EADF-4145-9AFE-C4DDFC24BD2C}" srcOrd="0" destOrd="0" presId="urn:microsoft.com/office/officeart/2018/2/layout/IconLabelList"/>
    <dgm:cxn modelId="{741EBDAB-DC23-4597-B6B8-06B78A2DF231}" type="presParOf" srcId="{EE0ECD70-EADF-4145-9AFE-C4DDFC24BD2C}" destId="{E73480F4-C627-41B9-9646-D91003D79F6F}" srcOrd="0" destOrd="0" presId="urn:microsoft.com/office/officeart/2018/2/layout/IconLabelList"/>
    <dgm:cxn modelId="{540A504B-5CF5-4817-87CB-8E96E0DDDEB7}" type="presParOf" srcId="{EE0ECD70-EADF-4145-9AFE-C4DDFC24BD2C}" destId="{D609AC15-2388-4352-85E9-85501994819B}" srcOrd="1" destOrd="0" presId="urn:microsoft.com/office/officeart/2018/2/layout/IconLabelList"/>
    <dgm:cxn modelId="{10A1F775-9BEC-429B-ACAE-F87EEF627922}" type="presParOf" srcId="{EE0ECD70-EADF-4145-9AFE-C4DDFC24BD2C}" destId="{5F4B0112-34C7-47B0-A662-50A1A0052005}" srcOrd="2" destOrd="0" presId="urn:microsoft.com/office/officeart/2018/2/layout/IconLabelList"/>
    <dgm:cxn modelId="{6F08109F-EE17-489B-822E-225C9FF9DA73}" type="presParOf" srcId="{B5DD6DD8-F79C-4901-860E-76C1666C879C}" destId="{00770947-15D8-413B-9ED6-15361783927F}" srcOrd="1" destOrd="0" presId="urn:microsoft.com/office/officeart/2018/2/layout/IconLabelList"/>
    <dgm:cxn modelId="{C89035B8-2CF0-47C3-9454-47CE705AB94F}" type="presParOf" srcId="{B5DD6DD8-F79C-4901-860E-76C1666C879C}" destId="{608ABAE5-C09B-4147-8E89-B1D0D6ED24A4}" srcOrd="2" destOrd="0" presId="urn:microsoft.com/office/officeart/2018/2/layout/IconLabelList"/>
    <dgm:cxn modelId="{1668B395-1A66-4C78-9743-0A2D1ACF99FD}" type="presParOf" srcId="{608ABAE5-C09B-4147-8E89-B1D0D6ED24A4}" destId="{9FE63B0D-F101-4729-A7D2-C3D978DD336D}" srcOrd="0" destOrd="0" presId="urn:microsoft.com/office/officeart/2018/2/layout/IconLabelList"/>
    <dgm:cxn modelId="{B38DF996-E023-4421-8BAE-6860B090FD3C}" type="presParOf" srcId="{608ABAE5-C09B-4147-8E89-B1D0D6ED24A4}" destId="{B0FE3FCA-5570-413F-A7E6-66B4C512D84C}" srcOrd="1" destOrd="0" presId="urn:microsoft.com/office/officeart/2018/2/layout/IconLabelList"/>
    <dgm:cxn modelId="{E3B7625D-D0B6-4D0A-B7B1-D798708F077C}" type="presParOf" srcId="{608ABAE5-C09B-4147-8E89-B1D0D6ED24A4}" destId="{63FBCFE4-D917-4968-B5E8-E89F9CF0BA1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5B8ED-5F6A-4D05-8868-426D340FABC0}">
      <dsp:nvSpPr>
        <dsp:cNvPr id="0" name=""/>
        <dsp:cNvSpPr/>
      </dsp:nvSpPr>
      <dsp:spPr>
        <a:xfrm>
          <a:off x="7665740" y="1156256"/>
          <a:ext cx="2104012" cy="133604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835B6-9154-4EA7-85DA-CF2AED9AAE84}">
      <dsp:nvSpPr>
        <dsp:cNvPr id="0" name=""/>
        <dsp:cNvSpPr/>
      </dsp:nvSpPr>
      <dsp:spPr>
        <a:xfrm>
          <a:off x="7899520" y="1378346"/>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a:t>Pneumothorax</a:t>
          </a:r>
          <a:endParaRPr lang="en-US" sz="2400" kern="1200" dirty="0"/>
        </a:p>
      </dsp:txBody>
      <dsp:txXfrm>
        <a:off x="7938652" y="1417478"/>
        <a:ext cx="2025748" cy="1257784"/>
      </dsp:txXfrm>
    </dsp:sp>
    <dsp:sp modelId="{A7B05C5B-A86B-440F-9641-EE9E7E0A6FC6}">
      <dsp:nvSpPr>
        <dsp:cNvPr id="0" name=""/>
        <dsp:cNvSpPr/>
      </dsp:nvSpPr>
      <dsp:spPr>
        <a:xfrm>
          <a:off x="2574518" y="1113970"/>
          <a:ext cx="2104012" cy="133604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1BD3F2-182B-4C92-989F-EC29F4881514}">
      <dsp:nvSpPr>
        <dsp:cNvPr id="0" name=""/>
        <dsp:cNvSpPr/>
      </dsp:nvSpPr>
      <dsp:spPr>
        <a:xfrm>
          <a:off x="2808297"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a:t>Consolidation</a:t>
          </a:r>
          <a:endParaRPr lang="en-US" sz="2400" kern="1200" dirty="0"/>
        </a:p>
      </dsp:txBody>
      <dsp:txXfrm>
        <a:off x="2847429" y="1375193"/>
        <a:ext cx="2025748" cy="1257784"/>
      </dsp:txXfrm>
    </dsp:sp>
    <dsp:sp modelId="{EF990BBA-CBA0-41E7-803C-C221CE91205A}">
      <dsp:nvSpPr>
        <dsp:cNvPr id="0" name=""/>
        <dsp:cNvSpPr/>
      </dsp:nvSpPr>
      <dsp:spPr>
        <a:xfrm>
          <a:off x="5146089" y="1113970"/>
          <a:ext cx="2104012" cy="133604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CEECCE-6D59-47DF-8B04-72D876826140}">
      <dsp:nvSpPr>
        <dsp:cNvPr id="0" name=""/>
        <dsp:cNvSpPr/>
      </dsp:nvSpPr>
      <dsp:spPr>
        <a:xfrm>
          <a:off x="5379868"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a:t>Pulmonary edema</a:t>
          </a:r>
          <a:endParaRPr lang="en-US" sz="2400" kern="1200" dirty="0"/>
        </a:p>
      </dsp:txBody>
      <dsp:txXfrm>
        <a:off x="5419000" y="1375193"/>
        <a:ext cx="2025748" cy="1257784"/>
      </dsp:txXfrm>
    </dsp:sp>
    <dsp:sp modelId="{8711316A-DC14-438B-A614-24D2B3AEAB6E}">
      <dsp:nvSpPr>
        <dsp:cNvPr id="0" name=""/>
        <dsp:cNvSpPr/>
      </dsp:nvSpPr>
      <dsp:spPr>
        <a:xfrm>
          <a:off x="60042" y="1131072"/>
          <a:ext cx="2104012" cy="133604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3460FF-59FA-492F-9B0F-8B5AD4BBF6A1}">
      <dsp:nvSpPr>
        <dsp:cNvPr id="0" name=""/>
        <dsp:cNvSpPr/>
      </dsp:nvSpPr>
      <dsp:spPr>
        <a:xfrm>
          <a:off x="293821" y="1353162"/>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a:t>Pleural effusion</a:t>
          </a:r>
          <a:endParaRPr lang="en-US" sz="2400" kern="1200" dirty="0"/>
        </a:p>
      </dsp:txBody>
      <dsp:txXfrm>
        <a:off x="332953" y="1392294"/>
        <a:ext cx="2025748" cy="1257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34723-16E6-4557-B83B-EF00534E5C24}">
      <dsp:nvSpPr>
        <dsp:cNvPr id="0" name=""/>
        <dsp:cNvSpPr/>
      </dsp:nvSpPr>
      <dsp:spPr>
        <a:xfrm>
          <a:off x="1816199" y="93039"/>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3AA8A-A9A3-4EA5-B0C3-7F2970CC3071}">
      <dsp:nvSpPr>
        <dsp:cNvPr id="0" name=""/>
        <dsp:cNvSpPr/>
      </dsp:nvSpPr>
      <dsp:spPr>
        <a:xfrm>
          <a:off x="2284199" y="56103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80F27C-9563-465A-8CD9-5A0CDA76E422}">
      <dsp:nvSpPr>
        <dsp:cNvPr id="0" name=""/>
        <dsp:cNvSpPr/>
      </dsp:nvSpPr>
      <dsp:spPr>
        <a:xfrm>
          <a:off x="1114199" y="29730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a:t>Air</a:t>
          </a:r>
        </a:p>
      </dsp:txBody>
      <dsp:txXfrm>
        <a:off x="1114199" y="2973040"/>
        <a:ext cx="3600000" cy="720000"/>
      </dsp:txXfrm>
    </dsp:sp>
    <dsp:sp modelId="{A40F6501-6012-4DD7-95F2-E7382524F506}">
      <dsp:nvSpPr>
        <dsp:cNvPr id="0" name=""/>
        <dsp:cNvSpPr/>
      </dsp:nvSpPr>
      <dsp:spPr>
        <a:xfrm>
          <a:off x="6046199" y="93039"/>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1F1904-9162-4AB0-8768-630B367BDB46}">
      <dsp:nvSpPr>
        <dsp:cNvPr id="0" name=""/>
        <dsp:cNvSpPr/>
      </dsp:nvSpPr>
      <dsp:spPr>
        <a:xfrm>
          <a:off x="6514199" y="56103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5BAEFB-F5C0-4D73-BE75-3EAC5A7E1C91}">
      <dsp:nvSpPr>
        <dsp:cNvPr id="0" name=""/>
        <dsp:cNvSpPr/>
      </dsp:nvSpPr>
      <dsp:spPr>
        <a:xfrm>
          <a:off x="5344199" y="29730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a:t>Fluid</a:t>
          </a:r>
        </a:p>
      </dsp:txBody>
      <dsp:txXfrm>
        <a:off x="5344199" y="2973040"/>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480F4-C627-41B9-9646-D91003D79F6F}">
      <dsp:nvSpPr>
        <dsp:cNvPr id="0" name=""/>
        <dsp:cNvSpPr/>
      </dsp:nvSpPr>
      <dsp:spPr>
        <a:xfrm>
          <a:off x="1519199" y="325888"/>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4B0112-34C7-47B0-A662-50A1A0052005}">
      <dsp:nvSpPr>
        <dsp:cNvPr id="0" name=""/>
        <dsp:cNvSpPr/>
      </dsp:nvSpPr>
      <dsp:spPr>
        <a:xfrm>
          <a:off x="331199" y="274019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a:t>Static</a:t>
          </a:r>
        </a:p>
      </dsp:txBody>
      <dsp:txXfrm>
        <a:off x="331199" y="2740191"/>
        <a:ext cx="4320000" cy="720000"/>
      </dsp:txXfrm>
    </dsp:sp>
    <dsp:sp modelId="{9FE63B0D-F101-4729-A7D2-C3D978DD336D}">
      <dsp:nvSpPr>
        <dsp:cNvPr id="0" name=""/>
        <dsp:cNvSpPr/>
      </dsp:nvSpPr>
      <dsp:spPr>
        <a:xfrm>
          <a:off x="6595199" y="325888"/>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FBCFE4-D917-4968-B5E8-E89F9CF0BA1E}">
      <dsp:nvSpPr>
        <dsp:cNvPr id="0" name=""/>
        <dsp:cNvSpPr/>
      </dsp:nvSpPr>
      <dsp:spPr>
        <a:xfrm>
          <a:off x="5407199" y="274019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kern="1200"/>
            <a:t>Dynamic</a:t>
          </a:r>
        </a:p>
      </dsp:txBody>
      <dsp:txXfrm>
        <a:off x="5407199" y="2740191"/>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AC89C-E2BB-4C9B-ADEA-5F7CF20F28E1}" type="datetimeFigureOut">
              <a:rPr lang="en-US" smtClean="0"/>
              <a:t>5/14/2020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53139-F0F5-41FF-9E31-CC912D270E4F}" type="slidenum">
              <a:rPr lang="en-US" smtClean="0"/>
              <a:t>‹#›</a:t>
            </a:fld>
            <a:endParaRPr lang="en-US"/>
          </a:p>
        </p:txBody>
      </p:sp>
    </p:spTree>
    <p:extLst>
      <p:ext uri="{BB962C8B-B14F-4D97-AF65-F5344CB8AC3E}">
        <p14:creationId xmlns:p14="http://schemas.microsoft.com/office/powerpoint/2010/main" val="54529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should you care about lung US? I don’t know about you guys, but in the pre-COVID era, we could get a stat CXR within 5 minutes of a patient’s arrival if we really needed it…and it can definitely tell you a lot of important information super quickly. </a:t>
            </a:r>
          </a:p>
        </p:txBody>
      </p:sp>
      <p:sp>
        <p:nvSpPr>
          <p:cNvPr id="4" name="Slide Number Placeholder 3"/>
          <p:cNvSpPr>
            <a:spLocks noGrp="1"/>
          </p:cNvSpPr>
          <p:nvPr>
            <p:ph type="sldNum" sz="quarter" idx="5"/>
          </p:nvPr>
        </p:nvSpPr>
        <p:spPr/>
        <p:txBody>
          <a:bodyPr/>
          <a:lstStyle/>
          <a:p>
            <a:fld id="{03453139-F0F5-41FF-9E31-CC912D270E4F}" type="slidenum">
              <a:rPr lang="en-US" smtClean="0"/>
              <a:t>2</a:t>
            </a:fld>
            <a:endParaRPr lang="en-US"/>
          </a:p>
        </p:txBody>
      </p:sp>
    </p:spTree>
    <p:extLst>
      <p:ext uri="{BB962C8B-B14F-4D97-AF65-F5344CB8AC3E}">
        <p14:creationId xmlns:p14="http://schemas.microsoft.com/office/powerpoint/2010/main" val="3621319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Notably, decreased accuracy in the other causes: Other: anemia, ascites, dehydration. </a:t>
            </a:r>
          </a:p>
          <a:p>
            <a:endParaRPr lang="en-US" dirty="0"/>
          </a:p>
          <a:p>
            <a:r>
              <a:rPr lang="en-US" dirty="0"/>
              <a:t>…cannot totally supplant physical exam. Use as an adjunct to improve accuracy, but clinical presentation still important. </a:t>
            </a:r>
          </a:p>
        </p:txBody>
      </p:sp>
      <p:sp>
        <p:nvSpPr>
          <p:cNvPr id="4" name="Slide Number Placeholder 3"/>
          <p:cNvSpPr>
            <a:spLocks noGrp="1"/>
          </p:cNvSpPr>
          <p:nvPr>
            <p:ph type="sldNum" sz="quarter" idx="5"/>
          </p:nvPr>
        </p:nvSpPr>
        <p:spPr/>
        <p:txBody>
          <a:bodyPr/>
          <a:lstStyle/>
          <a:p>
            <a:fld id="{03453139-F0F5-41FF-9E31-CC912D270E4F}" type="slidenum">
              <a:rPr lang="en-US" smtClean="0"/>
              <a:t>12</a:t>
            </a:fld>
            <a:endParaRPr lang="en-US"/>
          </a:p>
        </p:txBody>
      </p:sp>
    </p:spTree>
    <p:extLst>
      <p:ext uri="{BB962C8B-B14F-4D97-AF65-F5344CB8AC3E}">
        <p14:creationId xmlns:p14="http://schemas.microsoft.com/office/powerpoint/2010/main" val="263815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been shown in heart failure patients to predict patients at risk for readmission within 6 months based on amount of pulmonary edema on US. </a:t>
            </a:r>
          </a:p>
        </p:txBody>
      </p:sp>
      <p:sp>
        <p:nvSpPr>
          <p:cNvPr id="4" name="Slide Number Placeholder 3"/>
          <p:cNvSpPr>
            <a:spLocks noGrp="1"/>
          </p:cNvSpPr>
          <p:nvPr>
            <p:ph type="sldNum" sz="quarter" idx="5"/>
          </p:nvPr>
        </p:nvSpPr>
        <p:spPr/>
        <p:txBody>
          <a:bodyPr/>
          <a:lstStyle/>
          <a:p>
            <a:fld id="{03453139-F0F5-41FF-9E31-CC912D270E4F}" type="slidenum">
              <a:rPr lang="en-US" smtClean="0"/>
              <a:t>13</a:t>
            </a:fld>
            <a:endParaRPr lang="en-US"/>
          </a:p>
        </p:txBody>
      </p:sp>
    </p:spTree>
    <p:extLst>
      <p:ext uri="{BB962C8B-B14F-4D97-AF65-F5344CB8AC3E}">
        <p14:creationId xmlns:p14="http://schemas.microsoft.com/office/powerpoint/2010/main" val="210401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studies suggesting that lung US has a role for COVID patients for many reasons. Some suggest it can help triage pts according to who is unlikely to become hypoxic and is therefore safe for discharge, some studies suggest it may have a prognostic benefit, may be able to help identify pts who will benefit from </a:t>
            </a:r>
            <a:r>
              <a:rPr lang="en-US" dirty="0" err="1"/>
              <a:t>proning</a:t>
            </a:r>
            <a:r>
              <a:rPr lang="en-US" dirty="0"/>
              <a:t>.</a:t>
            </a:r>
          </a:p>
        </p:txBody>
      </p:sp>
      <p:sp>
        <p:nvSpPr>
          <p:cNvPr id="4" name="Slide Number Placeholder 3"/>
          <p:cNvSpPr>
            <a:spLocks noGrp="1"/>
          </p:cNvSpPr>
          <p:nvPr>
            <p:ph type="sldNum" sz="quarter" idx="5"/>
          </p:nvPr>
        </p:nvSpPr>
        <p:spPr/>
        <p:txBody>
          <a:bodyPr/>
          <a:lstStyle/>
          <a:p>
            <a:fld id="{03453139-F0F5-41FF-9E31-CC912D270E4F}" type="slidenum">
              <a:rPr lang="en-US" smtClean="0"/>
              <a:t>14</a:t>
            </a:fld>
            <a:endParaRPr lang="en-US"/>
          </a:p>
        </p:txBody>
      </p:sp>
    </p:spTree>
    <p:extLst>
      <p:ext uri="{BB962C8B-B14F-4D97-AF65-F5344CB8AC3E}">
        <p14:creationId xmlns:p14="http://schemas.microsoft.com/office/powerpoint/2010/main" val="227477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15</a:t>
            </a:fld>
            <a:endParaRPr lang="en-US"/>
          </a:p>
        </p:txBody>
      </p:sp>
    </p:spTree>
    <p:extLst>
      <p:ext uri="{BB962C8B-B14F-4D97-AF65-F5344CB8AC3E}">
        <p14:creationId xmlns:p14="http://schemas.microsoft.com/office/powerpoint/2010/main" val="1121475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bunch of different proposed algorithms on where you should go for lung ultrasound and how many areas you should be scanning. Some people say you should look at 6 points on each side for a total of 12 points for lung US, many people say 5 points per side. This particular picture is part of a 8 lung zone protocol developed by </a:t>
            </a:r>
            <a:r>
              <a:rPr lang="en-US" dirty="0" err="1"/>
              <a:t>Volpicelli</a:t>
            </a:r>
            <a:r>
              <a:rPr lang="en-US" dirty="0"/>
              <a:t>. </a:t>
            </a:r>
          </a:p>
          <a:p>
            <a:endParaRPr lang="en-US" dirty="0"/>
          </a:p>
          <a:p>
            <a:r>
              <a:rPr lang="en-US" dirty="0"/>
              <a:t>Ultimately, the more the better because it gives you more info about the lungs, but I would say 2-3 anteriorly, 2 laterally, and 1 posteriorly if you can is a good approach.</a:t>
            </a:r>
          </a:p>
        </p:txBody>
      </p:sp>
      <p:sp>
        <p:nvSpPr>
          <p:cNvPr id="4" name="Slide Number Placeholder 3"/>
          <p:cNvSpPr>
            <a:spLocks noGrp="1"/>
          </p:cNvSpPr>
          <p:nvPr>
            <p:ph type="sldNum" sz="quarter" idx="5"/>
          </p:nvPr>
        </p:nvSpPr>
        <p:spPr/>
        <p:txBody>
          <a:bodyPr/>
          <a:lstStyle/>
          <a:p>
            <a:fld id="{03453139-F0F5-41FF-9E31-CC912D270E4F}" type="slidenum">
              <a:rPr lang="en-US" smtClean="0"/>
              <a:t>17</a:t>
            </a:fld>
            <a:endParaRPr lang="en-US"/>
          </a:p>
        </p:txBody>
      </p:sp>
    </p:spTree>
    <p:extLst>
      <p:ext uri="{BB962C8B-B14F-4D97-AF65-F5344CB8AC3E}">
        <p14:creationId xmlns:p14="http://schemas.microsoft.com/office/powerpoint/2010/main" val="1731495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PLAPS point: very high yield for finding effusion, local B lines, many pneumonias will accumulate here because it is a dependent area.</a:t>
            </a:r>
          </a:p>
          <a:p>
            <a:endParaRPr lang="en-US" dirty="0"/>
          </a:p>
          <a:p>
            <a:r>
              <a:rPr lang="en-US" dirty="0"/>
              <a:t>Nipple line to posterior axillary line. </a:t>
            </a:r>
          </a:p>
        </p:txBody>
      </p:sp>
      <p:sp>
        <p:nvSpPr>
          <p:cNvPr id="4" name="Slide Number Placeholder 3"/>
          <p:cNvSpPr>
            <a:spLocks noGrp="1"/>
          </p:cNvSpPr>
          <p:nvPr>
            <p:ph type="sldNum" sz="quarter" idx="5"/>
          </p:nvPr>
        </p:nvSpPr>
        <p:spPr/>
        <p:txBody>
          <a:bodyPr/>
          <a:lstStyle/>
          <a:p>
            <a:fld id="{03453139-F0F5-41FF-9E31-CC912D270E4F}" type="slidenum">
              <a:rPr lang="en-US" smtClean="0"/>
              <a:t>18</a:t>
            </a:fld>
            <a:endParaRPr lang="en-US"/>
          </a:p>
        </p:txBody>
      </p:sp>
    </p:spTree>
    <p:extLst>
      <p:ext uri="{BB962C8B-B14F-4D97-AF65-F5344CB8AC3E}">
        <p14:creationId xmlns:p14="http://schemas.microsoft.com/office/powerpoint/2010/main" val="134337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wing sign with rib shadows and pleural line. </a:t>
            </a:r>
          </a:p>
        </p:txBody>
      </p:sp>
      <p:sp>
        <p:nvSpPr>
          <p:cNvPr id="4" name="Slide Number Placeholder 3"/>
          <p:cNvSpPr>
            <a:spLocks noGrp="1"/>
          </p:cNvSpPr>
          <p:nvPr>
            <p:ph type="sldNum" sz="quarter" idx="5"/>
          </p:nvPr>
        </p:nvSpPr>
        <p:spPr/>
        <p:txBody>
          <a:bodyPr/>
          <a:lstStyle/>
          <a:p>
            <a:fld id="{03453139-F0F5-41FF-9E31-CC912D270E4F}" type="slidenum">
              <a:rPr lang="en-US" smtClean="0"/>
              <a:t>19</a:t>
            </a:fld>
            <a:endParaRPr lang="en-US"/>
          </a:p>
        </p:txBody>
      </p:sp>
    </p:spTree>
    <p:extLst>
      <p:ext uri="{BB962C8B-B14F-4D97-AF65-F5344CB8AC3E}">
        <p14:creationId xmlns:p14="http://schemas.microsoft.com/office/powerpoint/2010/main" val="1242680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yourself as Indiana Jones…</a:t>
            </a:r>
          </a:p>
        </p:txBody>
      </p:sp>
      <p:sp>
        <p:nvSpPr>
          <p:cNvPr id="4" name="Slide Number Placeholder 3"/>
          <p:cNvSpPr>
            <a:spLocks noGrp="1"/>
          </p:cNvSpPr>
          <p:nvPr>
            <p:ph type="sldNum" sz="quarter" idx="5"/>
          </p:nvPr>
        </p:nvSpPr>
        <p:spPr/>
        <p:txBody>
          <a:bodyPr/>
          <a:lstStyle/>
          <a:p>
            <a:fld id="{03453139-F0F5-41FF-9E31-CC912D270E4F}" type="slidenum">
              <a:rPr lang="en-US" smtClean="0"/>
              <a:t>22</a:t>
            </a:fld>
            <a:endParaRPr lang="en-US"/>
          </a:p>
        </p:txBody>
      </p:sp>
    </p:spTree>
    <p:extLst>
      <p:ext uri="{BB962C8B-B14F-4D97-AF65-F5344CB8AC3E}">
        <p14:creationId xmlns:p14="http://schemas.microsoft.com/office/powerpoint/2010/main" val="3492853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lung ultrasound is all about looking for artifacts. </a:t>
            </a:r>
          </a:p>
        </p:txBody>
      </p:sp>
      <p:sp>
        <p:nvSpPr>
          <p:cNvPr id="4" name="Slide Number Placeholder 3"/>
          <p:cNvSpPr>
            <a:spLocks noGrp="1"/>
          </p:cNvSpPr>
          <p:nvPr>
            <p:ph type="sldNum" sz="quarter" idx="5"/>
          </p:nvPr>
        </p:nvSpPr>
        <p:spPr/>
        <p:txBody>
          <a:bodyPr/>
          <a:lstStyle/>
          <a:p>
            <a:fld id="{03453139-F0F5-41FF-9E31-CC912D270E4F}" type="slidenum">
              <a:rPr lang="en-US" smtClean="0"/>
              <a:t>23</a:t>
            </a:fld>
            <a:endParaRPr lang="en-US"/>
          </a:p>
        </p:txBody>
      </p:sp>
    </p:spTree>
    <p:extLst>
      <p:ext uri="{BB962C8B-B14F-4D97-AF65-F5344CB8AC3E}">
        <p14:creationId xmlns:p14="http://schemas.microsoft.com/office/powerpoint/2010/main" val="6702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actually a bit of an alphabet soup in terms of the names of those artifacts.</a:t>
            </a:r>
          </a:p>
        </p:txBody>
      </p:sp>
      <p:sp>
        <p:nvSpPr>
          <p:cNvPr id="4" name="Slide Number Placeholder 3"/>
          <p:cNvSpPr>
            <a:spLocks noGrp="1"/>
          </p:cNvSpPr>
          <p:nvPr>
            <p:ph type="sldNum" sz="quarter" idx="5"/>
          </p:nvPr>
        </p:nvSpPr>
        <p:spPr/>
        <p:txBody>
          <a:bodyPr/>
          <a:lstStyle/>
          <a:p>
            <a:fld id="{03453139-F0F5-41FF-9E31-CC912D270E4F}" type="slidenum">
              <a:rPr lang="en-US" smtClean="0"/>
              <a:t>24</a:t>
            </a:fld>
            <a:endParaRPr lang="en-US"/>
          </a:p>
        </p:txBody>
      </p:sp>
    </p:spTree>
    <p:extLst>
      <p:ext uri="{BB962C8B-B14F-4D97-AF65-F5344CB8AC3E}">
        <p14:creationId xmlns:p14="http://schemas.microsoft.com/office/powerpoint/2010/main" val="351952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though are you getting a read like this? Or even on your own interpretation, how often are you unsure whether something is pneumonia or edema or maybe effusion? Sometimes it can be pretty difficult to tell. </a:t>
            </a:r>
          </a:p>
        </p:txBody>
      </p:sp>
      <p:sp>
        <p:nvSpPr>
          <p:cNvPr id="4" name="Slide Number Placeholder 3"/>
          <p:cNvSpPr>
            <a:spLocks noGrp="1"/>
          </p:cNvSpPr>
          <p:nvPr>
            <p:ph type="sldNum" sz="quarter" idx="5"/>
          </p:nvPr>
        </p:nvSpPr>
        <p:spPr/>
        <p:txBody>
          <a:bodyPr/>
          <a:lstStyle/>
          <a:p>
            <a:fld id="{03453139-F0F5-41FF-9E31-CC912D270E4F}" type="slidenum">
              <a:rPr lang="en-US" smtClean="0"/>
              <a:t>3</a:t>
            </a:fld>
            <a:endParaRPr lang="en-US"/>
          </a:p>
        </p:txBody>
      </p:sp>
    </p:spTree>
    <p:extLst>
      <p:ext uri="{BB962C8B-B14F-4D97-AF65-F5344CB8AC3E}">
        <p14:creationId xmlns:p14="http://schemas.microsoft.com/office/powerpoint/2010/main" val="256618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horizontal lines here, the A lines. These are normal and due to reverberation artifact. This occurs when 2 or more strong acoustic reflectors are encountered and the beam repeatedly reflects back and forth between the two reflectors. Occurs when no fluid in the tissue- normal. </a:t>
            </a:r>
          </a:p>
        </p:txBody>
      </p:sp>
      <p:sp>
        <p:nvSpPr>
          <p:cNvPr id="4" name="Slide Number Placeholder 3"/>
          <p:cNvSpPr>
            <a:spLocks noGrp="1"/>
          </p:cNvSpPr>
          <p:nvPr>
            <p:ph type="sldNum" sz="quarter" idx="5"/>
          </p:nvPr>
        </p:nvSpPr>
        <p:spPr/>
        <p:txBody>
          <a:bodyPr/>
          <a:lstStyle/>
          <a:p>
            <a:fld id="{03453139-F0F5-41FF-9E31-CC912D270E4F}" type="slidenum">
              <a:rPr lang="en-US" smtClean="0"/>
              <a:t>25</a:t>
            </a:fld>
            <a:endParaRPr lang="en-US"/>
          </a:p>
        </p:txBody>
      </p:sp>
    </p:spTree>
    <p:extLst>
      <p:ext uri="{BB962C8B-B14F-4D97-AF65-F5344CB8AC3E}">
        <p14:creationId xmlns:p14="http://schemas.microsoft.com/office/powerpoint/2010/main" val="1680577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lines, these vertical hyperechoic lines that kind of look like flashlights shining down. These represent fluid within the pulmonary tissue.</a:t>
            </a:r>
          </a:p>
          <a:p>
            <a:endParaRPr lang="en-US" dirty="0"/>
          </a:p>
          <a:p>
            <a:r>
              <a:rPr lang="en-US" dirty="0"/>
              <a:t>Both lungs with 3 or more B lines is 85% sensitive and 97% specific for alveolar </a:t>
            </a:r>
            <a:r>
              <a:rPr lang="en-US" dirty="0" err="1"/>
              <a:t>insterstitial</a:t>
            </a:r>
            <a:r>
              <a:rPr lang="en-US" dirty="0"/>
              <a:t> syndrome- </a:t>
            </a:r>
          </a:p>
        </p:txBody>
      </p:sp>
      <p:sp>
        <p:nvSpPr>
          <p:cNvPr id="4" name="Slide Number Placeholder 3"/>
          <p:cNvSpPr>
            <a:spLocks noGrp="1"/>
          </p:cNvSpPr>
          <p:nvPr>
            <p:ph type="sldNum" sz="quarter" idx="5"/>
          </p:nvPr>
        </p:nvSpPr>
        <p:spPr/>
        <p:txBody>
          <a:bodyPr/>
          <a:lstStyle/>
          <a:p>
            <a:fld id="{03453139-F0F5-41FF-9E31-CC912D270E4F}" type="slidenum">
              <a:rPr lang="en-US" smtClean="0"/>
              <a:t>26</a:t>
            </a:fld>
            <a:endParaRPr lang="en-US"/>
          </a:p>
        </p:txBody>
      </p:sp>
    </p:spTree>
    <p:extLst>
      <p:ext uri="{BB962C8B-B14F-4D97-AF65-F5344CB8AC3E}">
        <p14:creationId xmlns:p14="http://schemas.microsoft.com/office/powerpoint/2010/main" val="57729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27</a:t>
            </a:fld>
            <a:endParaRPr lang="en-US"/>
          </a:p>
        </p:txBody>
      </p:sp>
    </p:spTree>
    <p:extLst>
      <p:ext uri="{BB962C8B-B14F-4D97-AF65-F5344CB8AC3E}">
        <p14:creationId xmlns:p14="http://schemas.microsoft.com/office/powerpoint/2010/main" val="2497196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Z lines, another normal artifact. Sometimes called comet tail artifact, but note that these vertical lines are short and do not extend across the whole screen. These are normal artifacts- A and Z lines.</a:t>
            </a:r>
          </a:p>
        </p:txBody>
      </p:sp>
      <p:sp>
        <p:nvSpPr>
          <p:cNvPr id="4" name="Slide Number Placeholder 3"/>
          <p:cNvSpPr>
            <a:spLocks noGrp="1"/>
          </p:cNvSpPr>
          <p:nvPr>
            <p:ph type="sldNum" sz="quarter" idx="5"/>
          </p:nvPr>
        </p:nvSpPr>
        <p:spPr/>
        <p:txBody>
          <a:bodyPr/>
          <a:lstStyle/>
          <a:p>
            <a:fld id="{03453139-F0F5-41FF-9E31-CC912D270E4F}" type="slidenum">
              <a:rPr lang="en-US" smtClean="0"/>
              <a:t>28</a:t>
            </a:fld>
            <a:endParaRPr lang="en-US"/>
          </a:p>
        </p:txBody>
      </p:sp>
    </p:spTree>
    <p:extLst>
      <p:ext uri="{BB962C8B-B14F-4D97-AF65-F5344CB8AC3E}">
        <p14:creationId xmlns:p14="http://schemas.microsoft.com/office/powerpoint/2010/main" val="582672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Z lines, another normal artifact. Sometimes called comet tail artifact, but note that these vertical lines are short and do not extend across the whole screen. These are normal artifacts- A and Z lines.</a:t>
            </a:r>
          </a:p>
        </p:txBody>
      </p:sp>
      <p:sp>
        <p:nvSpPr>
          <p:cNvPr id="4" name="Slide Number Placeholder 3"/>
          <p:cNvSpPr>
            <a:spLocks noGrp="1"/>
          </p:cNvSpPr>
          <p:nvPr>
            <p:ph type="sldNum" sz="quarter" idx="5"/>
          </p:nvPr>
        </p:nvSpPr>
        <p:spPr/>
        <p:txBody>
          <a:bodyPr/>
          <a:lstStyle/>
          <a:p>
            <a:fld id="{03453139-F0F5-41FF-9E31-CC912D270E4F}" type="slidenum">
              <a:rPr lang="en-US" smtClean="0"/>
              <a:t>29</a:t>
            </a:fld>
            <a:endParaRPr lang="en-US"/>
          </a:p>
        </p:txBody>
      </p:sp>
    </p:spTree>
    <p:extLst>
      <p:ext uri="{BB962C8B-B14F-4D97-AF65-F5344CB8AC3E}">
        <p14:creationId xmlns:p14="http://schemas.microsoft.com/office/powerpoint/2010/main" val="1742902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30</a:t>
            </a:fld>
            <a:endParaRPr lang="en-US"/>
          </a:p>
        </p:txBody>
      </p:sp>
    </p:spTree>
    <p:extLst>
      <p:ext uri="{BB962C8B-B14F-4D97-AF65-F5344CB8AC3E}">
        <p14:creationId xmlns:p14="http://schemas.microsoft.com/office/powerpoint/2010/main" val="3108884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evaluating for a pleural effusion, find a RUQ or LUQ FAST view or PLAPS point.</a:t>
            </a:r>
          </a:p>
          <a:p>
            <a:endParaRPr lang="en-US" dirty="0"/>
          </a:p>
          <a:p>
            <a:r>
              <a:rPr lang="en-US" dirty="0"/>
              <a:t>2/3 of the time, PNA is accompanied with a pleural effusion. </a:t>
            </a:r>
          </a:p>
        </p:txBody>
      </p:sp>
      <p:sp>
        <p:nvSpPr>
          <p:cNvPr id="4" name="Slide Number Placeholder 3"/>
          <p:cNvSpPr>
            <a:spLocks noGrp="1"/>
          </p:cNvSpPr>
          <p:nvPr>
            <p:ph type="sldNum" sz="quarter" idx="5"/>
          </p:nvPr>
        </p:nvSpPr>
        <p:spPr/>
        <p:txBody>
          <a:bodyPr/>
          <a:lstStyle/>
          <a:p>
            <a:fld id="{03453139-F0F5-41FF-9E31-CC912D270E4F}" type="slidenum">
              <a:rPr lang="en-US" smtClean="0"/>
              <a:t>31</a:t>
            </a:fld>
            <a:endParaRPr lang="en-US"/>
          </a:p>
        </p:txBody>
      </p:sp>
    </p:spTree>
    <p:extLst>
      <p:ext uri="{BB962C8B-B14F-4D97-AF65-F5344CB8AC3E}">
        <p14:creationId xmlns:p14="http://schemas.microsoft.com/office/powerpoint/2010/main" val="3324720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 are looking for is the spine sign. So in the presence of a pleural effusion, the US beams can actually be conducted through the thorax (normally they can’t </a:t>
            </a:r>
            <a:r>
              <a:rPr lang="en-US" dirty="0" err="1"/>
              <a:t>cuz</a:t>
            </a:r>
            <a:r>
              <a:rPr lang="en-US" dirty="0"/>
              <a:t> the air-filled lung is there. So then you can see the spine when normally you cannot.</a:t>
            </a:r>
          </a:p>
        </p:txBody>
      </p:sp>
      <p:sp>
        <p:nvSpPr>
          <p:cNvPr id="4" name="Slide Number Placeholder 3"/>
          <p:cNvSpPr>
            <a:spLocks noGrp="1"/>
          </p:cNvSpPr>
          <p:nvPr>
            <p:ph type="sldNum" sz="quarter" idx="5"/>
          </p:nvPr>
        </p:nvSpPr>
        <p:spPr/>
        <p:txBody>
          <a:bodyPr/>
          <a:lstStyle/>
          <a:p>
            <a:fld id="{03453139-F0F5-41FF-9E31-CC912D270E4F}" type="slidenum">
              <a:rPr lang="en-US" smtClean="0"/>
              <a:t>32</a:t>
            </a:fld>
            <a:endParaRPr lang="en-US"/>
          </a:p>
        </p:txBody>
      </p:sp>
    </p:spTree>
    <p:extLst>
      <p:ext uri="{BB962C8B-B14F-4D97-AF65-F5344CB8AC3E}">
        <p14:creationId xmlns:p14="http://schemas.microsoft.com/office/powerpoint/2010/main" val="1766047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little more subtle example.</a:t>
            </a:r>
          </a:p>
        </p:txBody>
      </p:sp>
      <p:sp>
        <p:nvSpPr>
          <p:cNvPr id="4" name="Slide Number Placeholder 3"/>
          <p:cNvSpPr>
            <a:spLocks noGrp="1"/>
          </p:cNvSpPr>
          <p:nvPr>
            <p:ph type="sldNum" sz="quarter" idx="5"/>
          </p:nvPr>
        </p:nvSpPr>
        <p:spPr/>
        <p:txBody>
          <a:bodyPr/>
          <a:lstStyle/>
          <a:p>
            <a:fld id="{03453139-F0F5-41FF-9E31-CC912D270E4F}" type="slidenum">
              <a:rPr lang="en-US" smtClean="0"/>
              <a:t>33</a:t>
            </a:fld>
            <a:endParaRPr lang="en-US"/>
          </a:p>
        </p:txBody>
      </p:sp>
    </p:spTree>
    <p:extLst>
      <p:ext uri="{BB962C8B-B14F-4D97-AF65-F5344CB8AC3E}">
        <p14:creationId xmlns:p14="http://schemas.microsoft.com/office/powerpoint/2010/main" val="754754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Mirror image artifact. The machine thinks that all US beams travel in a straight line and because of a lot of fancy physics, a mirror image can occur and look like a second liver or spleen above the diaphragm. This only occurs when there is air in the lungs here, so no pleural effusion. </a:t>
            </a:r>
          </a:p>
          <a:p>
            <a:endParaRPr lang="en-US" dirty="0"/>
          </a:p>
          <a:p>
            <a:r>
              <a:rPr lang="en-US" dirty="0"/>
              <a:t>Echogenic liver lesion</a:t>
            </a:r>
          </a:p>
        </p:txBody>
      </p:sp>
      <p:sp>
        <p:nvSpPr>
          <p:cNvPr id="4" name="Slide Number Placeholder 3"/>
          <p:cNvSpPr>
            <a:spLocks noGrp="1"/>
          </p:cNvSpPr>
          <p:nvPr>
            <p:ph type="sldNum" sz="quarter" idx="5"/>
          </p:nvPr>
        </p:nvSpPr>
        <p:spPr/>
        <p:txBody>
          <a:bodyPr/>
          <a:lstStyle/>
          <a:p>
            <a:fld id="{03453139-F0F5-41FF-9E31-CC912D270E4F}" type="slidenum">
              <a:rPr lang="en-US" smtClean="0"/>
              <a:t>34</a:t>
            </a:fld>
            <a:endParaRPr lang="en-US"/>
          </a:p>
        </p:txBody>
      </p:sp>
    </p:spTree>
    <p:extLst>
      <p:ext uri="{BB962C8B-B14F-4D97-AF65-F5344CB8AC3E}">
        <p14:creationId xmlns:p14="http://schemas.microsoft.com/office/powerpoint/2010/main" val="261894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lung ultrasound has the advantage and can actually give you a ton of information. </a:t>
            </a:r>
          </a:p>
        </p:txBody>
      </p:sp>
      <p:sp>
        <p:nvSpPr>
          <p:cNvPr id="4" name="Slide Number Placeholder 3"/>
          <p:cNvSpPr>
            <a:spLocks noGrp="1"/>
          </p:cNvSpPr>
          <p:nvPr>
            <p:ph type="sldNum" sz="quarter" idx="5"/>
          </p:nvPr>
        </p:nvSpPr>
        <p:spPr/>
        <p:txBody>
          <a:bodyPr/>
          <a:lstStyle/>
          <a:p>
            <a:fld id="{03453139-F0F5-41FF-9E31-CC912D270E4F}" type="slidenum">
              <a:rPr lang="en-US" smtClean="0"/>
              <a:t>4</a:t>
            </a:fld>
            <a:endParaRPr lang="en-US"/>
          </a:p>
        </p:txBody>
      </p:sp>
    </p:spTree>
    <p:extLst>
      <p:ext uri="{BB962C8B-B14F-4D97-AF65-F5344CB8AC3E}">
        <p14:creationId xmlns:p14="http://schemas.microsoft.com/office/powerpoint/2010/main" val="3161722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where you are going to look anteriorly and laterally, with the most sensitive area being the right inferior lung field.</a:t>
            </a:r>
          </a:p>
        </p:txBody>
      </p:sp>
      <p:sp>
        <p:nvSpPr>
          <p:cNvPr id="4" name="Slide Number Placeholder 3"/>
          <p:cNvSpPr>
            <a:spLocks noGrp="1"/>
          </p:cNvSpPr>
          <p:nvPr>
            <p:ph type="sldNum" sz="quarter" idx="5"/>
          </p:nvPr>
        </p:nvSpPr>
        <p:spPr/>
        <p:txBody>
          <a:bodyPr/>
          <a:lstStyle/>
          <a:p>
            <a:fld id="{03453139-F0F5-41FF-9E31-CC912D270E4F}" type="slidenum">
              <a:rPr lang="en-US" smtClean="0"/>
              <a:t>35</a:t>
            </a:fld>
            <a:endParaRPr lang="en-US"/>
          </a:p>
        </p:txBody>
      </p:sp>
    </p:spTree>
    <p:extLst>
      <p:ext uri="{BB962C8B-B14F-4D97-AF65-F5344CB8AC3E}">
        <p14:creationId xmlns:p14="http://schemas.microsoft.com/office/powerpoint/2010/main" val="1119657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wing sign with rib shadows and pleural line. </a:t>
            </a:r>
          </a:p>
        </p:txBody>
      </p:sp>
      <p:sp>
        <p:nvSpPr>
          <p:cNvPr id="4" name="Slide Number Placeholder 3"/>
          <p:cNvSpPr>
            <a:spLocks noGrp="1"/>
          </p:cNvSpPr>
          <p:nvPr>
            <p:ph type="sldNum" sz="quarter" idx="5"/>
          </p:nvPr>
        </p:nvSpPr>
        <p:spPr/>
        <p:txBody>
          <a:bodyPr/>
          <a:lstStyle/>
          <a:p>
            <a:fld id="{03453139-F0F5-41FF-9E31-CC912D270E4F}" type="slidenum">
              <a:rPr lang="en-US" smtClean="0"/>
              <a:t>36</a:t>
            </a:fld>
            <a:endParaRPr lang="en-US"/>
          </a:p>
        </p:txBody>
      </p:sp>
    </p:spTree>
    <p:extLst>
      <p:ext uri="{BB962C8B-B14F-4D97-AF65-F5344CB8AC3E}">
        <p14:creationId xmlns:p14="http://schemas.microsoft.com/office/powerpoint/2010/main" val="1616620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this with surrounding B lines in the right clinical context is concerning for PNA. </a:t>
            </a:r>
          </a:p>
        </p:txBody>
      </p:sp>
      <p:sp>
        <p:nvSpPr>
          <p:cNvPr id="4" name="Slide Number Placeholder 3"/>
          <p:cNvSpPr>
            <a:spLocks noGrp="1"/>
          </p:cNvSpPr>
          <p:nvPr>
            <p:ph type="sldNum" sz="quarter" idx="5"/>
          </p:nvPr>
        </p:nvSpPr>
        <p:spPr/>
        <p:txBody>
          <a:bodyPr/>
          <a:lstStyle/>
          <a:p>
            <a:fld id="{03453139-F0F5-41FF-9E31-CC912D270E4F}" type="slidenum">
              <a:rPr lang="en-US" smtClean="0"/>
              <a:t>37</a:t>
            </a:fld>
            <a:endParaRPr lang="en-US"/>
          </a:p>
        </p:txBody>
      </p:sp>
    </p:spTree>
    <p:extLst>
      <p:ext uri="{BB962C8B-B14F-4D97-AF65-F5344CB8AC3E}">
        <p14:creationId xmlns:p14="http://schemas.microsoft.com/office/powerpoint/2010/main" val="1417861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38</a:t>
            </a:fld>
            <a:endParaRPr lang="en-US"/>
          </a:p>
        </p:txBody>
      </p:sp>
    </p:spTree>
    <p:extLst>
      <p:ext uri="{BB962C8B-B14F-4D97-AF65-F5344CB8AC3E}">
        <p14:creationId xmlns:p14="http://schemas.microsoft.com/office/powerpoint/2010/main" val="3319246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39</a:t>
            </a:fld>
            <a:endParaRPr lang="en-US"/>
          </a:p>
        </p:txBody>
      </p:sp>
    </p:spTree>
    <p:extLst>
      <p:ext uri="{BB962C8B-B14F-4D97-AF65-F5344CB8AC3E}">
        <p14:creationId xmlns:p14="http://schemas.microsoft.com/office/powerpoint/2010/main" val="830329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40</a:t>
            </a:fld>
            <a:endParaRPr lang="en-US"/>
          </a:p>
        </p:txBody>
      </p:sp>
    </p:spTree>
    <p:extLst>
      <p:ext uri="{BB962C8B-B14F-4D97-AF65-F5344CB8AC3E}">
        <p14:creationId xmlns:p14="http://schemas.microsoft.com/office/powerpoint/2010/main" val="3760081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specific for pneumonia. Basically, you are seeing air filled bronchi surrounding and highlighted by fluid-filled alveolar tissue.</a:t>
            </a:r>
          </a:p>
          <a:p>
            <a:endParaRPr lang="en-US" dirty="0"/>
          </a:p>
          <a:p>
            <a:r>
              <a:rPr lang="en-US" dirty="0"/>
              <a:t>Dynamic only seen in PNA, static can be seen in atelectasis as well. </a:t>
            </a:r>
          </a:p>
        </p:txBody>
      </p:sp>
      <p:sp>
        <p:nvSpPr>
          <p:cNvPr id="4" name="Slide Number Placeholder 3"/>
          <p:cNvSpPr>
            <a:spLocks noGrp="1"/>
          </p:cNvSpPr>
          <p:nvPr>
            <p:ph type="sldNum" sz="quarter" idx="5"/>
          </p:nvPr>
        </p:nvSpPr>
        <p:spPr/>
        <p:txBody>
          <a:bodyPr/>
          <a:lstStyle/>
          <a:p>
            <a:fld id="{03453139-F0F5-41FF-9E31-CC912D270E4F}" type="slidenum">
              <a:rPr lang="en-US" smtClean="0"/>
              <a:t>42</a:t>
            </a:fld>
            <a:endParaRPr lang="en-US"/>
          </a:p>
        </p:txBody>
      </p:sp>
    </p:spTree>
    <p:extLst>
      <p:ext uri="{BB962C8B-B14F-4D97-AF65-F5344CB8AC3E}">
        <p14:creationId xmlns:p14="http://schemas.microsoft.com/office/powerpoint/2010/main" val="3180604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very specific for PNA. </a:t>
            </a:r>
          </a:p>
          <a:p>
            <a:endParaRPr lang="en-US" dirty="0"/>
          </a:p>
          <a:p>
            <a:r>
              <a:rPr lang="en-US" dirty="0"/>
              <a:t>Of note, you are also seeing hepatization of the long as well here. Basically meaning the lung looks like the liver. </a:t>
            </a:r>
          </a:p>
        </p:txBody>
      </p:sp>
      <p:sp>
        <p:nvSpPr>
          <p:cNvPr id="4" name="Slide Number Placeholder 3"/>
          <p:cNvSpPr>
            <a:spLocks noGrp="1"/>
          </p:cNvSpPr>
          <p:nvPr>
            <p:ph type="sldNum" sz="quarter" idx="5"/>
          </p:nvPr>
        </p:nvSpPr>
        <p:spPr/>
        <p:txBody>
          <a:bodyPr/>
          <a:lstStyle/>
          <a:p>
            <a:fld id="{03453139-F0F5-41FF-9E31-CC912D270E4F}" type="slidenum">
              <a:rPr lang="en-US" smtClean="0"/>
              <a:t>49</a:t>
            </a:fld>
            <a:endParaRPr lang="en-US"/>
          </a:p>
        </p:txBody>
      </p:sp>
    </p:spTree>
    <p:extLst>
      <p:ext uri="{BB962C8B-B14F-4D97-AF65-F5344CB8AC3E}">
        <p14:creationId xmlns:p14="http://schemas.microsoft.com/office/powerpoint/2010/main" val="4192139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usually a progression of air bronchograms and occurs when fluid fills the bronchi. You’ll see these anechoic areas within the lung parenchyma. Also fairly specific for PNA. </a:t>
            </a:r>
          </a:p>
        </p:txBody>
      </p:sp>
      <p:sp>
        <p:nvSpPr>
          <p:cNvPr id="4" name="Slide Number Placeholder 3"/>
          <p:cNvSpPr>
            <a:spLocks noGrp="1"/>
          </p:cNvSpPr>
          <p:nvPr>
            <p:ph type="sldNum" sz="quarter" idx="5"/>
          </p:nvPr>
        </p:nvSpPr>
        <p:spPr/>
        <p:txBody>
          <a:bodyPr/>
          <a:lstStyle/>
          <a:p>
            <a:fld id="{03453139-F0F5-41FF-9E31-CC912D270E4F}" type="slidenum">
              <a:rPr lang="en-US" smtClean="0"/>
              <a:t>50</a:t>
            </a:fld>
            <a:endParaRPr lang="en-US"/>
          </a:p>
        </p:txBody>
      </p:sp>
    </p:spTree>
    <p:extLst>
      <p:ext uri="{BB962C8B-B14F-4D97-AF65-F5344CB8AC3E}">
        <p14:creationId xmlns:p14="http://schemas.microsoft.com/office/powerpoint/2010/main" val="2102610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51</a:t>
            </a:fld>
            <a:endParaRPr lang="en-US"/>
          </a:p>
        </p:txBody>
      </p:sp>
    </p:spTree>
    <p:extLst>
      <p:ext uri="{BB962C8B-B14F-4D97-AF65-F5344CB8AC3E}">
        <p14:creationId xmlns:p14="http://schemas.microsoft.com/office/powerpoint/2010/main" val="1269526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Answering a yes or no question…important to know your limitations.</a:t>
            </a:r>
          </a:p>
        </p:txBody>
      </p:sp>
      <p:sp>
        <p:nvSpPr>
          <p:cNvPr id="4" name="Slide Number Placeholder 3"/>
          <p:cNvSpPr>
            <a:spLocks noGrp="1"/>
          </p:cNvSpPr>
          <p:nvPr>
            <p:ph type="sldNum" sz="quarter" idx="5"/>
          </p:nvPr>
        </p:nvSpPr>
        <p:spPr/>
        <p:txBody>
          <a:bodyPr/>
          <a:lstStyle/>
          <a:p>
            <a:fld id="{03453139-F0F5-41FF-9E31-CC912D270E4F}" type="slidenum">
              <a:rPr lang="en-US" smtClean="0"/>
              <a:t>6</a:t>
            </a:fld>
            <a:endParaRPr lang="en-US"/>
          </a:p>
        </p:txBody>
      </p:sp>
    </p:spTree>
    <p:extLst>
      <p:ext uri="{BB962C8B-B14F-4D97-AF65-F5344CB8AC3E}">
        <p14:creationId xmlns:p14="http://schemas.microsoft.com/office/powerpoint/2010/main" val="573877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super fast in developing and actually resolve quickly with treatment. Noble study with dialysis patients. </a:t>
            </a:r>
          </a:p>
          <a:p>
            <a:endParaRPr lang="en-US" dirty="0"/>
          </a:p>
          <a:p>
            <a:r>
              <a:rPr lang="en-US" dirty="0"/>
              <a:t>Both lungs with 3 or more B lines is 85% sensitive and 97% specific for alveolar </a:t>
            </a:r>
            <a:r>
              <a:rPr lang="en-US" dirty="0" err="1"/>
              <a:t>insterstitial</a:t>
            </a:r>
            <a:r>
              <a:rPr lang="en-US" dirty="0"/>
              <a:t> syndrome- can be due to </a:t>
            </a:r>
            <a:r>
              <a:rPr lang="en-US" dirty="0" err="1"/>
              <a:t>pulm</a:t>
            </a:r>
            <a:r>
              <a:rPr lang="en-US" dirty="0"/>
              <a:t> edema, PNA, or ARDS. </a:t>
            </a:r>
          </a:p>
          <a:p>
            <a:endParaRPr lang="en-US" dirty="0"/>
          </a:p>
          <a:p>
            <a:r>
              <a:rPr lang="en-US" dirty="0"/>
              <a:t>&gt;3 per rib space </a:t>
            </a:r>
            <a:r>
              <a:rPr lang="en-US"/>
              <a:t>is pathologic. </a:t>
            </a:r>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52</a:t>
            </a:fld>
            <a:endParaRPr lang="en-US"/>
          </a:p>
        </p:txBody>
      </p:sp>
    </p:spTree>
    <p:extLst>
      <p:ext uri="{BB962C8B-B14F-4D97-AF65-F5344CB8AC3E}">
        <p14:creationId xmlns:p14="http://schemas.microsoft.com/office/powerpoint/2010/main" val="4197383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Birroleau</a:t>
            </a:r>
            <a:r>
              <a:rPr lang="en-US" dirty="0"/>
              <a:t> variant. </a:t>
            </a:r>
          </a:p>
        </p:txBody>
      </p:sp>
      <p:sp>
        <p:nvSpPr>
          <p:cNvPr id="4" name="Slide Number Placeholder 3"/>
          <p:cNvSpPr>
            <a:spLocks noGrp="1"/>
          </p:cNvSpPr>
          <p:nvPr>
            <p:ph type="sldNum" sz="quarter" idx="5"/>
          </p:nvPr>
        </p:nvSpPr>
        <p:spPr/>
        <p:txBody>
          <a:bodyPr/>
          <a:lstStyle/>
          <a:p>
            <a:fld id="{03453139-F0F5-41FF-9E31-CC912D270E4F}" type="slidenum">
              <a:rPr lang="en-US" smtClean="0"/>
              <a:t>53</a:t>
            </a:fld>
            <a:endParaRPr lang="en-US"/>
          </a:p>
        </p:txBody>
      </p:sp>
    </p:spTree>
    <p:extLst>
      <p:ext uri="{BB962C8B-B14F-4D97-AF65-F5344CB8AC3E}">
        <p14:creationId xmlns:p14="http://schemas.microsoft.com/office/powerpoint/2010/main" val="2600463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pulmonary contusion.</a:t>
            </a:r>
          </a:p>
        </p:txBody>
      </p:sp>
      <p:sp>
        <p:nvSpPr>
          <p:cNvPr id="4" name="Slide Number Placeholder 3"/>
          <p:cNvSpPr>
            <a:spLocks noGrp="1"/>
          </p:cNvSpPr>
          <p:nvPr>
            <p:ph type="sldNum" sz="quarter" idx="5"/>
          </p:nvPr>
        </p:nvSpPr>
        <p:spPr/>
        <p:txBody>
          <a:bodyPr/>
          <a:lstStyle/>
          <a:p>
            <a:fld id="{03453139-F0F5-41FF-9E31-CC912D270E4F}" type="slidenum">
              <a:rPr lang="en-US" smtClean="0"/>
              <a:t>54</a:t>
            </a:fld>
            <a:endParaRPr lang="en-US"/>
          </a:p>
        </p:txBody>
      </p:sp>
    </p:spTree>
    <p:extLst>
      <p:ext uri="{BB962C8B-B14F-4D97-AF65-F5344CB8AC3E}">
        <p14:creationId xmlns:p14="http://schemas.microsoft.com/office/powerpoint/2010/main" val="3456246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55</a:t>
            </a:fld>
            <a:endParaRPr lang="en-US"/>
          </a:p>
        </p:txBody>
      </p:sp>
    </p:spTree>
    <p:extLst>
      <p:ext uri="{BB962C8B-B14F-4D97-AF65-F5344CB8AC3E}">
        <p14:creationId xmlns:p14="http://schemas.microsoft.com/office/powerpoint/2010/main" val="1948783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67</a:t>
            </a:fld>
            <a:endParaRPr lang="en-US"/>
          </a:p>
        </p:txBody>
      </p:sp>
    </p:spTree>
    <p:extLst>
      <p:ext uri="{BB962C8B-B14F-4D97-AF65-F5344CB8AC3E}">
        <p14:creationId xmlns:p14="http://schemas.microsoft.com/office/powerpoint/2010/main" val="144823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Pooled sensitivities of US better than AP CXR for diagnosis of PTX. </a:t>
            </a:r>
          </a:p>
        </p:txBody>
      </p:sp>
      <p:sp>
        <p:nvSpPr>
          <p:cNvPr id="4" name="Slide Number Placeholder 3"/>
          <p:cNvSpPr>
            <a:spLocks noGrp="1"/>
          </p:cNvSpPr>
          <p:nvPr>
            <p:ph type="sldNum" sz="quarter" idx="5"/>
          </p:nvPr>
        </p:nvSpPr>
        <p:spPr/>
        <p:txBody>
          <a:bodyPr/>
          <a:lstStyle/>
          <a:p>
            <a:fld id="{03453139-F0F5-41FF-9E31-CC912D270E4F}" type="slidenum">
              <a:rPr lang="en-US" smtClean="0"/>
              <a:t>7</a:t>
            </a:fld>
            <a:endParaRPr lang="en-US"/>
          </a:p>
        </p:txBody>
      </p:sp>
    </p:spTree>
    <p:extLst>
      <p:ext uri="{BB962C8B-B14F-4D97-AF65-F5344CB8AC3E}">
        <p14:creationId xmlns:p14="http://schemas.microsoft.com/office/powerpoint/2010/main" val="93821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prospective study, only 32 patients, but they looked at the diagnostic accuracy of lung auscultation, CXR, and lung ultrasound in ARDS. </a:t>
            </a:r>
          </a:p>
          <a:p>
            <a:endParaRPr lang="en-US" dirty="0"/>
          </a:p>
          <a:p>
            <a:r>
              <a:rPr lang="en-US" dirty="0"/>
              <a:t>This was also replicated n 2011 and held true.</a:t>
            </a:r>
          </a:p>
        </p:txBody>
      </p:sp>
      <p:sp>
        <p:nvSpPr>
          <p:cNvPr id="4" name="Slide Number Placeholder 3"/>
          <p:cNvSpPr>
            <a:spLocks noGrp="1"/>
          </p:cNvSpPr>
          <p:nvPr>
            <p:ph type="sldNum" sz="quarter" idx="5"/>
          </p:nvPr>
        </p:nvSpPr>
        <p:spPr/>
        <p:txBody>
          <a:bodyPr/>
          <a:lstStyle/>
          <a:p>
            <a:fld id="{03453139-F0F5-41FF-9E31-CC912D270E4F}" type="slidenum">
              <a:rPr lang="en-US" smtClean="0"/>
              <a:t>8</a:t>
            </a:fld>
            <a:endParaRPr lang="en-US"/>
          </a:p>
        </p:txBody>
      </p:sp>
    </p:spTree>
    <p:extLst>
      <p:ext uri="{BB962C8B-B14F-4D97-AF65-F5344CB8AC3E}">
        <p14:creationId xmlns:p14="http://schemas.microsoft.com/office/powerpoint/2010/main" val="298409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should you guys as IM residents learn about this?</a:t>
            </a:r>
          </a:p>
          <a:p>
            <a:endParaRPr lang="en-US" dirty="0"/>
          </a:p>
        </p:txBody>
      </p:sp>
      <p:sp>
        <p:nvSpPr>
          <p:cNvPr id="4" name="Slide Number Placeholder 3"/>
          <p:cNvSpPr>
            <a:spLocks noGrp="1"/>
          </p:cNvSpPr>
          <p:nvPr>
            <p:ph type="sldNum" sz="quarter" idx="5"/>
          </p:nvPr>
        </p:nvSpPr>
        <p:spPr/>
        <p:txBody>
          <a:bodyPr/>
          <a:lstStyle/>
          <a:p>
            <a:fld id="{03453139-F0F5-41FF-9E31-CC912D270E4F}" type="slidenum">
              <a:rPr lang="en-US" smtClean="0"/>
              <a:t>9</a:t>
            </a:fld>
            <a:endParaRPr lang="en-US"/>
          </a:p>
        </p:txBody>
      </p:sp>
    </p:spTree>
    <p:extLst>
      <p:ext uri="{BB962C8B-B14F-4D97-AF65-F5344CB8AC3E}">
        <p14:creationId xmlns:p14="http://schemas.microsoft.com/office/powerpoint/2010/main" val="638453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Prospective study where IM residents were given a handheld US…Focused training for 90 minutes x 2, extended training for 2 week elective with hands-on guidance. </a:t>
            </a:r>
          </a:p>
          <a:p>
            <a:endParaRPr lang="en-US" dirty="0"/>
          </a:p>
          <a:p>
            <a:r>
              <a:rPr lang="en-US" dirty="0"/>
              <a:t>Asked diagnosis before and after POCUS and looked at how well that agreed with final diagnosis as determined by the attending who was blinded to US results. </a:t>
            </a:r>
          </a:p>
        </p:txBody>
      </p:sp>
      <p:sp>
        <p:nvSpPr>
          <p:cNvPr id="4" name="Slide Number Placeholder 3"/>
          <p:cNvSpPr>
            <a:spLocks noGrp="1"/>
          </p:cNvSpPr>
          <p:nvPr>
            <p:ph type="sldNum" sz="quarter" idx="5"/>
          </p:nvPr>
        </p:nvSpPr>
        <p:spPr/>
        <p:txBody>
          <a:bodyPr/>
          <a:lstStyle/>
          <a:p>
            <a:fld id="{03453139-F0F5-41FF-9E31-CC912D270E4F}" type="slidenum">
              <a:rPr lang="en-US" smtClean="0"/>
              <a:t>10</a:t>
            </a:fld>
            <a:endParaRPr lang="en-US"/>
          </a:p>
        </p:txBody>
      </p:sp>
    </p:spTree>
    <p:extLst>
      <p:ext uri="{BB962C8B-B14F-4D97-AF65-F5344CB8AC3E}">
        <p14:creationId xmlns:p14="http://schemas.microsoft.com/office/powerpoint/2010/main" val="385473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Statistically significant improvement in diagnostic accuracy for dx of PNA, pleural effusion, and all causes together based on area under the curve. </a:t>
            </a:r>
          </a:p>
        </p:txBody>
      </p:sp>
      <p:sp>
        <p:nvSpPr>
          <p:cNvPr id="4" name="Slide Number Placeholder 3"/>
          <p:cNvSpPr>
            <a:spLocks noGrp="1"/>
          </p:cNvSpPr>
          <p:nvPr>
            <p:ph type="sldNum" sz="quarter" idx="5"/>
          </p:nvPr>
        </p:nvSpPr>
        <p:spPr/>
        <p:txBody>
          <a:bodyPr/>
          <a:lstStyle/>
          <a:p>
            <a:fld id="{03453139-F0F5-41FF-9E31-CC912D270E4F}" type="slidenum">
              <a:rPr lang="en-US" smtClean="0"/>
              <a:t>11</a:t>
            </a:fld>
            <a:endParaRPr lang="en-US"/>
          </a:p>
        </p:txBody>
      </p:sp>
    </p:spTree>
    <p:extLst>
      <p:ext uri="{BB962C8B-B14F-4D97-AF65-F5344CB8AC3E}">
        <p14:creationId xmlns:p14="http://schemas.microsoft.com/office/powerpoint/2010/main" val="340809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5/14/2020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5063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5/14/2020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473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5/14/2020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14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5/14/2020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8676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5/14/2020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666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5/14/2020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312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5/14/2020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5345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5/14/2020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0830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5/14/2020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510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5/14/2020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4533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5/14/2020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7549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5/14/2020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75214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7" r:id="rId5"/>
    <p:sldLayoutId id="2147483711" r:id="rId6"/>
    <p:sldLayoutId id="2147483712" r:id="rId7"/>
    <p:sldLayoutId id="2147483713" r:id="rId8"/>
    <p:sldLayoutId id="2147483716" r:id="rId9"/>
    <p:sldLayoutId id="2147483714" r:id="rId10"/>
    <p:sldLayoutId id="2147483715"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4.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7.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4.png"/><Relationship Id="rId4"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F84D2-B146-4740-B3C6-278EC164B6AD}"/>
              </a:ext>
            </a:extLst>
          </p:cNvPr>
          <p:cNvPicPr>
            <a:picLocks noChangeAspect="1"/>
          </p:cNvPicPr>
          <p:nvPr/>
        </p:nvPicPr>
        <p:blipFill rotWithShape="1">
          <a:blip r:embed="rId2"/>
          <a:srcRect t="15730"/>
          <a:stretch/>
        </p:blipFill>
        <p:spPr>
          <a:xfrm>
            <a:off x="-1" y="10"/>
            <a:ext cx="12191999" cy="6857990"/>
          </a:xfrm>
          <a:prstGeom prst="rect">
            <a:avLst/>
          </a:prstGeom>
        </p:spPr>
      </p:pic>
      <p:sp>
        <p:nvSpPr>
          <p:cNvPr id="9" name="Rectangle 8">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D58EA-99B7-4FB8-9111-54DA0FD0469A}"/>
              </a:ext>
            </a:extLst>
          </p:cNvPr>
          <p:cNvSpPr>
            <a:spLocks noGrp="1"/>
          </p:cNvSpPr>
          <p:nvPr>
            <p:ph type="ctrTitle"/>
          </p:nvPr>
        </p:nvSpPr>
        <p:spPr>
          <a:xfrm>
            <a:off x="735791" y="3331444"/>
            <a:ext cx="6470692" cy="1229306"/>
          </a:xfrm>
        </p:spPr>
        <p:txBody>
          <a:bodyPr>
            <a:normAutofit fontScale="90000"/>
          </a:bodyPr>
          <a:lstStyle/>
          <a:p>
            <a:r>
              <a:rPr lang="en-US" sz="5400" dirty="0">
                <a:solidFill>
                  <a:schemeClr val="tx1"/>
                </a:solidFill>
              </a:rPr>
              <a:t>Basics of Lung Ultrasound</a:t>
            </a:r>
          </a:p>
        </p:txBody>
      </p:sp>
      <p:sp>
        <p:nvSpPr>
          <p:cNvPr id="3" name="Subtitle 2">
            <a:extLst>
              <a:ext uri="{FF2B5EF4-FFF2-40B4-BE49-F238E27FC236}">
                <a16:creationId xmlns:a16="http://schemas.microsoft.com/office/drawing/2014/main" id="{01545428-EF19-45E1-8360-30CDB77979DA}"/>
              </a:ext>
            </a:extLst>
          </p:cNvPr>
          <p:cNvSpPr>
            <a:spLocks noGrp="1"/>
          </p:cNvSpPr>
          <p:nvPr>
            <p:ph type="subTitle" idx="1"/>
          </p:nvPr>
        </p:nvSpPr>
        <p:spPr>
          <a:xfrm>
            <a:off x="735791" y="4735799"/>
            <a:ext cx="6470693" cy="605256"/>
          </a:xfrm>
        </p:spPr>
        <p:txBody>
          <a:bodyPr>
            <a:normAutofit fontScale="55000" lnSpcReduction="20000"/>
          </a:bodyPr>
          <a:lstStyle/>
          <a:p>
            <a:r>
              <a:rPr lang="en-US" dirty="0"/>
              <a:t>Jessica Baez, MD</a:t>
            </a:r>
          </a:p>
          <a:p>
            <a:r>
              <a:rPr lang="en-US" dirty="0"/>
              <a:t>University of Cincinnati</a:t>
            </a:r>
          </a:p>
        </p:txBody>
      </p:sp>
      <p:cxnSp>
        <p:nvCxnSpPr>
          <p:cNvPr id="11" name="Straight Connector 10">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1041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19CF7-489E-4312-97F0-5FDF9E842A7F}"/>
              </a:ext>
            </a:extLst>
          </p:cNvPr>
          <p:cNvPicPr>
            <a:picLocks noChangeAspect="1"/>
          </p:cNvPicPr>
          <p:nvPr/>
        </p:nvPicPr>
        <p:blipFill>
          <a:blip r:embed="rId3"/>
          <a:stretch>
            <a:fillRect/>
          </a:stretch>
        </p:blipFill>
        <p:spPr>
          <a:xfrm>
            <a:off x="466332" y="458327"/>
            <a:ext cx="11259336" cy="1061161"/>
          </a:xfrm>
          <a:prstGeom prst="rect">
            <a:avLst/>
          </a:prstGeom>
        </p:spPr>
      </p:pic>
      <p:pic>
        <p:nvPicPr>
          <p:cNvPr id="6" name="Picture 5">
            <a:extLst>
              <a:ext uri="{FF2B5EF4-FFF2-40B4-BE49-F238E27FC236}">
                <a16:creationId xmlns:a16="http://schemas.microsoft.com/office/drawing/2014/main" id="{A73B354C-0BD2-4BFA-AA7A-5BC8DDED963B}"/>
              </a:ext>
            </a:extLst>
          </p:cNvPr>
          <p:cNvPicPr>
            <a:picLocks noChangeAspect="1"/>
          </p:cNvPicPr>
          <p:nvPr/>
        </p:nvPicPr>
        <p:blipFill>
          <a:blip r:embed="rId4"/>
          <a:stretch>
            <a:fillRect/>
          </a:stretch>
        </p:blipFill>
        <p:spPr>
          <a:xfrm>
            <a:off x="977907" y="2060610"/>
            <a:ext cx="10236185" cy="4029294"/>
          </a:xfrm>
          <a:prstGeom prst="rect">
            <a:avLst/>
          </a:prstGeom>
        </p:spPr>
      </p:pic>
    </p:spTree>
    <p:extLst>
      <p:ext uri="{BB962C8B-B14F-4D97-AF65-F5344CB8AC3E}">
        <p14:creationId xmlns:p14="http://schemas.microsoft.com/office/powerpoint/2010/main" val="283977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19CF7-489E-4312-97F0-5FDF9E842A7F}"/>
              </a:ext>
            </a:extLst>
          </p:cNvPr>
          <p:cNvPicPr>
            <a:picLocks noChangeAspect="1"/>
          </p:cNvPicPr>
          <p:nvPr/>
        </p:nvPicPr>
        <p:blipFill>
          <a:blip r:embed="rId3"/>
          <a:stretch>
            <a:fillRect/>
          </a:stretch>
        </p:blipFill>
        <p:spPr>
          <a:xfrm>
            <a:off x="466332" y="458327"/>
            <a:ext cx="11259336" cy="1061161"/>
          </a:xfrm>
          <a:prstGeom prst="rect">
            <a:avLst/>
          </a:prstGeom>
        </p:spPr>
      </p:pic>
      <p:pic>
        <p:nvPicPr>
          <p:cNvPr id="5" name="Picture 4">
            <a:extLst>
              <a:ext uri="{FF2B5EF4-FFF2-40B4-BE49-F238E27FC236}">
                <a16:creationId xmlns:a16="http://schemas.microsoft.com/office/drawing/2014/main" id="{521A1B07-B8DA-48CF-BCF1-94FFF300303C}"/>
              </a:ext>
            </a:extLst>
          </p:cNvPr>
          <p:cNvPicPr>
            <a:picLocks noChangeAspect="1"/>
          </p:cNvPicPr>
          <p:nvPr/>
        </p:nvPicPr>
        <p:blipFill>
          <a:blip r:embed="rId4"/>
          <a:stretch>
            <a:fillRect/>
          </a:stretch>
        </p:blipFill>
        <p:spPr>
          <a:xfrm>
            <a:off x="977907" y="2060610"/>
            <a:ext cx="10236185" cy="4029294"/>
          </a:xfrm>
          <a:prstGeom prst="rect">
            <a:avLst/>
          </a:prstGeom>
        </p:spPr>
      </p:pic>
    </p:spTree>
    <p:extLst>
      <p:ext uri="{BB962C8B-B14F-4D97-AF65-F5344CB8AC3E}">
        <p14:creationId xmlns:p14="http://schemas.microsoft.com/office/powerpoint/2010/main" val="1567819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19CF7-489E-4312-97F0-5FDF9E842A7F}"/>
              </a:ext>
            </a:extLst>
          </p:cNvPr>
          <p:cNvPicPr>
            <a:picLocks noChangeAspect="1"/>
          </p:cNvPicPr>
          <p:nvPr/>
        </p:nvPicPr>
        <p:blipFill>
          <a:blip r:embed="rId3"/>
          <a:stretch>
            <a:fillRect/>
          </a:stretch>
        </p:blipFill>
        <p:spPr>
          <a:xfrm>
            <a:off x="466332" y="458327"/>
            <a:ext cx="11259336" cy="1061161"/>
          </a:xfrm>
          <a:prstGeom prst="rect">
            <a:avLst/>
          </a:prstGeom>
        </p:spPr>
      </p:pic>
      <p:pic>
        <p:nvPicPr>
          <p:cNvPr id="6" name="Picture 5">
            <a:extLst>
              <a:ext uri="{FF2B5EF4-FFF2-40B4-BE49-F238E27FC236}">
                <a16:creationId xmlns:a16="http://schemas.microsoft.com/office/drawing/2014/main" id="{FDBB4F3A-6FC4-40BB-865C-47C7070BB7A5}"/>
              </a:ext>
            </a:extLst>
          </p:cNvPr>
          <p:cNvPicPr>
            <a:picLocks noChangeAspect="1"/>
          </p:cNvPicPr>
          <p:nvPr/>
        </p:nvPicPr>
        <p:blipFill>
          <a:blip r:embed="rId4"/>
          <a:stretch>
            <a:fillRect/>
          </a:stretch>
        </p:blipFill>
        <p:spPr>
          <a:xfrm>
            <a:off x="962215" y="2133762"/>
            <a:ext cx="10236185" cy="4029294"/>
          </a:xfrm>
          <a:prstGeom prst="rect">
            <a:avLst/>
          </a:prstGeom>
        </p:spPr>
      </p:pic>
    </p:spTree>
    <p:extLst>
      <p:ext uri="{BB962C8B-B14F-4D97-AF65-F5344CB8AC3E}">
        <p14:creationId xmlns:p14="http://schemas.microsoft.com/office/powerpoint/2010/main" val="3065246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A558A1-F317-4793-8C28-47F43C582E6D}"/>
              </a:ext>
            </a:extLst>
          </p:cNvPr>
          <p:cNvPicPr>
            <a:picLocks noChangeAspect="1"/>
          </p:cNvPicPr>
          <p:nvPr/>
        </p:nvPicPr>
        <p:blipFill>
          <a:blip r:embed="rId3"/>
          <a:stretch>
            <a:fillRect/>
          </a:stretch>
        </p:blipFill>
        <p:spPr>
          <a:xfrm>
            <a:off x="734324" y="1316737"/>
            <a:ext cx="10723351" cy="1285244"/>
          </a:xfrm>
          <a:prstGeom prst="rect">
            <a:avLst/>
          </a:prstGeom>
        </p:spPr>
      </p:pic>
    </p:spTree>
    <p:extLst>
      <p:ext uri="{BB962C8B-B14F-4D97-AF65-F5344CB8AC3E}">
        <p14:creationId xmlns:p14="http://schemas.microsoft.com/office/powerpoint/2010/main" val="1187781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CA1CA7-AD7A-4327-AFA4-0ADABB90C005}"/>
              </a:ext>
            </a:extLst>
          </p:cNvPr>
          <p:cNvPicPr>
            <a:picLocks noChangeAspect="1"/>
          </p:cNvPicPr>
          <p:nvPr/>
        </p:nvPicPr>
        <p:blipFill>
          <a:blip r:embed="rId3"/>
          <a:stretch>
            <a:fillRect/>
          </a:stretch>
        </p:blipFill>
        <p:spPr>
          <a:xfrm>
            <a:off x="580989" y="1464236"/>
            <a:ext cx="11030022" cy="1183197"/>
          </a:xfrm>
          <a:prstGeom prst="rect">
            <a:avLst/>
          </a:prstGeom>
        </p:spPr>
      </p:pic>
    </p:spTree>
    <p:extLst>
      <p:ext uri="{BB962C8B-B14F-4D97-AF65-F5344CB8AC3E}">
        <p14:creationId xmlns:p14="http://schemas.microsoft.com/office/powerpoint/2010/main" val="1775209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3" name="Rectangle 72">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Ultrasound Picture Clipart">
            <a:extLst>
              <a:ext uri="{FF2B5EF4-FFF2-40B4-BE49-F238E27FC236}">
                <a16:creationId xmlns:a16="http://schemas.microsoft.com/office/drawing/2014/main" id="{4CEABA3B-AE9C-4BC9-BC7E-1F5FE3AC89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73020" y="905933"/>
            <a:ext cx="5477964" cy="503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19244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4" descr="Image result for phased array probe ultrasound">
            <a:extLst>
              <a:ext uri="{FF2B5EF4-FFF2-40B4-BE49-F238E27FC236}">
                <a16:creationId xmlns:a16="http://schemas.microsoft.com/office/drawing/2014/main" id="{7E0BC8A4-B074-4811-8F8A-E469B0B7781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705352" y="1672893"/>
            <a:ext cx="3209544" cy="320954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2" descr="Image result for curvilinear probe">
            <a:extLst>
              <a:ext uri="{FF2B5EF4-FFF2-40B4-BE49-F238E27FC236}">
                <a16:creationId xmlns:a16="http://schemas.microsoft.com/office/drawing/2014/main" id="{A10A0E61-8B42-4259-B51F-4A6AE8C9B13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4491228" y="1672893"/>
            <a:ext cx="3209544" cy="3209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linear  probe ultrasound">
            <a:extLst>
              <a:ext uri="{FF2B5EF4-FFF2-40B4-BE49-F238E27FC236}">
                <a16:creationId xmlns:a16="http://schemas.microsoft.com/office/drawing/2014/main" id="{D6B2CA05-8581-43F8-9F1A-C88545F4268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16200000">
            <a:off x="8277104" y="1672893"/>
            <a:ext cx="3209544" cy="320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343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6BF7C2-2434-4B29-BDA8-2CE71796B4D2}"/>
              </a:ext>
            </a:extLst>
          </p:cNvPr>
          <p:cNvSpPr>
            <a:spLocks noGrp="1"/>
          </p:cNvSpPr>
          <p:nvPr>
            <p:ph type="title"/>
          </p:nvPr>
        </p:nvSpPr>
        <p:spPr>
          <a:xfrm>
            <a:off x="484814" y="640080"/>
            <a:ext cx="3659246" cy="2850319"/>
          </a:xfrm>
        </p:spPr>
        <p:txBody>
          <a:bodyPr vert="horz" lIns="91440" tIns="45720" rIns="91440" bIns="45720" rtlCol="0" anchor="b">
            <a:normAutofit/>
          </a:bodyPr>
          <a:lstStyle/>
          <a:p>
            <a:pPr algn="ctr"/>
            <a:r>
              <a:rPr lang="en-US" sz="5400" dirty="0">
                <a:solidFill>
                  <a:srgbClr val="FFFFFF"/>
                </a:solidFill>
              </a:rPr>
              <a:t>Technique</a:t>
            </a:r>
          </a:p>
        </p:txBody>
      </p:sp>
      <p:cxnSp>
        <p:nvCxnSpPr>
          <p:cNvPr id="15" name="Straight Connector 1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0946066-49E0-4407-89B6-8D79F6BE5437}"/>
              </a:ext>
            </a:extLst>
          </p:cNvPr>
          <p:cNvPicPr>
            <a:picLocks noChangeAspect="1"/>
          </p:cNvPicPr>
          <p:nvPr/>
        </p:nvPicPr>
        <p:blipFill rotWithShape="1">
          <a:blip r:embed="rId3"/>
          <a:srcRect l="560" r="16247" b="2"/>
          <a:stretch/>
        </p:blipFill>
        <p:spPr>
          <a:xfrm>
            <a:off x="4635095" y="10"/>
            <a:ext cx="7556889" cy="6857990"/>
          </a:xfrm>
          <a:prstGeom prst="rect">
            <a:avLst/>
          </a:prstGeom>
        </p:spPr>
      </p:pic>
    </p:spTree>
    <p:extLst>
      <p:ext uri="{BB962C8B-B14F-4D97-AF65-F5344CB8AC3E}">
        <p14:creationId xmlns:p14="http://schemas.microsoft.com/office/powerpoint/2010/main" val="119604675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6BF7C2-2434-4B29-BDA8-2CE71796B4D2}"/>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5400" dirty="0">
                <a:solidFill>
                  <a:srgbClr val="FFFFFF"/>
                </a:solidFill>
              </a:rPr>
              <a:t>Technique</a:t>
            </a:r>
            <a:endParaRPr lang="en-US" sz="5400">
              <a:solidFill>
                <a:srgbClr val="FFFFFF"/>
              </a:solidFill>
            </a:endParaRPr>
          </a:p>
        </p:txBody>
      </p:sp>
      <p:cxnSp>
        <p:nvCxnSpPr>
          <p:cNvPr id="77" name="Straight Connector 76">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122" name="Picture 2" descr="The BLUE-points: three standardized points used in the BLUE ...">
            <a:extLst>
              <a:ext uri="{FF2B5EF4-FFF2-40B4-BE49-F238E27FC236}">
                <a16:creationId xmlns:a16="http://schemas.microsoft.com/office/drawing/2014/main" id="{7D6B70A7-B88A-45EF-AD19-00EF4373C0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61"/>
          <a:stretch/>
        </p:blipFill>
        <p:spPr bwMode="auto">
          <a:xfrm>
            <a:off x="4635095" y="10"/>
            <a:ext cx="755688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89158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mal lung">
            <a:hlinkClick r:id="" action="ppaction://media"/>
            <a:extLst>
              <a:ext uri="{FF2B5EF4-FFF2-40B4-BE49-F238E27FC236}">
                <a16:creationId xmlns:a16="http://schemas.microsoft.com/office/drawing/2014/main" id="{90DC5DA6-7D5E-471C-8C74-7236708D1F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40" r="-1" b="14098"/>
          <a:stretch/>
        </p:blipFill>
        <p:spPr>
          <a:xfrm>
            <a:off x="1078992" y="36577"/>
            <a:ext cx="10222992" cy="6400800"/>
          </a:xfrm>
          <a:prstGeom prst="rect">
            <a:avLst/>
          </a:prstGeom>
        </p:spPr>
      </p:pic>
    </p:spTree>
    <p:extLst>
      <p:ext uri="{BB962C8B-B14F-4D97-AF65-F5344CB8AC3E}">
        <p14:creationId xmlns:p14="http://schemas.microsoft.com/office/powerpoint/2010/main" val="189924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st X-ray showing hazy bibasilar opacities suggestive of ...">
            <a:extLst>
              <a:ext uri="{FF2B5EF4-FFF2-40B4-BE49-F238E27FC236}">
                <a16:creationId xmlns:a16="http://schemas.microsoft.com/office/drawing/2014/main" id="{30D6B018-3DDD-418B-8F53-34BD86590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791" y="164592"/>
            <a:ext cx="8162418" cy="609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52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6B8008-0570-48BA-8709-B06473E7CC7C}"/>
              </a:ext>
            </a:extLst>
          </p:cNvPr>
          <p:cNvPicPr>
            <a:picLocks noChangeAspect="1"/>
          </p:cNvPicPr>
          <p:nvPr/>
        </p:nvPicPr>
        <p:blipFill>
          <a:blip r:embed="rId2"/>
          <a:stretch>
            <a:fillRect/>
          </a:stretch>
        </p:blipFill>
        <p:spPr>
          <a:xfrm>
            <a:off x="969942" y="0"/>
            <a:ext cx="10252115" cy="6437375"/>
          </a:xfrm>
          <a:prstGeom prst="rect">
            <a:avLst/>
          </a:prstGeom>
        </p:spPr>
      </p:pic>
    </p:spTree>
    <p:extLst>
      <p:ext uri="{BB962C8B-B14F-4D97-AF65-F5344CB8AC3E}">
        <p14:creationId xmlns:p14="http://schemas.microsoft.com/office/powerpoint/2010/main" val="4164424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06A687-940D-423E-8B30-D81AD82C999C}"/>
              </a:ext>
            </a:extLst>
          </p:cNvPr>
          <p:cNvPicPr>
            <a:picLocks noChangeAspect="1"/>
          </p:cNvPicPr>
          <p:nvPr/>
        </p:nvPicPr>
        <p:blipFill>
          <a:blip r:embed="rId2"/>
          <a:stretch>
            <a:fillRect/>
          </a:stretch>
        </p:blipFill>
        <p:spPr>
          <a:xfrm>
            <a:off x="984505" y="0"/>
            <a:ext cx="10222989" cy="6419087"/>
          </a:xfrm>
          <a:prstGeom prst="rect">
            <a:avLst/>
          </a:prstGeom>
        </p:spPr>
      </p:pic>
    </p:spTree>
    <p:extLst>
      <p:ext uri="{BB962C8B-B14F-4D97-AF65-F5344CB8AC3E}">
        <p14:creationId xmlns:p14="http://schemas.microsoft.com/office/powerpoint/2010/main" val="277434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148" name="Picture 4" descr="10 Mythical Artifacts Indiana Jones Hasn't Discovered Yet - Mandatory">
            <a:extLst>
              <a:ext uri="{FF2B5EF4-FFF2-40B4-BE49-F238E27FC236}">
                <a16:creationId xmlns:a16="http://schemas.microsoft.com/office/drawing/2014/main" id="{EB2379B1-9C67-4173-8979-AC4261A91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16" y="1260867"/>
            <a:ext cx="6989624" cy="392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57839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148" name="Picture 4" descr="10 Mythical Artifacts Indiana Jones Hasn't Discovered Yet - Mandatory">
            <a:extLst>
              <a:ext uri="{FF2B5EF4-FFF2-40B4-BE49-F238E27FC236}">
                <a16:creationId xmlns:a16="http://schemas.microsoft.com/office/drawing/2014/main" id="{EB2379B1-9C67-4173-8979-AC4261A91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16" y="1260867"/>
            <a:ext cx="6989624" cy="392728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Stick Man Thinking | Clipart Panda - Free Clipart Images">
            <a:extLst>
              <a:ext uri="{FF2B5EF4-FFF2-40B4-BE49-F238E27FC236}">
                <a16:creationId xmlns:a16="http://schemas.microsoft.com/office/drawing/2014/main" id="{033789C3-333C-401A-B47B-F09D37FF5A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36" r="40330"/>
          <a:stretch/>
        </p:blipFill>
        <p:spPr bwMode="auto">
          <a:xfrm>
            <a:off x="7760405" y="1260867"/>
            <a:ext cx="783363" cy="38334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000+ Ultrasound Machine Icon Stock Images, Photos &amp; Vectors ...">
            <a:extLst>
              <a:ext uri="{FF2B5EF4-FFF2-40B4-BE49-F238E27FC236}">
                <a16:creationId xmlns:a16="http://schemas.microsoft.com/office/drawing/2014/main" id="{FEFAA02C-FBB2-414A-AB3B-5751A73E7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2056" y="1260867"/>
            <a:ext cx="3553743" cy="38334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ovel approaches to ultrasonography of the lung and pleural space ...">
            <a:extLst>
              <a:ext uri="{FF2B5EF4-FFF2-40B4-BE49-F238E27FC236}">
                <a16:creationId xmlns:a16="http://schemas.microsoft.com/office/drawing/2014/main" id="{AC96DA40-A3D0-4193-9A90-7513872042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47" t="7649" r="4017" b="6871"/>
          <a:stretch/>
        </p:blipFill>
        <p:spPr bwMode="auto">
          <a:xfrm>
            <a:off x="9354668" y="1833221"/>
            <a:ext cx="667156" cy="55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89849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94" name="Picture 2" descr="Healthy Alphabet Soup Recipe - Food.com">
            <a:extLst>
              <a:ext uri="{FF2B5EF4-FFF2-40B4-BE49-F238E27FC236}">
                <a16:creationId xmlns:a16="http://schemas.microsoft.com/office/drawing/2014/main" id="{8848395C-7655-4A90-9577-BE51208BD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882" y="915330"/>
            <a:ext cx="8100236" cy="455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14282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Normal lung">
            <a:hlinkClick r:id="" action="ppaction://media"/>
            <a:extLst>
              <a:ext uri="{FF2B5EF4-FFF2-40B4-BE49-F238E27FC236}">
                <a16:creationId xmlns:a16="http://schemas.microsoft.com/office/drawing/2014/main" id="{8D17878E-E193-4739-A15B-20B2E1D5C6E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40" r="-1" b="14098"/>
          <a:stretch/>
        </p:blipFill>
        <p:spPr>
          <a:xfrm>
            <a:off x="633999" y="1467031"/>
            <a:ext cx="6275667" cy="3923937"/>
          </a:xfrm>
          <a:prstGeom prst="rect">
            <a:avLst/>
          </a:prstGeom>
        </p:spPr>
      </p:pic>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6B6D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23BF61-584A-4069-AE90-F43F7C3D2B15}"/>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a:solidFill>
                  <a:srgbClr val="FFFFFF"/>
                </a:solidFill>
              </a:rPr>
              <a:t>A Lines</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19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6B6D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23BF61-584A-4069-AE90-F43F7C3D2B15}"/>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dirty="0">
                <a:solidFill>
                  <a:srgbClr val="FFFFFF"/>
                </a:solidFill>
              </a:rPr>
              <a:t>B Lines</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B Lines">
            <a:hlinkClick r:id="" action="ppaction://media"/>
            <a:extLst>
              <a:ext uri="{FF2B5EF4-FFF2-40B4-BE49-F238E27FC236}">
                <a16:creationId xmlns:a16="http://schemas.microsoft.com/office/drawing/2014/main" id="{5B0E832A-7C70-41E9-B2B9-6E024BABF5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2798" y="1236267"/>
            <a:ext cx="5952749" cy="4422042"/>
          </a:xfrm>
          <a:prstGeom prst="rect">
            <a:avLst/>
          </a:prstGeom>
        </p:spPr>
      </p:pic>
    </p:spTree>
    <p:extLst>
      <p:ext uri="{BB962C8B-B14F-4D97-AF65-F5344CB8AC3E}">
        <p14:creationId xmlns:p14="http://schemas.microsoft.com/office/powerpoint/2010/main" val="236218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mute="1">
                <p:cTn id="12" fill="hold" display="0">
                  <p:stCondLst>
                    <p:cond delay="indefinite"/>
                  </p:stCondLst>
                </p:cTn>
                <p:tgtEl>
                  <p:spTgt spid="10"/>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6B6D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23BF61-584A-4069-AE90-F43F7C3D2B15}"/>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dirty="0">
                <a:solidFill>
                  <a:srgbClr val="FFFFFF"/>
                </a:solidFill>
              </a:rPr>
              <a:t>B Lines</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163FCF6-76CD-4371-B78D-8142B13FD0E7}"/>
              </a:ext>
            </a:extLst>
          </p:cNvPr>
          <p:cNvPicPr>
            <a:picLocks noChangeAspect="1"/>
          </p:cNvPicPr>
          <p:nvPr/>
        </p:nvPicPr>
        <p:blipFill>
          <a:blip r:embed="rId3"/>
          <a:stretch>
            <a:fillRect/>
          </a:stretch>
        </p:blipFill>
        <p:spPr>
          <a:xfrm>
            <a:off x="622798" y="1241114"/>
            <a:ext cx="6286461" cy="4570219"/>
          </a:xfrm>
          <a:prstGeom prst="rect">
            <a:avLst/>
          </a:prstGeom>
        </p:spPr>
      </p:pic>
      <p:pic>
        <p:nvPicPr>
          <p:cNvPr id="9218" name="Picture 2" descr="Free Flashlight Cliparts, Download Free Clip Art, Free Clip Art on ...">
            <a:extLst>
              <a:ext uri="{FF2B5EF4-FFF2-40B4-BE49-F238E27FC236}">
                <a16:creationId xmlns:a16="http://schemas.microsoft.com/office/drawing/2014/main" id="{F604249F-4484-423D-9195-85999054B9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243" r="31871"/>
          <a:stretch/>
        </p:blipFill>
        <p:spPr bwMode="auto">
          <a:xfrm rot="7108904">
            <a:off x="2895524" y="938381"/>
            <a:ext cx="1332943" cy="949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64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6B6D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23BF61-584A-4069-AE90-F43F7C3D2B15}"/>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dirty="0">
                <a:solidFill>
                  <a:srgbClr val="FFFFFF"/>
                </a:solidFill>
              </a:rPr>
              <a:t>Z Lines</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Z lines">
            <a:hlinkClick r:id="" action="ppaction://media"/>
            <a:extLst>
              <a:ext uri="{FF2B5EF4-FFF2-40B4-BE49-F238E27FC236}">
                <a16:creationId xmlns:a16="http://schemas.microsoft.com/office/drawing/2014/main" id="{2E849A00-1B92-4CAB-9FA7-88AC30201F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6" b="11698"/>
          <a:stretch/>
        </p:blipFill>
        <p:spPr>
          <a:xfrm>
            <a:off x="408077" y="1325880"/>
            <a:ext cx="6669023" cy="4242815"/>
          </a:xfrm>
          <a:prstGeom prst="rect">
            <a:avLst/>
          </a:prstGeom>
        </p:spPr>
      </p:pic>
    </p:spTree>
    <p:extLst>
      <p:ext uri="{BB962C8B-B14F-4D97-AF65-F5344CB8AC3E}">
        <p14:creationId xmlns:p14="http://schemas.microsoft.com/office/powerpoint/2010/main" val="122569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mute="1">
                <p:cTn id="12" fill="hold" display="0">
                  <p:stCondLst>
                    <p:cond delay="indefinite"/>
                  </p:stCondLst>
                </p:cTn>
                <p:tgtEl>
                  <p:spTgt spid="1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6B6D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23BF61-584A-4069-AE90-F43F7C3D2B15}"/>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dirty="0">
                <a:solidFill>
                  <a:srgbClr val="FFFFFF"/>
                </a:solidFill>
              </a:rPr>
              <a:t>Z Lines</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143650D-B80E-45D6-BB55-48B97AE473D1}"/>
              </a:ext>
            </a:extLst>
          </p:cNvPr>
          <p:cNvPicPr>
            <a:picLocks noChangeAspect="1"/>
          </p:cNvPicPr>
          <p:nvPr/>
        </p:nvPicPr>
        <p:blipFill>
          <a:blip r:embed="rId3"/>
          <a:stretch>
            <a:fillRect/>
          </a:stretch>
        </p:blipFill>
        <p:spPr>
          <a:xfrm>
            <a:off x="435869" y="1417890"/>
            <a:ext cx="6600000" cy="4216667"/>
          </a:xfrm>
          <a:prstGeom prst="rect">
            <a:avLst/>
          </a:prstGeom>
        </p:spPr>
      </p:pic>
      <p:pic>
        <p:nvPicPr>
          <p:cNvPr id="10248" name="Picture 8" descr="Download HD Meteor Clipart Comet Tail - Comet Clipart Png ...">
            <a:extLst>
              <a:ext uri="{FF2B5EF4-FFF2-40B4-BE49-F238E27FC236}">
                <a16:creationId xmlns:a16="http://schemas.microsoft.com/office/drawing/2014/main" id="{394CE3AC-4065-4141-BF9B-84E89FBBB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22624">
            <a:off x="3185533" y="3535387"/>
            <a:ext cx="1185840" cy="8863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Download HD Meteor Clipart Comet Tail - Comet Clipart Png ...">
            <a:extLst>
              <a:ext uri="{FF2B5EF4-FFF2-40B4-BE49-F238E27FC236}">
                <a16:creationId xmlns:a16="http://schemas.microsoft.com/office/drawing/2014/main" id="{B51F798B-1167-4E9F-9974-89FE64D4D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22624">
            <a:off x="3972934" y="3335167"/>
            <a:ext cx="1185840" cy="88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416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est X-ray showing hazy bibasilar opacities suggestive of ...">
            <a:extLst>
              <a:ext uri="{FF2B5EF4-FFF2-40B4-BE49-F238E27FC236}">
                <a16:creationId xmlns:a16="http://schemas.microsoft.com/office/drawing/2014/main" id="{30D6B018-3DDD-418B-8F53-34BD86590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791" y="164592"/>
            <a:ext cx="8162418" cy="6090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9CAB58-4E75-4E89-8579-A70BE1ADDB2A}"/>
              </a:ext>
            </a:extLst>
          </p:cNvPr>
          <p:cNvSpPr txBox="1"/>
          <p:nvPr/>
        </p:nvSpPr>
        <p:spPr>
          <a:xfrm>
            <a:off x="3508248" y="2395728"/>
            <a:ext cx="5175504"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500" dirty="0">
                <a:ln w="0"/>
                <a:solidFill>
                  <a:schemeClr val="tx1"/>
                </a:solidFill>
                <a:effectLst>
                  <a:outerShdw blurRad="38100" dist="19050" dir="2700000" algn="tl" rotWithShape="0">
                    <a:schemeClr val="dk1">
                      <a:alpha val="40000"/>
                    </a:schemeClr>
                  </a:outerShdw>
                </a:effectLst>
              </a:rPr>
              <a:t>Impression: Bibasilar opacities; atelectasis versus pneumonia. Clinical correlation recommended. </a:t>
            </a:r>
          </a:p>
        </p:txBody>
      </p:sp>
    </p:spTree>
    <p:extLst>
      <p:ext uri="{BB962C8B-B14F-4D97-AF65-F5344CB8AC3E}">
        <p14:creationId xmlns:p14="http://schemas.microsoft.com/office/powerpoint/2010/main" val="3336275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03DEA-5689-49EB-AC0C-1B104D04FEDA}"/>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9600">
                <a:solidFill>
                  <a:srgbClr val="FFFFFF"/>
                </a:solidFill>
              </a:rPr>
              <a:t>Pathology</a:t>
            </a:r>
          </a:p>
        </p:txBody>
      </p:sp>
      <p:sp>
        <p:nvSpPr>
          <p:cNvPr id="27" name="Rectangle 26">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92444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29AB233-9E42-4F0D-90DB-26ADAFB5BF66}"/>
              </a:ext>
            </a:extLst>
          </p:cNvPr>
          <p:cNvPicPr>
            <a:picLocks noChangeAspect="1"/>
          </p:cNvPicPr>
          <p:nvPr/>
        </p:nvPicPr>
        <p:blipFill rotWithShape="1">
          <a:blip r:embed="rId3"/>
          <a:srcRect t="15132" r="1" b="2130"/>
          <a:stretch/>
        </p:blipFill>
        <p:spPr>
          <a:xfrm>
            <a:off x="-32" y="10"/>
            <a:ext cx="12192031" cy="4915066"/>
          </a:xfrm>
          <a:prstGeom prst="rect">
            <a:avLst/>
          </a:prstGeom>
        </p:spPr>
      </p:pic>
      <p:sp>
        <p:nvSpPr>
          <p:cNvPr id="13" name="Rectangle 12">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83EB3CC-2A1A-4964-88C4-87A064AF504D}"/>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a:solidFill>
                  <a:srgbClr val="FFFFFF"/>
                </a:solidFill>
              </a:rPr>
              <a:t>Pleural Effusion</a:t>
            </a:r>
          </a:p>
        </p:txBody>
      </p:sp>
      <p:cxnSp>
        <p:nvCxnSpPr>
          <p:cNvPr id="15" name="Straight Connector 14">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86934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8638A98B-4B4B-4607-B11F-7DCA0D7CC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2050" name="Picture 2" descr="Image result for spine sign ultrasound">
            <a:extLst>
              <a:ext uri="{FF2B5EF4-FFF2-40B4-BE49-F238E27FC236}">
                <a16:creationId xmlns:a16="http://schemas.microsoft.com/office/drawing/2014/main" id="{4148763B-1B82-4BE6-9C08-EBEF3316C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9" r="7021" b="8197"/>
          <a:stretch/>
        </p:blipFill>
        <p:spPr bwMode="auto">
          <a:xfrm>
            <a:off x="633999" y="965905"/>
            <a:ext cx="6275667" cy="512064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8E3B9B0E-204E-4BFD-B58A-E71D9CDC3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43665" y="0"/>
            <a:ext cx="465455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908823F-E4B9-49B5-8414-E74F00AD4E01}"/>
              </a:ext>
            </a:extLst>
          </p:cNvPr>
          <p:cNvSpPr>
            <a:spLocks noGrp="1"/>
          </p:cNvSpPr>
          <p:nvPr>
            <p:ph type="title"/>
          </p:nvPr>
        </p:nvSpPr>
        <p:spPr>
          <a:xfrm>
            <a:off x="8096885" y="640080"/>
            <a:ext cx="3659246" cy="2886145"/>
          </a:xfrm>
        </p:spPr>
        <p:txBody>
          <a:bodyPr vert="horz" lIns="91440" tIns="45720" rIns="91440" bIns="45720" rtlCol="0" anchor="b">
            <a:normAutofit/>
          </a:bodyPr>
          <a:lstStyle/>
          <a:p>
            <a:r>
              <a:rPr lang="en-US" sz="4400">
                <a:solidFill>
                  <a:srgbClr val="FFFFFF"/>
                </a:solidFill>
              </a:rPr>
              <a:t>Spine Sign</a:t>
            </a:r>
          </a:p>
        </p:txBody>
      </p:sp>
      <p:cxnSp>
        <p:nvCxnSpPr>
          <p:cNvPr id="79" name="Straight Connector 78">
            <a:extLst>
              <a:ext uri="{FF2B5EF4-FFF2-40B4-BE49-F238E27FC236}">
                <a16:creationId xmlns:a16="http://schemas.microsoft.com/office/drawing/2014/main" id="{43F94007-F0C4-467F-8ED4-3E4844BFDA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2"/>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242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8638A98B-4B4B-4607-B11F-7DCA0D7CC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3074" name="Picture 2" descr="Image result for spine sign ultrasound">
            <a:extLst>
              <a:ext uri="{FF2B5EF4-FFF2-40B4-BE49-F238E27FC236}">
                <a16:creationId xmlns:a16="http://schemas.microsoft.com/office/drawing/2014/main" id="{44BE5067-2C25-4666-80FC-78E27EEC2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76" r="-1" b="-1"/>
          <a:stretch/>
        </p:blipFill>
        <p:spPr bwMode="auto">
          <a:xfrm>
            <a:off x="633999" y="640080"/>
            <a:ext cx="6275667" cy="557784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8E3B9B0E-204E-4BFD-B58A-E71D9CDC3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43665" y="0"/>
            <a:ext cx="465455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0D3B79-69C8-4BAF-BD19-46158B66CD8E}"/>
              </a:ext>
            </a:extLst>
          </p:cNvPr>
          <p:cNvSpPr>
            <a:spLocks noGrp="1"/>
          </p:cNvSpPr>
          <p:nvPr>
            <p:ph type="title"/>
          </p:nvPr>
        </p:nvSpPr>
        <p:spPr>
          <a:xfrm>
            <a:off x="8096885" y="640080"/>
            <a:ext cx="3659246" cy="2886145"/>
          </a:xfrm>
        </p:spPr>
        <p:txBody>
          <a:bodyPr vert="horz" lIns="91440" tIns="45720" rIns="91440" bIns="45720" rtlCol="0" anchor="b">
            <a:normAutofit/>
          </a:bodyPr>
          <a:lstStyle/>
          <a:p>
            <a:r>
              <a:rPr lang="en-US" sz="4400" dirty="0">
                <a:solidFill>
                  <a:srgbClr val="FFFFFF"/>
                </a:solidFill>
              </a:rPr>
              <a:t>Spine Sign</a:t>
            </a:r>
          </a:p>
        </p:txBody>
      </p:sp>
      <p:cxnSp>
        <p:nvCxnSpPr>
          <p:cNvPr id="79" name="Straight Connector 78">
            <a:extLst>
              <a:ext uri="{FF2B5EF4-FFF2-40B4-BE49-F238E27FC236}">
                <a16:creationId xmlns:a16="http://schemas.microsoft.com/office/drawing/2014/main" id="{43F94007-F0C4-467F-8ED4-3E4844BFDA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2"/>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592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4BD7D3-4B82-47DA-BF77-6B76541E4238}"/>
              </a:ext>
            </a:extLst>
          </p:cNvPr>
          <p:cNvSpPr>
            <a:spLocks noGrp="1"/>
          </p:cNvSpPr>
          <p:nvPr>
            <p:ph type="title"/>
          </p:nvPr>
        </p:nvSpPr>
        <p:spPr>
          <a:xfrm>
            <a:off x="6738013" y="639098"/>
            <a:ext cx="4813072" cy="3571186"/>
          </a:xfrm>
        </p:spPr>
        <p:txBody>
          <a:bodyPr vert="horz" lIns="91440" tIns="45720" rIns="91440" bIns="45720" rtlCol="0" anchor="b">
            <a:normAutofit/>
          </a:bodyPr>
          <a:lstStyle/>
          <a:p>
            <a:r>
              <a:rPr lang="en-US" sz="8000" dirty="0">
                <a:solidFill>
                  <a:schemeClr val="tx1">
                    <a:lumMod val="85000"/>
                    <a:lumOff val="15000"/>
                  </a:schemeClr>
                </a:solidFill>
              </a:rPr>
              <a:t>Mirror Sign</a:t>
            </a:r>
          </a:p>
        </p:txBody>
      </p:sp>
      <p:pic>
        <p:nvPicPr>
          <p:cNvPr id="4100" name="Picture 4" descr="Image result for mirror sign ultrasound">
            <a:extLst>
              <a:ext uri="{FF2B5EF4-FFF2-40B4-BE49-F238E27FC236}">
                <a16:creationId xmlns:a16="http://schemas.microsoft.com/office/drawing/2014/main" id="{20842B2E-A8C7-4221-8291-CCC9AB5F72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21" r="20822" b="1"/>
          <a:stretch/>
        </p:blipFill>
        <p:spPr bwMode="auto">
          <a:xfrm>
            <a:off x="633999" y="640081"/>
            <a:ext cx="546200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58549" y="437114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34001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pneumonia ultrasound">
            <a:extLst>
              <a:ext uri="{FF2B5EF4-FFF2-40B4-BE49-F238E27FC236}">
                <a16:creationId xmlns:a16="http://schemas.microsoft.com/office/drawing/2014/main" id="{10E2542F-C15D-4CB6-BF64-3B07BC7D93BD}"/>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20506" b="94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BD13A5-CCB6-4327-952D-94BE94FAC043}"/>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a:solidFill>
                  <a:srgbClr val="FFFFFF"/>
                </a:solidFill>
              </a:rPr>
              <a:t>Pneumonia</a:t>
            </a:r>
          </a:p>
        </p:txBody>
      </p:sp>
      <p:cxnSp>
        <p:nvCxnSpPr>
          <p:cNvPr id="141" name="Straight Connector 140">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0376039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mal lung">
            <a:hlinkClick r:id="" action="ppaction://media"/>
            <a:extLst>
              <a:ext uri="{FF2B5EF4-FFF2-40B4-BE49-F238E27FC236}">
                <a16:creationId xmlns:a16="http://schemas.microsoft.com/office/drawing/2014/main" id="{90DC5DA6-7D5E-471C-8C74-7236708D1F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40" r="-1" b="14098"/>
          <a:stretch/>
        </p:blipFill>
        <p:spPr>
          <a:xfrm>
            <a:off x="1078992" y="36577"/>
            <a:ext cx="10222992" cy="6400800"/>
          </a:xfrm>
          <a:prstGeom prst="rect">
            <a:avLst/>
          </a:prstGeom>
        </p:spPr>
      </p:pic>
    </p:spTree>
    <p:extLst>
      <p:ext uri="{BB962C8B-B14F-4D97-AF65-F5344CB8AC3E}">
        <p14:creationId xmlns:p14="http://schemas.microsoft.com/office/powerpoint/2010/main" val="274756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AAE20D-6111-4CF8-8359-94F1713D41F3}"/>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Sub-Pleural Consolidation</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sub">
            <a:hlinkClick r:id="" action="ppaction://media"/>
            <a:extLst>
              <a:ext uri="{FF2B5EF4-FFF2-40B4-BE49-F238E27FC236}">
                <a16:creationId xmlns:a16="http://schemas.microsoft.com/office/drawing/2014/main" id="{EB890EFF-82AE-4151-9875-89F6C7526C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82335" y="1590084"/>
            <a:ext cx="6275667" cy="3677832"/>
          </a:xfrm>
          <a:prstGeom prst="rect">
            <a:avLst/>
          </a:prstGeom>
        </p:spPr>
      </p:pic>
    </p:spTree>
    <p:extLst>
      <p:ext uri="{BB962C8B-B14F-4D97-AF65-F5344CB8AC3E}">
        <p14:creationId xmlns:p14="http://schemas.microsoft.com/office/powerpoint/2010/main" val="1061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AAE20D-6111-4CF8-8359-94F1713D41F3}"/>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dirty="0">
                <a:solidFill>
                  <a:srgbClr val="FFFFFF"/>
                </a:solidFill>
              </a:rPr>
              <a:t>Shred Sign</a:t>
            </a:r>
          </a:p>
        </p:txBody>
      </p:sp>
      <p:cxnSp>
        <p:nvCxnSpPr>
          <p:cNvPr id="18"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573CBDC-FF56-4D58-A8F5-EBB57CEE5723}"/>
              </a:ext>
            </a:extLst>
          </p:cNvPr>
          <p:cNvPicPr>
            <a:picLocks noChangeAspect="1"/>
          </p:cNvPicPr>
          <p:nvPr/>
        </p:nvPicPr>
        <p:blipFill>
          <a:blip r:embed="rId3"/>
          <a:stretch>
            <a:fillRect/>
          </a:stretch>
        </p:blipFill>
        <p:spPr>
          <a:xfrm>
            <a:off x="5282335" y="1589284"/>
            <a:ext cx="6275667" cy="3679432"/>
          </a:xfrm>
          <a:prstGeom prst="rect">
            <a:avLst/>
          </a:prstGeom>
        </p:spPr>
      </p:pic>
    </p:spTree>
    <p:extLst>
      <p:ext uri="{BB962C8B-B14F-4D97-AF65-F5344CB8AC3E}">
        <p14:creationId xmlns:p14="http://schemas.microsoft.com/office/powerpoint/2010/main" val="2631598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AAE20D-6111-4CF8-8359-94F1713D41F3}"/>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dirty="0">
                <a:solidFill>
                  <a:srgbClr val="FFFFFF"/>
                </a:solidFill>
              </a:rPr>
              <a:t>Shred Sign</a:t>
            </a:r>
          </a:p>
        </p:txBody>
      </p:sp>
      <p:cxnSp>
        <p:nvCxnSpPr>
          <p:cNvPr id="16" name="Straight Connector 15">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0CDFFE2-30BA-49E0-93FD-AC65839A9264}"/>
              </a:ext>
            </a:extLst>
          </p:cNvPr>
          <p:cNvPicPr>
            <a:picLocks noChangeAspect="1"/>
          </p:cNvPicPr>
          <p:nvPr/>
        </p:nvPicPr>
        <p:blipFill>
          <a:blip r:embed="rId3"/>
          <a:stretch>
            <a:fillRect/>
          </a:stretch>
        </p:blipFill>
        <p:spPr>
          <a:xfrm>
            <a:off x="5282335" y="1589284"/>
            <a:ext cx="6275667" cy="3679432"/>
          </a:xfrm>
          <a:prstGeom prst="rect">
            <a:avLst/>
          </a:prstGeom>
        </p:spPr>
      </p:pic>
    </p:spTree>
    <p:extLst>
      <p:ext uri="{BB962C8B-B14F-4D97-AF65-F5344CB8AC3E}">
        <p14:creationId xmlns:p14="http://schemas.microsoft.com/office/powerpoint/2010/main" val="701144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Novel approaches to ultrasonography of the lung and pleural space ...">
            <a:extLst>
              <a:ext uri="{FF2B5EF4-FFF2-40B4-BE49-F238E27FC236}">
                <a16:creationId xmlns:a16="http://schemas.microsoft.com/office/drawing/2014/main" id="{169FCF2D-4ED0-4AFE-95C2-B2335B8E29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7" t="7649" r="4017" b="6871"/>
          <a:stretch/>
        </p:blipFill>
        <p:spPr bwMode="auto">
          <a:xfrm>
            <a:off x="2462264" y="193922"/>
            <a:ext cx="7366307" cy="607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75639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AAE20D-6111-4CF8-8359-94F1713D41F3}"/>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dirty="0">
                <a:solidFill>
                  <a:srgbClr val="FFFFFF"/>
                </a:solidFill>
              </a:rPr>
              <a:t>Hepatization of the Lung</a:t>
            </a:r>
          </a:p>
        </p:txBody>
      </p:sp>
      <p:cxnSp>
        <p:nvCxnSpPr>
          <p:cNvPr id="16" name="Straight Connector 15">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descr="emDOCs.net – Emergency Medicine EducationUltrasound for Pneumonia ...">
            <a:extLst>
              <a:ext uri="{FF2B5EF4-FFF2-40B4-BE49-F238E27FC236}">
                <a16:creationId xmlns:a16="http://schemas.microsoft.com/office/drawing/2014/main" id="{74F93857-8863-4757-A231-0145F652A8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6" t="14461" r="8019" b="19906"/>
          <a:stretch/>
        </p:blipFill>
        <p:spPr bwMode="auto">
          <a:xfrm>
            <a:off x="5070963" y="1280159"/>
            <a:ext cx="6814780" cy="4297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54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307617-BE98-443F-8880-B49C6CA0EC0B}"/>
              </a:ext>
            </a:extLst>
          </p:cNvPr>
          <p:cNvSpPr>
            <a:spLocks noGrp="1"/>
          </p:cNvSpPr>
          <p:nvPr>
            <p:ph type="title"/>
          </p:nvPr>
        </p:nvSpPr>
        <p:spPr>
          <a:xfrm>
            <a:off x="1097280" y="286603"/>
            <a:ext cx="10058400" cy="1450757"/>
          </a:xfrm>
        </p:spPr>
        <p:txBody>
          <a:bodyPr>
            <a:normAutofit/>
          </a:bodyPr>
          <a:lstStyle/>
          <a:p>
            <a:pPr algn="ctr"/>
            <a:r>
              <a:rPr lang="en-US" dirty="0"/>
              <a:t>Bronchograms</a:t>
            </a:r>
          </a:p>
        </p:txBody>
      </p:sp>
      <p:cxnSp>
        <p:nvCxnSpPr>
          <p:cNvPr id="12" name="Straight Connector 11">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5F6B1B4-4D14-4092-9448-C3CFD40F97F7}"/>
              </a:ext>
            </a:extLst>
          </p:cNvPr>
          <p:cNvGraphicFramePr>
            <a:graphicFrameLocks noGrp="1"/>
          </p:cNvGraphicFramePr>
          <p:nvPr>
            <p:ph idx="1"/>
            <p:extLst>
              <p:ext uri="{D42A27DB-BD31-4B8C-83A1-F6EECF244321}">
                <p14:modId xmlns:p14="http://schemas.microsoft.com/office/powerpoint/2010/main" val="9130957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6330819"/>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8575CC-9C76-4E79-B019-DC91F928ACB5}"/>
              </a:ext>
            </a:extLst>
          </p:cNvPr>
          <p:cNvSpPr>
            <a:spLocks noGrp="1"/>
          </p:cNvSpPr>
          <p:nvPr>
            <p:ph type="title"/>
          </p:nvPr>
        </p:nvSpPr>
        <p:spPr>
          <a:xfrm>
            <a:off x="1097280" y="286603"/>
            <a:ext cx="10058400" cy="1450757"/>
          </a:xfrm>
        </p:spPr>
        <p:txBody>
          <a:bodyPr>
            <a:normAutofit/>
          </a:bodyPr>
          <a:lstStyle/>
          <a:p>
            <a:pPr algn="ctr"/>
            <a:r>
              <a:rPr lang="en-US" dirty="0"/>
              <a:t>Air Bronchograms</a:t>
            </a:r>
          </a:p>
        </p:txBody>
      </p:sp>
      <p:cxnSp>
        <p:nvCxnSpPr>
          <p:cNvPr id="12" name="Straight Connector 11">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86AC4F91-EEF4-408A-A0DD-C20C4EB8082F}"/>
              </a:ext>
            </a:extLst>
          </p:cNvPr>
          <p:cNvGraphicFramePr>
            <a:graphicFrameLocks noGrp="1"/>
          </p:cNvGraphicFramePr>
          <p:nvPr>
            <p:ph idx="1"/>
            <p:extLst>
              <p:ext uri="{D42A27DB-BD31-4B8C-83A1-F6EECF244321}">
                <p14:modId xmlns:p14="http://schemas.microsoft.com/office/powerpoint/2010/main" val="221276340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0838596"/>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3" name="Rectangle 72">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Sad clipart lung, Sad lung Transparent FREE for download on ...">
            <a:extLst>
              <a:ext uri="{FF2B5EF4-FFF2-40B4-BE49-F238E27FC236}">
                <a16:creationId xmlns:a16="http://schemas.microsoft.com/office/drawing/2014/main" id="{83BACE06-6854-423F-83EA-F0D25A4FE9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94201" y="905933"/>
            <a:ext cx="6035602" cy="503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447047"/>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3" name="Rectangle 72">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Sad clipart lung, Sad lung Transparent FREE for download on ...">
            <a:extLst>
              <a:ext uri="{FF2B5EF4-FFF2-40B4-BE49-F238E27FC236}">
                <a16:creationId xmlns:a16="http://schemas.microsoft.com/office/drawing/2014/main" id="{83BACE06-6854-423F-83EA-F0D25A4FE9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94201" y="905933"/>
            <a:ext cx="6035602" cy="503972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ibrary of ultrasound probe banner transparent png files ...">
            <a:extLst>
              <a:ext uri="{FF2B5EF4-FFF2-40B4-BE49-F238E27FC236}">
                <a16:creationId xmlns:a16="http://schemas.microsoft.com/office/drawing/2014/main" id="{C9084E1C-6312-4978-B997-232A18805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630" r="30371"/>
          <a:stretch/>
        </p:blipFill>
        <p:spPr bwMode="auto">
          <a:xfrm rot="15985860">
            <a:off x="9198038" y="4337444"/>
            <a:ext cx="1924050" cy="194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97049"/>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3" name="Rectangle 72">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9391C98-36F0-4EF8-B2F7-E855241E0E0A}"/>
              </a:ext>
            </a:extLst>
          </p:cNvPr>
          <p:cNvPicPr>
            <a:picLocks noChangeAspect="1"/>
          </p:cNvPicPr>
          <p:nvPr/>
        </p:nvPicPr>
        <p:blipFill>
          <a:blip r:embed="rId2"/>
          <a:stretch>
            <a:fillRect/>
          </a:stretch>
        </p:blipFill>
        <p:spPr>
          <a:xfrm>
            <a:off x="3062199" y="895350"/>
            <a:ext cx="6352755" cy="5067300"/>
          </a:xfrm>
          <a:prstGeom prst="rect">
            <a:avLst/>
          </a:prstGeom>
        </p:spPr>
      </p:pic>
      <p:pic>
        <p:nvPicPr>
          <p:cNvPr id="13314" name="Picture 2" descr="Library of ultrasound probe banner transparent png files ...">
            <a:extLst>
              <a:ext uri="{FF2B5EF4-FFF2-40B4-BE49-F238E27FC236}">
                <a16:creationId xmlns:a16="http://schemas.microsoft.com/office/drawing/2014/main" id="{C9084E1C-6312-4978-B997-232A18805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630" r="30371"/>
          <a:stretch/>
        </p:blipFill>
        <p:spPr bwMode="auto">
          <a:xfrm rot="15985860">
            <a:off x="9198038" y="4337444"/>
            <a:ext cx="1924050" cy="194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267242"/>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3" name="Rectangle 72">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9391C98-36F0-4EF8-B2F7-E855241E0E0A}"/>
              </a:ext>
            </a:extLst>
          </p:cNvPr>
          <p:cNvPicPr>
            <a:picLocks noChangeAspect="1"/>
          </p:cNvPicPr>
          <p:nvPr/>
        </p:nvPicPr>
        <p:blipFill>
          <a:blip r:embed="rId2"/>
          <a:stretch>
            <a:fillRect/>
          </a:stretch>
        </p:blipFill>
        <p:spPr>
          <a:xfrm>
            <a:off x="3062199" y="895350"/>
            <a:ext cx="6352755" cy="5067300"/>
          </a:xfrm>
          <a:prstGeom prst="rect">
            <a:avLst/>
          </a:prstGeom>
        </p:spPr>
      </p:pic>
      <p:pic>
        <p:nvPicPr>
          <p:cNvPr id="13314" name="Picture 2" descr="Library of ultrasound probe banner transparent png files ...">
            <a:extLst>
              <a:ext uri="{FF2B5EF4-FFF2-40B4-BE49-F238E27FC236}">
                <a16:creationId xmlns:a16="http://schemas.microsoft.com/office/drawing/2014/main" id="{C9084E1C-6312-4978-B997-232A18805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630" r="30371"/>
          <a:stretch/>
        </p:blipFill>
        <p:spPr bwMode="auto">
          <a:xfrm rot="15985860">
            <a:off x="9198038" y="4337444"/>
            <a:ext cx="1924050" cy="19445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8F985FE-41B3-4F11-9ECE-560DB2C4CA99}"/>
              </a:ext>
            </a:extLst>
          </p:cNvPr>
          <p:cNvSpPr txBox="1"/>
          <p:nvPr/>
        </p:nvSpPr>
        <p:spPr>
          <a:xfrm>
            <a:off x="807885" y="666750"/>
            <a:ext cx="4520981" cy="769441"/>
          </a:xfrm>
          <a:prstGeom prst="rect">
            <a:avLst/>
          </a:prstGeom>
          <a:noFill/>
        </p:spPr>
        <p:txBody>
          <a:bodyPr wrap="none" rtlCol="0">
            <a:spAutoFit/>
          </a:bodyPr>
          <a:lstStyle/>
          <a:p>
            <a:r>
              <a:rPr lang="en-US" sz="4400" dirty="0"/>
              <a:t>Fluid Bronchogram</a:t>
            </a:r>
          </a:p>
        </p:txBody>
      </p:sp>
    </p:spTree>
    <p:extLst>
      <p:ext uri="{BB962C8B-B14F-4D97-AF65-F5344CB8AC3E}">
        <p14:creationId xmlns:p14="http://schemas.microsoft.com/office/powerpoint/2010/main" val="1735874647"/>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3" name="Rectangle 72">
            <a:extLst>
              <a:ext uri="{FF2B5EF4-FFF2-40B4-BE49-F238E27FC236}">
                <a16:creationId xmlns:a16="http://schemas.microsoft.com/office/drawing/2014/main" id="{652BD35A-BC99-4831-A358-06E2CEB96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noFill/>
          <a:ln w="6985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B9AA2F2-E5B6-4AA6-86D9-840448DDB431}"/>
              </a:ext>
            </a:extLst>
          </p:cNvPr>
          <p:cNvPicPr>
            <a:picLocks noChangeAspect="1"/>
          </p:cNvPicPr>
          <p:nvPr/>
        </p:nvPicPr>
        <p:blipFill>
          <a:blip r:embed="rId2"/>
          <a:stretch>
            <a:fillRect/>
          </a:stretch>
        </p:blipFill>
        <p:spPr>
          <a:xfrm>
            <a:off x="2857500" y="845798"/>
            <a:ext cx="6582055" cy="5250202"/>
          </a:xfrm>
          <a:prstGeom prst="rect">
            <a:avLst/>
          </a:prstGeom>
        </p:spPr>
      </p:pic>
      <p:pic>
        <p:nvPicPr>
          <p:cNvPr id="13314" name="Picture 2" descr="Library of ultrasound probe banner transparent png files ...">
            <a:extLst>
              <a:ext uri="{FF2B5EF4-FFF2-40B4-BE49-F238E27FC236}">
                <a16:creationId xmlns:a16="http://schemas.microsoft.com/office/drawing/2014/main" id="{C9084E1C-6312-4978-B997-232A18805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630" r="30371"/>
          <a:stretch/>
        </p:blipFill>
        <p:spPr bwMode="auto">
          <a:xfrm rot="15985860">
            <a:off x="9198038" y="4337444"/>
            <a:ext cx="1924050" cy="19445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CC48C6-3959-490F-A86B-BCAF2D4D6AE1}"/>
              </a:ext>
            </a:extLst>
          </p:cNvPr>
          <p:cNvSpPr txBox="1"/>
          <p:nvPr/>
        </p:nvSpPr>
        <p:spPr>
          <a:xfrm>
            <a:off x="807885" y="666750"/>
            <a:ext cx="4062522" cy="769441"/>
          </a:xfrm>
          <a:prstGeom prst="rect">
            <a:avLst/>
          </a:prstGeom>
          <a:noFill/>
        </p:spPr>
        <p:txBody>
          <a:bodyPr wrap="none" rtlCol="0">
            <a:spAutoFit/>
          </a:bodyPr>
          <a:lstStyle/>
          <a:p>
            <a:r>
              <a:rPr lang="en-US" sz="4400" dirty="0"/>
              <a:t>Air Bronchogram</a:t>
            </a:r>
          </a:p>
        </p:txBody>
      </p:sp>
    </p:spTree>
    <p:extLst>
      <p:ext uri="{BB962C8B-B14F-4D97-AF65-F5344CB8AC3E}">
        <p14:creationId xmlns:p14="http://schemas.microsoft.com/office/powerpoint/2010/main" val="1143967258"/>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E86474A-447F-4EA3-B677-421FB330344E}"/>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Static Air Bronchogram</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static air bronchogram">
            <a:hlinkClick r:id="" action="ppaction://media"/>
            <a:extLst>
              <a:ext uri="{FF2B5EF4-FFF2-40B4-BE49-F238E27FC236}">
                <a16:creationId xmlns:a16="http://schemas.microsoft.com/office/drawing/2014/main" id="{6D6A4DE7-56AF-4A66-B5E0-AD782D7450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82335" y="1608372"/>
            <a:ext cx="6275667" cy="3677832"/>
          </a:xfrm>
          <a:prstGeom prst="rect">
            <a:avLst/>
          </a:prstGeom>
        </p:spPr>
      </p:pic>
    </p:spTree>
    <p:extLst>
      <p:ext uri="{BB962C8B-B14F-4D97-AF65-F5344CB8AC3E}">
        <p14:creationId xmlns:p14="http://schemas.microsoft.com/office/powerpoint/2010/main" val="232571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2F7FA8E-383F-4BB5-B5A5-A747BF488ED2}"/>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Dynamic Air Bronchograms</a:t>
            </a: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dynamic">
            <a:hlinkClick r:id="" action="ppaction://media"/>
            <a:extLst>
              <a:ext uri="{FF2B5EF4-FFF2-40B4-BE49-F238E27FC236}">
                <a16:creationId xmlns:a16="http://schemas.microsoft.com/office/drawing/2014/main" id="{285454FB-0D6C-4638-8288-1DA1C1633B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82335" y="1593777"/>
            <a:ext cx="6275667" cy="3707022"/>
          </a:xfrm>
          <a:prstGeom prst="rect">
            <a:avLst/>
          </a:prstGeom>
        </p:spPr>
      </p:pic>
    </p:spTree>
    <p:extLst>
      <p:ext uri="{BB962C8B-B14F-4D97-AF65-F5344CB8AC3E}">
        <p14:creationId xmlns:p14="http://schemas.microsoft.com/office/powerpoint/2010/main" val="235235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FB05E3-47D5-4E95-B22B-0370D33C9ADD}"/>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a:solidFill>
                  <a:schemeClr val="tx1">
                    <a:lumMod val="85000"/>
                    <a:lumOff val="15000"/>
                  </a:schemeClr>
                </a:solidFill>
              </a:rPr>
              <a:t>POCUS</a:t>
            </a:r>
          </a:p>
        </p:txBody>
      </p:sp>
      <p:cxnSp>
        <p:nvCxnSpPr>
          <p:cNvPr id="13" name="Straight Connector 12">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5221650"/>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361148B-C15E-45BF-A295-151D24D1D3C5}"/>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Fluid Bronchograms</a:t>
            </a:r>
          </a:p>
        </p:txBody>
      </p:sp>
      <p:cxnSp>
        <p:nvCxnSpPr>
          <p:cNvPr id="79" name="Straight Connector 78">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290" name="Picture 2" descr="Image result for fluid bronchogram">
            <a:extLst>
              <a:ext uri="{FF2B5EF4-FFF2-40B4-BE49-F238E27FC236}">
                <a16:creationId xmlns:a16="http://schemas.microsoft.com/office/drawing/2014/main" id="{E56BAF1C-A27A-41D0-9275-3259CF30F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33"/>
          <a:stretch/>
        </p:blipFill>
        <p:spPr bwMode="auto">
          <a:xfrm>
            <a:off x="5282335" y="1183141"/>
            <a:ext cx="6275667" cy="449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142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D13A5-CCB6-4327-952D-94BE94FAC043}"/>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dirty="0">
                <a:solidFill>
                  <a:srgbClr val="FFFFFF"/>
                </a:solidFill>
              </a:rPr>
              <a:t>Pulmonary Edema</a:t>
            </a:r>
          </a:p>
        </p:txBody>
      </p:sp>
      <p:cxnSp>
        <p:nvCxnSpPr>
          <p:cNvPr id="141" name="Straight Connector 140">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2" descr="Image result for b lines ultrasound">
            <a:extLst>
              <a:ext uri="{FF2B5EF4-FFF2-40B4-BE49-F238E27FC236}">
                <a16:creationId xmlns:a16="http://schemas.microsoft.com/office/drawing/2014/main" id="{C505B894-65E5-4542-93E0-44C1B4B2499F}"/>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956" t="2488" r="3056" b="2604"/>
          <a:stretch/>
        </p:blipFill>
        <p:spPr bwMode="auto">
          <a:xfrm>
            <a:off x="421061" y="164027"/>
            <a:ext cx="11349878" cy="646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444077"/>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604F46-9030-4849-B817-2258F69845B0}"/>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Pulmonary Edema</a:t>
            </a:r>
          </a:p>
        </p:txBody>
      </p:sp>
      <p:cxnSp>
        <p:nvCxnSpPr>
          <p:cNvPr id="79" name="Straight Connector 78">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218" name="Picture 2" descr="Image result for b lines ultrasound">
            <a:extLst>
              <a:ext uri="{FF2B5EF4-FFF2-40B4-BE49-F238E27FC236}">
                <a16:creationId xmlns:a16="http://schemas.microsoft.com/office/drawing/2014/main" id="{80D4A23D-B16C-462E-A332-CB8BB3B298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82335" y="860531"/>
            <a:ext cx="6275667" cy="513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00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604F46-9030-4849-B817-2258F69845B0}"/>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Pulmonary Edema</a:t>
            </a:r>
          </a:p>
        </p:txBody>
      </p:sp>
      <p:cxnSp>
        <p:nvCxnSpPr>
          <p:cNvPr id="79" name="Straight Connector 78">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50" name="Picture 2" descr="Lung Rockets: The Ultrasound Sign of Interstitial Syndrome ...">
            <a:extLst>
              <a:ext uri="{FF2B5EF4-FFF2-40B4-BE49-F238E27FC236}">
                <a16:creationId xmlns:a16="http://schemas.microsoft.com/office/drawing/2014/main" id="{C07BA868-15C4-4297-B2A2-561FBF0F7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34" r="6802" b="11404"/>
          <a:stretch/>
        </p:blipFill>
        <p:spPr bwMode="auto">
          <a:xfrm>
            <a:off x="5526636" y="531204"/>
            <a:ext cx="5773821" cy="586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075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17CE2-5745-4B14-809F-5787D40318B8}"/>
              </a:ext>
            </a:extLst>
          </p:cNvPr>
          <p:cNvSpPr>
            <a:spLocks noGrp="1"/>
          </p:cNvSpPr>
          <p:nvPr>
            <p:ph type="title"/>
          </p:nvPr>
        </p:nvSpPr>
        <p:spPr/>
        <p:txBody>
          <a:bodyPr/>
          <a:lstStyle/>
          <a:p>
            <a:pPr algn="ctr"/>
            <a:r>
              <a:rPr lang="en-US" dirty="0"/>
              <a:t>B Lines in Trauma</a:t>
            </a:r>
          </a:p>
        </p:txBody>
      </p:sp>
      <p:pic>
        <p:nvPicPr>
          <p:cNvPr id="10242" name="Picture 2" descr="Image result for b lines ultrasound">
            <a:extLst>
              <a:ext uri="{FF2B5EF4-FFF2-40B4-BE49-F238E27FC236}">
                <a16:creationId xmlns:a16="http://schemas.microsoft.com/office/drawing/2014/main" id="{97BD9D15-2665-4E96-807B-C51C8846B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336" y="2024102"/>
            <a:ext cx="6053328" cy="434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88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D13A5-CCB6-4327-952D-94BE94FAC043}"/>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dirty="0">
                <a:solidFill>
                  <a:srgbClr val="FFFFFF"/>
                </a:solidFill>
              </a:rPr>
              <a:t>Pneumothorax</a:t>
            </a:r>
          </a:p>
        </p:txBody>
      </p:sp>
      <p:cxnSp>
        <p:nvCxnSpPr>
          <p:cNvPr id="141" name="Straight Connector 140">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2DDF86AB-7B80-4886-ACFA-B0902FBCF7E0}"/>
              </a:ext>
            </a:extLst>
          </p:cNvPr>
          <p:cNvPicPr>
            <a:picLocks noChangeAspect="1"/>
          </p:cNvPicPr>
          <p:nvPr/>
        </p:nvPicPr>
        <p:blipFill rotWithShape="1">
          <a:blip r:embed="rId3">
            <a:alphaModFix amt="50000"/>
          </a:blip>
          <a:srcRect b="6082"/>
          <a:stretch/>
        </p:blipFill>
        <p:spPr>
          <a:xfrm>
            <a:off x="442414" y="0"/>
            <a:ext cx="11307171" cy="6418504"/>
          </a:xfrm>
          <a:prstGeom prst="rect">
            <a:avLst/>
          </a:prstGeom>
        </p:spPr>
      </p:pic>
    </p:spTree>
    <p:extLst>
      <p:ext uri="{BB962C8B-B14F-4D97-AF65-F5344CB8AC3E}">
        <p14:creationId xmlns:p14="http://schemas.microsoft.com/office/powerpoint/2010/main" val="3439919744"/>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Z lines">
            <a:hlinkClick r:id="" action="ppaction://media"/>
            <a:extLst>
              <a:ext uri="{FF2B5EF4-FFF2-40B4-BE49-F238E27FC236}">
                <a16:creationId xmlns:a16="http://schemas.microsoft.com/office/drawing/2014/main" id="{E2CACA0F-69B9-41C0-88CC-C944D5328CB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6" b="11698"/>
          <a:stretch/>
        </p:blipFill>
        <p:spPr>
          <a:xfrm>
            <a:off x="310207" y="1262929"/>
            <a:ext cx="6810830" cy="4332141"/>
          </a:xfrm>
          <a:prstGeom prst="rect">
            <a:avLst/>
          </a:prstGeom>
        </p:spPr>
      </p:pic>
      <p:sp>
        <p:nvSpPr>
          <p:cNvPr id="16"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FC2284-2736-4395-A32B-92CB54A527A6}"/>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a:solidFill>
                  <a:srgbClr val="FFFFFF"/>
                </a:solidFill>
              </a:rPr>
              <a:t>Lung Sliding</a:t>
            </a:r>
          </a:p>
        </p:txBody>
      </p:sp>
      <p:cxnSp>
        <p:nvCxnSpPr>
          <p:cNvPr id="18"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48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FC2284-2736-4395-A32B-92CB54A527A6}"/>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a:solidFill>
                  <a:srgbClr val="FFFFFF"/>
                </a:solidFill>
              </a:rPr>
              <a:t>Lung Sliding</a:t>
            </a:r>
          </a:p>
        </p:txBody>
      </p:sp>
      <p:cxnSp>
        <p:nvCxnSpPr>
          <p:cNvPr id="18"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8F50D8-C636-49D1-A4B9-1C2209CF2B9A}"/>
              </a:ext>
            </a:extLst>
          </p:cNvPr>
          <p:cNvPicPr>
            <a:picLocks noChangeAspect="1"/>
          </p:cNvPicPr>
          <p:nvPr/>
        </p:nvPicPr>
        <p:blipFill>
          <a:blip r:embed="rId2"/>
          <a:stretch>
            <a:fillRect/>
          </a:stretch>
        </p:blipFill>
        <p:spPr>
          <a:xfrm>
            <a:off x="435869" y="1417890"/>
            <a:ext cx="6600000" cy="4216667"/>
          </a:xfrm>
          <a:prstGeom prst="rect">
            <a:avLst/>
          </a:prstGeom>
        </p:spPr>
      </p:pic>
      <p:pic>
        <p:nvPicPr>
          <p:cNvPr id="13" name="Picture 8" descr="Download HD Meteor Clipart Comet Tail - Comet Clipart Png ...">
            <a:extLst>
              <a:ext uri="{FF2B5EF4-FFF2-40B4-BE49-F238E27FC236}">
                <a16:creationId xmlns:a16="http://schemas.microsoft.com/office/drawing/2014/main" id="{691ADB29-6DE2-4D44-BC9C-26868C400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2624">
            <a:off x="2671183" y="3715405"/>
            <a:ext cx="1185840" cy="8863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ownload HD Meteor Clipart Comet Tail - Comet Clipart Png ...">
            <a:extLst>
              <a:ext uri="{FF2B5EF4-FFF2-40B4-BE49-F238E27FC236}">
                <a16:creationId xmlns:a16="http://schemas.microsoft.com/office/drawing/2014/main" id="{75640640-6537-477C-A361-8F44F142B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2624">
            <a:off x="3717444" y="3349092"/>
            <a:ext cx="788200" cy="5891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ownload HD Meteor Clipart Comet Tail - Comet Clipart Png ...">
            <a:extLst>
              <a:ext uri="{FF2B5EF4-FFF2-40B4-BE49-F238E27FC236}">
                <a16:creationId xmlns:a16="http://schemas.microsoft.com/office/drawing/2014/main" id="{A58C9550-C5EF-434E-AF44-B3D42F3B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2624">
            <a:off x="4554062" y="3262857"/>
            <a:ext cx="963624" cy="72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611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FC2284-2736-4395-A32B-92CB54A527A6}"/>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a:solidFill>
                  <a:srgbClr val="FFFFFF"/>
                </a:solidFill>
              </a:rPr>
              <a:t>Lung Sliding</a:t>
            </a:r>
          </a:p>
        </p:txBody>
      </p:sp>
      <p:cxnSp>
        <p:nvCxnSpPr>
          <p:cNvPr id="18"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8F50D8-C636-49D1-A4B9-1C2209CF2B9A}"/>
              </a:ext>
            </a:extLst>
          </p:cNvPr>
          <p:cNvPicPr>
            <a:picLocks noChangeAspect="1"/>
          </p:cNvPicPr>
          <p:nvPr/>
        </p:nvPicPr>
        <p:blipFill>
          <a:blip r:embed="rId2"/>
          <a:stretch>
            <a:fillRect/>
          </a:stretch>
        </p:blipFill>
        <p:spPr>
          <a:xfrm>
            <a:off x="435869" y="1417890"/>
            <a:ext cx="6600000" cy="4216667"/>
          </a:xfrm>
          <a:prstGeom prst="rect">
            <a:avLst/>
          </a:prstGeom>
        </p:spPr>
      </p:pic>
      <p:pic>
        <p:nvPicPr>
          <p:cNvPr id="13" name="Picture 8" descr="Download HD Meteor Clipart Comet Tail - Comet Clipart Png ...">
            <a:extLst>
              <a:ext uri="{FF2B5EF4-FFF2-40B4-BE49-F238E27FC236}">
                <a16:creationId xmlns:a16="http://schemas.microsoft.com/office/drawing/2014/main" id="{691ADB29-6DE2-4D44-BC9C-26868C400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2624">
            <a:off x="3033133" y="3715405"/>
            <a:ext cx="1185840" cy="8863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ownload HD Meteor Clipart Comet Tail - Comet Clipart Png ...">
            <a:extLst>
              <a:ext uri="{FF2B5EF4-FFF2-40B4-BE49-F238E27FC236}">
                <a16:creationId xmlns:a16="http://schemas.microsoft.com/office/drawing/2014/main" id="{75640640-6537-477C-A361-8F44F142B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2624">
            <a:off x="3926994" y="3349092"/>
            <a:ext cx="788200" cy="5891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ownload HD Meteor Clipart Comet Tail - Comet Clipart Png ...">
            <a:extLst>
              <a:ext uri="{FF2B5EF4-FFF2-40B4-BE49-F238E27FC236}">
                <a16:creationId xmlns:a16="http://schemas.microsoft.com/office/drawing/2014/main" id="{A58C9550-C5EF-434E-AF44-B3D42F3B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2624">
            <a:off x="4744562" y="3262857"/>
            <a:ext cx="963624" cy="72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679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FC2284-2736-4395-A32B-92CB54A527A6}"/>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a:solidFill>
                  <a:srgbClr val="FFFFFF"/>
                </a:solidFill>
              </a:rPr>
              <a:t>Lung Sliding</a:t>
            </a:r>
          </a:p>
        </p:txBody>
      </p:sp>
      <p:cxnSp>
        <p:nvCxnSpPr>
          <p:cNvPr id="18"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8F50D8-C636-49D1-A4B9-1C2209CF2B9A}"/>
              </a:ext>
            </a:extLst>
          </p:cNvPr>
          <p:cNvPicPr>
            <a:picLocks noChangeAspect="1"/>
          </p:cNvPicPr>
          <p:nvPr/>
        </p:nvPicPr>
        <p:blipFill>
          <a:blip r:embed="rId2"/>
          <a:stretch>
            <a:fillRect/>
          </a:stretch>
        </p:blipFill>
        <p:spPr>
          <a:xfrm>
            <a:off x="435869" y="1417890"/>
            <a:ext cx="6600000" cy="4216667"/>
          </a:xfrm>
          <a:prstGeom prst="rect">
            <a:avLst/>
          </a:prstGeom>
        </p:spPr>
      </p:pic>
      <p:pic>
        <p:nvPicPr>
          <p:cNvPr id="13" name="Picture 8" descr="Download HD Meteor Clipart Comet Tail - Comet Clipart Png ...">
            <a:extLst>
              <a:ext uri="{FF2B5EF4-FFF2-40B4-BE49-F238E27FC236}">
                <a16:creationId xmlns:a16="http://schemas.microsoft.com/office/drawing/2014/main" id="{691ADB29-6DE2-4D44-BC9C-26868C400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2624">
            <a:off x="2899783" y="3715405"/>
            <a:ext cx="1185840" cy="8863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ownload HD Meteor Clipart Comet Tail - Comet Clipart Png ...">
            <a:extLst>
              <a:ext uri="{FF2B5EF4-FFF2-40B4-BE49-F238E27FC236}">
                <a16:creationId xmlns:a16="http://schemas.microsoft.com/office/drawing/2014/main" id="{75640640-6537-477C-A361-8F44F142B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2624">
            <a:off x="3698394" y="3368142"/>
            <a:ext cx="788200" cy="5891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ownload HD Meteor Clipart Comet Tail - Comet Clipart Png ...">
            <a:extLst>
              <a:ext uri="{FF2B5EF4-FFF2-40B4-BE49-F238E27FC236}">
                <a16:creationId xmlns:a16="http://schemas.microsoft.com/office/drawing/2014/main" id="{A58C9550-C5EF-434E-AF44-B3D42F3B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22624">
            <a:off x="4611212" y="3262857"/>
            <a:ext cx="963624" cy="72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15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EDE89-6D67-4919-9B82-036467397AFB}"/>
              </a:ext>
            </a:extLst>
          </p:cNvPr>
          <p:cNvSpPr>
            <a:spLocks noGrp="1"/>
          </p:cNvSpPr>
          <p:nvPr>
            <p:ph type="title"/>
          </p:nvPr>
        </p:nvSpPr>
        <p:spPr>
          <a:xfrm>
            <a:off x="1097280" y="286603"/>
            <a:ext cx="10058400" cy="1450757"/>
          </a:xfrm>
        </p:spPr>
        <p:txBody>
          <a:bodyPr>
            <a:normAutofit/>
          </a:bodyPr>
          <a:lstStyle/>
          <a:p>
            <a:pPr algn="ctr"/>
            <a:r>
              <a:rPr lang="en-US"/>
              <a:t>Utility of Lung Ultrasound</a:t>
            </a:r>
            <a:endParaRPr lang="en-US" dirty="0"/>
          </a:p>
        </p:txBody>
      </p:sp>
      <p:cxnSp>
        <p:nvCxnSpPr>
          <p:cNvPr id="12" name="Straight Connector 11">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0DFB5AE-D7CB-4AA4-8D0B-5CDB9BD0CD52}"/>
              </a:ext>
            </a:extLst>
          </p:cNvPr>
          <p:cNvGraphicFramePr>
            <a:graphicFrameLocks noGrp="1"/>
          </p:cNvGraphicFramePr>
          <p:nvPr>
            <p:ph idx="1"/>
            <p:extLst>
              <p:ext uri="{D42A27DB-BD31-4B8C-83A1-F6EECF244321}">
                <p14:modId xmlns:p14="http://schemas.microsoft.com/office/powerpoint/2010/main" val="412310828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9170218"/>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FC2284-2736-4395-A32B-92CB54A527A6}"/>
              </a:ext>
            </a:extLst>
          </p:cNvPr>
          <p:cNvSpPr>
            <a:spLocks noGrp="1"/>
          </p:cNvSpPr>
          <p:nvPr>
            <p:ph type="title"/>
          </p:nvPr>
        </p:nvSpPr>
        <p:spPr>
          <a:xfrm>
            <a:off x="8096885" y="640080"/>
            <a:ext cx="3659246" cy="2886144"/>
          </a:xfrm>
        </p:spPr>
        <p:txBody>
          <a:bodyPr vert="horz" lIns="91440" tIns="45720" rIns="91440" bIns="45720" rtlCol="0" anchor="b">
            <a:normAutofit/>
          </a:bodyPr>
          <a:lstStyle/>
          <a:p>
            <a:r>
              <a:rPr lang="en-US" sz="4400" dirty="0">
                <a:solidFill>
                  <a:srgbClr val="FFFFFF"/>
                </a:solidFill>
              </a:rPr>
              <a:t>Loss of </a:t>
            </a:r>
            <a:br>
              <a:rPr lang="en-US" sz="4400" dirty="0">
                <a:solidFill>
                  <a:srgbClr val="FFFFFF"/>
                </a:solidFill>
              </a:rPr>
            </a:br>
            <a:r>
              <a:rPr lang="en-US" sz="4400" dirty="0">
                <a:solidFill>
                  <a:srgbClr val="FFFFFF"/>
                </a:solidFill>
              </a:rPr>
              <a:t>Lung Sliding</a:t>
            </a:r>
          </a:p>
        </p:txBody>
      </p:sp>
      <p:cxnSp>
        <p:nvCxnSpPr>
          <p:cNvPr id="18"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TX">
            <a:hlinkClick r:id="" action="ppaction://media"/>
            <a:extLst>
              <a:ext uri="{FF2B5EF4-FFF2-40B4-BE49-F238E27FC236}">
                <a16:creationId xmlns:a16="http://schemas.microsoft.com/office/drawing/2014/main" id="{52E76418-CD4C-4F86-A240-A5376C2738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9471" y="1007935"/>
            <a:ext cx="6407629" cy="4842129"/>
          </a:xfrm>
          <a:prstGeom prst="rect">
            <a:avLst/>
          </a:prstGeom>
        </p:spPr>
      </p:pic>
    </p:spTree>
    <p:extLst>
      <p:ext uri="{BB962C8B-B14F-4D97-AF65-F5344CB8AC3E}">
        <p14:creationId xmlns:p14="http://schemas.microsoft.com/office/powerpoint/2010/main" val="37816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mute="1">
                <p:cTn id="12" fill="hold" display="0">
                  <p:stCondLst>
                    <p:cond delay="indefinite"/>
                  </p:stCondLst>
                </p:cTn>
                <p:tgtEl>
                  <p:spTgt spid="19"/>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602" name="Picture 2" descr="Beautiful sandy beach — Stock Photo © Mayangsari #7243367">
            <a:extLst>
              <a:ext uri="{FF2B5EF4-FFF2-40B4-BE49-F238E27FC236}">
                <a16:creationId xmlns:a16="http://schemas.microsoft.com/office/drawing/2014/main" id="{6DE2D27F-7373-4939-B942-E9F1C40A9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43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362173"/>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70749D2-CAD8-47AA-AE2D-F66731BF432D}"/>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5400" dirty="0">
                <a:solidFill>
                  <a:srgbClr val="FFFFFF"/>
                </a:solidFill>
              </a:rPr>
              <a:t>Sandy Beach Sign</a:t>
            </a:r>
          </a:p>
        </p:txBody>
      </p:sp>
      <p:cxnSp>
        <p:nvCxnSpPr>
          <p:cNvPr id="15" name="Straight Connector 1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2" descr="Image result for sandy beach sign ultrasound">
            <a:extLst>
              <a:ext uri="{FF2B5EF4-FFF2-40B4-BE49-F238E27FC236}">
                <a16:creationId xmlns:a16="http://schemas.microsoft.com/office/drawing/2014/main" id="{FD3715B1-CC40-4774-99B9-10DD6E2F0C15}"/>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4254" r="12469"/>
          <a:stretch/>
        </p:blipFill>
        <p:spPr bwMode="auto">
          <a:xfrm>
            <a:off x="4635095" y="10"/>
            <a:ext cx="755688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872678"/>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6626" name="Picture 2" descr="ORACLE MOBILE INVENTORY/WAREHOUSE MANAGEMENT W/ BARCODE SCANNING ...">
            <a:extLst>
              <a:ext uri="{FF2B5EF4-FFF2-40B4-BE49-F238E27FC236}">
                <a16:creationId xmlns:a16="http://schemas.microsoft.com/office/drawing/2014/main" id="{29D2670F-B782-4E5C-AEE0-07C10D475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86" y="112296"/>
            <a:ext cx="11683379" cy="640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604026"/>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70749D2-CAD8-47AA-AE2D-F66731BF432D}"/>
              </a:ext>
            </a:extLst>
          </p:cNvPr>
          <p:cNvSpPr>
            <a:spLocks noGrp="1"/>
          </p:cNvSpPr>
          <p:nvPr>
            <p:ph type="title"/>
          </p:nvPr>
        </p:nvSpPr>
        <p:spPr>
          <a:xfrm>
            <a:off x="484814" y="640080"/>
            <a:ext cx="3659246" cy="2850319"/>
          </a:xfrm>
        </p:spPr>
        <p:txBody>
          <a:bodyPr vert="horz" lIns="91440" tIns="45720" rIns="91440" bIns="45720" rtlCol="0" anchor="b">
            <a:normAutofit/>
          </a:bodyPr>
          <a:lstStyle/>
          <a:p>
            <a:r>
              <a:rPr lang="en-US" sz="5400" dirty="0">
                <a:solidFill>
                  <a:srgbClr val="FFFFFF"/>
                </a:solidFill>
              </a:rPr>
              <a:t>Barcode Sign</a:t>
            </a:r>
          </a:p>
        </p:txBody>
      </p:sp>
      <p:cxnSp>
        <p:nvCxnSpPr>
          <p:cNvPr id="15" name="Straight Connector 1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458" name="Picture 2" descr="Bedside ultrasonography for diagnosis of pneumothorax">
            <a:extLst>
              <a:ext uri="{FF2B5EF4-FFF2-40B4-BE49-F238E27FC236}">
                <a16:creationId xmlns:a16="http://schemas.microsoft.com/office/drawing/2014/main" id="{923BE0C2-1CE4-480C-8AF7-10ACC34C5A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59" r="4898"/>
          <a:stretch/>
        </p:blipFill>
        <p:spPr bwMode="auto">
          <a:xfrm>
            <a:off x="4644490" y="38099"/>
            <a:ext cx="7544335" cy="652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462332"/>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6"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FC2284-2736-4395-A32B-92CB54A527A6}"/>
              </a:ext>
            </a:extLst>
          </p:cNvPr>
          <p:cNvSpPr>
            <a:spLocks noGrp="1"/>
          </p:cNvSpPr>
          <p:nvPr>
            <p:ph type="title"/>
          </p:nvPr>
        </p:nvSpPr>
        <p:spPr>
          <a:xfrm>
            <a:off x="8096885" y="640080"/>
            <a:ext cx="3659246" cy="2886144"/>
          </a:xfrm>
        </p:spPr>
        <p:txBody>
          <a:bodyPr vert="horz" lIns="91440" tIns="45720" rIns="91440" bIns="45720" rtlCol="0" anchor="b">
            <a:normAutofit/>
          </a:bodyPr>
          <a:lstStyle/>
          <a:p>
            <a:br>
              <a:rPr lang="en-US" sz="4400" dirty="0">
                <a:solidFill>
                  <a:srgbClr val="FFFFFF"/>
                </a:solidFill>
              </a:rPr>
            </a:br>
            <a:r>
              <a:rPr lang="en-US" sz="4400" dirty="0">
                <a:solidFill>
                  <a:srgbClr val="FFFFFF"/>
                </a:solidFill>
              </a:rPr>
              <a:t>Lung Point</a:t>
            </a:r>
          </a:p>
        </p:txBody>
      </p:sp>
      <p:cxnSp>
        <p:nvCxnSpPr>
          <p:cNvPr id="18"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3"/>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TX">
            <a:hlinkClick r:id="" action="ppaction://media"/>
            <a:extLst>
              <a:ext uri="{FF2B5EF4-FFF2-40B4-BE49-F238E27FC236}">
                <a16:creationId xmlns:a16="http://schemas.microsoft.com/office/drawing/2014/main" id="{5B070FF2-EBC2-4B8F-83BB-E9E771986B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3764" y="292847"/>
            <a:ext cx="5011654" cy="6107953"/>
          </a:xfrm>
          <a:prstGeom prst="rect">
            <a:avLst/>
          </a:prstGeom>
        </p:spPr>
      </p:pic>
    </p:spTree>
    <p:extLst>
      <p:ext uri="{BB962C8B-B14F-4D97-AF65-F5344CB8AC3E}">
        <p14:creationId xmlns:p14="http://schemas.microsoft.com/office/powerpoint/2010/main" val="10187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mute="1">
                <p:cTn id="12" fill="hold" display="0">
                  <p:stCondLst>
                    <p:cond delay="indefinite"/>
                  </p:stCondLst>
                </p:cTn>
                <p:tgtEl>
                  <p:spTgt spid="9"/>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Imaging Recommendations Issued for COVID-19 Patients">
            <a:extLst>
              <a:ext uri="{FF2B5EF4-FFF2-40B4-BE49-F238E27FC236}">
                <a16:creationId xmlns:a16="http://schemas.microsoft.com/office/drawing/2014/main" id="{E9A20558-A6A7-4D2C-8DFE-603BB5F931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2" y="10"/>
            <a:ext cx="12192031"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FD57664-637D-40CA-83F2-B729A932B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915076"/>
            <a:ext cx="12188952" cy="1942924"/>
          </a:xfrm>
          <a:prstGeom prst="rect">
            <a:avLst/>
          </a:prstGeom>
          <a:gradFill>
            <a:gsLst>
              <a:gs pos="43000">
                <a:schemeClr val="tx1">
                  <a:alpha val="20000"/>
                </a:schemeClr>
              </a:gs>
              <a:gs pos="0">
                <a:schemeClr val="tx1">
                  <a:alpha val="0"/>
                </a:schemeClr>
              </a:gs>
              <a:gs pos="100000">
                <a:schemeClr val="tx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45927-DD1B-44F4-BC9B-8D646C6BCEEC}"/>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a:solidFill>
                  <a:srgbClr val="FFFFFF"/>
                </a:solidFill>
              </a:rPr>
              <a:t>COVID Lungs</a:t>
            </a:r>
          </a:p>
        </p:txBody>
      </p:sp>
      <p:cxnSp>
        <p:nvCxnSpPr>
          <p:cNvPr id="77" name="Straight Connector 76">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97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lung distance running | Awkward yeti, Asthma humor, Funny comics">
            <a:extLst>
              <a:ext uri="{FF2B5EF4-FFF2-40B4-BE49-F238E27FC236}">
                <a16:creationId xmlns:a16="http://schemas.microsoft.com/office/drawing/2014/main" id="{798323EA-E904-4BD8-A457-6E15DF0AA9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9472" y="801793"/>
            <a:ext cx="5273056" cy="527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693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8AE304-C719-444D-A60D-F229E47EA279}"/>
              </a:ext>
            </a:extLst>
          </p:cNvPr>
          <p:cNvSpPr>
            <a:spLocks noGrp="1"/>
          </p:cNvSpPr>
          <p:nvPr>
            <p:ph idx="1"/>
          </p:nvPr>
        </p:nvSpPr>
        <p:spPr/>
        <p:txBody>
          <a:bodyPr/>
          <a:lstStyle/>
          <a:p>
            <a:pPr>
              <a:buFont typeface="Wingdings" panose="05000000000000000000" pitchFamily="2" charset="2"/>
              <a:buChar char="q"/>
            </a:pPr>
            <a:r>
              <a:rPr lang="en-US" dirty="0"/>
              <a:t>Meta-analysis</a:t>
            </a:r>
          </a:p>
          <a:p>
            <a:pPr>
              <a:buFont typeface="Wingdings" panose="05000000000000000000" pitchFamily="2" charset="2"/>
              <a:buChar char="q"/>
            </a:pPr>
            <a:r>
              <a:rPr lang="en-US" dirty="0"/>
              <a:t>CXR: 52% sensitive, 100% specific</a:t>
            </a:r>
          </a:p>
          <a:p>
            <a:pPr>
              <a:buFont typeface="Wingdings" panose="05000000000000000000" pitchFamily="2" charset="2"/>
              <a:buChar char="q"/>
            </a:pPr>
            <a:r>
              <a:rPr lang="en-US" dirty="0"/>
              <a:t>US: 88% sensitive, 99% specific</a:t>
            </a:r>
          </a:p>
          <a:p>
            <a:pPr>
              <a:buFont typeface="Wingdings" panose="05000000000000000000" pitchFamily="2" charset="2"/>
              <a:buChar char="q"/>
            </a:pPr>
            <a:endParaRPr lang="en-US" dirty="0"/>
          </a:p>
        </p:txBody>
      </p:sp>
      <p:pic>
        <p:nvPicPr>
          <p:cNvPr id="5" name="Picture 4">
            <a:extLst>
              <a:ext uri="{FF2B5EF4-FFF2-40B4-BE49-F238E27FC236}">
                <a16:creationId xmlns:a16="http://schemas.microsoft.com/office/drawing/2014/main" id="{6C0EE9FD-6B61-4BB7-A978-355328A96D3E}"/>
              </a:ext>
            </a:extLst>
          </p:cNvPr>
          <p:cNvPicPr>
            <a:picLocks noChangeAspect="1"/>
          </p:cNvPicPr>
          <p:nvPr/>
        </p:nvPicPr>
        <p:blipFill>
          <a:blip r:embed="rId3"/>
          <a:stretch>
            <a:fillRect/>
          </a:stretch>
        </p:blipFill>
        <p:spPr>
          <a:xfrm>
            <a:off x="745306" y="431085"/>
            <a:ext cx="10701387" cy="1115646"/>
          </a:xfrm>
          <a:prstGeom prst="rect">
            <a:avLst/>
          </a:prstGeom>
        </p:spPr>
      </p:pic>
    </p:spTree>
    <p:extLst>
      <p:ext uri="{BB962C8B-B14F-4D97-AF65-F5344CB8AC3E}">
        <p14:creationId xmlns:p14="http://schemas.microsoft.com/office/powerpoint/2010/main" val="2746882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9E21B8-8EA7-4FB6-AE11-D3E39749D465}"/>
              </a:ext>
            </a:extLst>
          </p:cNvPr>
          <p:cNvSpPr>
            <a:spLocks noGrp="1"/>
          </p:cNvSpPr>
          <p:nvPr>
            <p:ph idx="1"/>
          </p:nvPr>
        </p:nvSpPr>
        <p:spPr/>
        <p:txBody>
          <a:bodyPr/>
          <a:lstStyle/>
          <a:p>
            <a:pPr>
              <a:buFont typeface="Wingdings" panose="05000000000000000000" pitchFamily="2" charset="2"/>
              <a:buChar char="q"/>
            </a:pPr>
            <a:r>
              <a:rPr lang="en-US" dirty="0"/>
              <a:t>US: higher sensitivity and diagnostic accuracy </a:t>
            </a:r>
          </a:p>
          <a:p>
            <a:pPr lvl="1">
              <a:buFont typeface="Wingdings" panose="05000000000000000000" pitchFamily="2" charset="2"/>
              <a:buChar char="q"/>
            </a:pPr>
            <a:r>
              <a:rPr lang="en-US" dirty="0"/>
              <a:t>Pleural effusions</a:t>
            </a:r>
          </a:p>
          <a:p>
            <a:pPr lvl="1">
              <a:buFont typeface="Wingdings" panose="05000000000000000000" pitchFamily="2" charset="2"/>
              <a:buChar char="q"/>
            </a:pPr>
            <a:r>
              <a:rPr lang="en-US" dirty="0"/>
              <a:t>PNA</a:t>
            </a:r>
          </a:p>
          <a:p>
            <a:pPr lvl="1">
              <a:buFont typeface="Wingdings" panose="05000000000000000000" pitchFamily="2" charset="2"/>
              <a:buChar char="q"/>
            </a:pPr>
            <a:r>
              <a:rPr lang="en-US" dirty="0"/>
              <a:t>Pulmonary edema</a:t>
            </a:r>
          </a:p>
        </p:txBody>
      </p:sp>
      <p:pic>
        <p:nvPicPr>
          <p:cNvPr id="4" name="Picture 3">
            <a:extLst>
              <a:ext uri="{FF2B5EF4-FFF2-40B4-BE49-F238E27FC236}">
                <a16:creationId xmlns:a16="http://schemas.microsoft.com/office/drawing/2014/main" id="{14E706D4-AD6B-43CC-9402-827519751B5B}"/>
              </a:ext>
            </a:extLst>
          </p:cNvPr>
          <p:cNvPicPr>
            <a:picLocks noChangeAspect="1"/>
          </p:cNvPicPr>
          <p:nvPr/>
        </p:nvPicPr>
        <p:blipFill>
          <a:blip r:embed="rId3"/>
          <a:stretch>
            <a:fillRect/>
          </a:stretch>
        </p:blipFill>
        <p:spPr>
          <a:xfrm>
            <a:off x="253092" y="202363"/>
            <a:ext cx="11685815" cy="1573090"/>
          </a:xfrm>
          <a:prstGeom prst="rect">
            <a:avLst/>
          </a:prstGeom>
        </p:spPr>
      </p:pic>
    </p:spTree>
    <p:extLst>
      <p:ext uri="{BB962C8B-B14F-4D97-AF65-F5344CB8AC3E}">
        <p14:creationId xmlns:p14="http://schemas.microsoft.com/office/powerpoint/2010/main" val="2362405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descr="Silver Fridge">
            <a:extLst>
              <a:ext uri="{FF2B5EF4-FFF2-40B4-BE49-F238E27FC236}">
                <a16:creationId xmlns:a16="http://schemas.microsoft.com/office/drawing/2014/main" id="{BEFDA4C9-ECBC-46F9-A855-9E6C3645E6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72" b="672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102827"/>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C2441"/>
      </a:dk2>
      <a:lt2>
        <a:srgbClr val="E2E6E8"/>
      </a:lt2>
      <a:accent1>
        <a:srgbClr val="BE9A87"/>
      </a:accent1>
      <a:accent2>
        <a:srgbClr val="AEA077"/>
      </a:accent2>
      <a:accent3>
        <a:srgbClr val="A0A77E"/>
      </a:accent3>
      <a:accent4>
        <a:srgbClr val="8BAB75"/>
      </a:accent4>
      <a:accent5>
        <a:srgbClr val="81AD81"/>
      </a:accent5>
      <a:accent6>
        <a:srgbClr val="77AE8E"/>
      </a:accent6>
      <a:hlink>
        <a:srgbClr val="5B879C"/>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1328</Words>
  <Application>Microsoft Office PowerPoint</Application>
  <PresentationFormat>Widescreen</PresentationFormat>
  <Paragraphs>162</Paragraphs>
  <Slides>67</Slides>
  <Notes>44</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Calibri</vt:lpstr>
      <vt:lpstr>Calibri Light</vt:lpstr>
      <vt:lpstr>Wingdings</vt:lpstr>
      <vt:lpstr>RetrospectVTI</vt:lpstr>
      <vt:lpstr>Basics of Lung Ultrasound</vt:lpstr>
      <vt:lpstr>PowerPoint Presentation</vt:lpstr>
      <vt:lpstr>PowerPoint Presentation</vt:lpstr>
      <vt:lpstr>PowerPoint Presentation</vt:lpstr>
      <vt:lpstr>POCUS</vt:lpstr>
      <vt:lpstr>Utility of Lung Ultrasound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Technique</vt:lpstr>
      <vt:lpstr>Technique</vt:lpstr>
      <vt:lpstr>PowerPoint Presentation</vt:lpstr>
      <vt:lpstr>PowerPoint Presentation</vt:lpstr>
      <vt:lpstr>PowerPoint Presentation</vt:lpstr>
      <vt:lpstr>PowerPoint Presentation</vt:lpstr>
      <vt:lpstr>PowerPoint Presentation</vt:lpstr>
      <vt:lpstr>PowerPoint Presentation</vt:lpstr>
      <vt:lpstr>A Lines</vt:lpstr>
      <vt:lpstr>B Lines</vt:lpstr>
      <vt:lpstr>B Lines</vt:lpstr>
      <vt:lpstr>Z Lines</vt:lpstr>
      <vt:lpstr>Z Lines</vt:lpstr>
      <vt:lpstr>Pathology</vt:lpstr>
      <vt:lpstr>Pleural Effusion</vt:lpstr>
      <vt:lpstr>Spine Sign</vt:lpstr>
      <vt:lpstr>Spine Sign</vt:lpstr>
      <vt:lpstr>Mirror Sign</vt:lpstr>
      <vt:lpstr>Pneumonia</vt:lpstr>
      <vt:lpstr>PowerPoint Presentation</vt:lpstr>
      <vt:lpstr>Sub-Pleural Consolidation</vt:lpstr>
      <vt:lpstr>Shred Sign</vt:lpstr>
      <vt:lpstr>Shred Sign</vt:lpstr>
      <vt:lpstr>Hepatization of the Lung</vt:lpstr>
      <vt:lpstr>Bronchograms</vt:lpstr>
      <vt:lpstr>Air Bronchograms</vt:lpstr>
      <vt:lpstr>PowerPoint Presentation</vt:lpstr>
      <vt:lpstr>PowerPoint Presentation</vt:lpstr>
      <vt:lpstr>PowerPoint Presentation</vt:lpstr>
      <vt:lpstr>PowerPoint Presentation</vt:lpstr>
      <vt:lpstr>PowerPoint Presentation</vt:lpstr>
      <vt:lpstr>Static Air Bronchogram</vt:lpstr>
      <vt:lpstr>Dynamic Air Bronchograms</vt:lpstr>
      <vt:lpstr>Fluid Bronchograms</vt:lpstr>
      <vt:lpstr>Pulmonary Edema</vt:lpstr>
      <vt:lpstr>Pulmonary Edema</vt:lpstr>
      <vt:lpstr>Pulmonary Edema</vt:lpstr>
      <vt:lpstr>B Lines in Trauma</vt:lpstr>
      <vt:lpstr>Pneumothorax</vt:lpstr>
      <vt:lpstr>Lung Sliding</vt:lpstr>
      <vt:lpstr>Lung Sliding</vt:lpstr>
      <vt:lpstr>Lung Sliding</vt:lpstr>
      <vt:lpstr>Lung Sliding</vt:lpstr>
      <vt:lpstr>Loss of  Lung Sliding</vt:lpstr>
      <vt:lpstr>PowerPoint Presentation</vt:lpstr>
      <vt:lpstr>Sandy Beach Sign</vt:lpstr>
      <vt:lpstr>PowerPoint Presentation</vt:lpstr>
      <vt:lpstr>Barcode Sign</vt:lpstr>
      <vt:lpstr> Lung Point</vt:lpstr>
      <vt:lpstr>COVID Lungs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Lung Ultrasound</dc:title>
  <dc:creator>Jessica Baez</dc:creator>
  <cp:lastModifiedBy>Jessica Baez</cp:lastModifiedBy>
  <cp:revision>12</cp:revision>
  <dcterms:created xsi:type="dcterms:W3CDTF">2020-05-12T14:20:33Z</dcterms:created>
  <dcterms:modified xsi:type="dcterms:W3CDTF">2020-05-14T15:36:18Z</dcterms:modified>
</cp:coreProperties>
</file>