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1619" r:id="rId3"/>
    <p:sldId id="1621" r:id="rId4"/>
    <p:sldId id="1633" r:id="rId5"/>
    <p:sldId id="1643" r:id="rId6"/>
    <p:sldId id="1637" r:id="rId7"/>
    <p:sldId id="1634" r:id="rId8"/>
    <p:sldId id="1632" r:id="rId9"/>
    <p:sldId id="1639" r:id="rId10"/>
    <p:sldId id="1636" r:id="rId11"/>
    <p:sldId id="1644" r:id="rId12"/>
    <p:sldId id="1638" r:id="rId13"/>
    <p:sldId id="1646" r:id="rId14"/>
    <p:sldId id="1635" r:id="rId15"/>
    <p:sldId id="1640" r:id="rId16"/>
    <p:sldId id="1642" r:id="rId17"/>
    <p:sldId id="1623" r:id="rId18"/>
    <p:sldId id="1624" r:id="rId19"/>
    <p:sldId id="1614" r:id="rId20"/>
    <p:sldId id="1630" r:id="rId21"/>
    <p:sldId id="280" r:id="rId22"/>
    <p:sldId id="1597" r:id="rId23"/>
    <p:sldId id="1631" r:id="rId24"/>
    <p:sldId id="287" r:id="rId25"/>
    <p:sldId id="269" r:id="rId26"/>
    <p:sldId id="1613" r:id="rId27"/>
    <p:sldId id="1601" r:id="rId28"/>
    <p:sldId id="1587" r:id="rId29"/>
    <p:sldId id="1600" r:id="rId30"/>
    <p:sldId id="1617" r:id="rId31"/>
    <p:sldId id="1647" r:id="rId32"/>
    <p:sldId id="1648" r:id="rId33"/>
    <p:sldId id="1649" r:id="rId34"/>
    <p:sldId id="1650" r:id="rId35"/>
    <p:sldId id="1651" r:id="rId36"/>
    <p:sldId id="1655" r:id="rId37"/>
    <p:sldId id="1653" r:id="rId38"/>
    <p:sldId id="1656" r:id="rId39"/>
    <p:sldId id="1654" r:id="rId40"/>
    <p:sldId id="1657" r:id="rId41"/>
    <p:sldId id="1658" r:id="rId42"/>
    <p:sldId id="165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45"/>
    <p:restoredTop sz="94728"/>
  </p:normalViewPr>
  <p:slideViewPr>
    <p:cSldViewPr snapToGrid="0" snapToObjects="1">
      <p:cViewPr varScale="1">
        <p:scale>
          <a:sx n="100" d="100"/>
          <a:sy n="100" d="100"/>
        </p:scale>
        <p:origin x="69" y="2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27581-1158-0646-8A54-821C4F5235E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2A1B4-7C6B-CC4E-8563-297016FE0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0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8079-F710-1A4F-90C6-46CC8252E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56569-C6CA-FC4E-9CCB-6BD132B61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8FD69-34A9-7540-9D7E-7D54E179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07E8E-2018-A743-9FD8-63573564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3E02-17A5-C149-9A64-1EB72A4A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1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2335-C082-854E-B540-7513BD0F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C1441-9DAC-CE46-8D56-0CEB71FF8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93914-17E4-164A-B2E0-519F87AB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F9F84-A9C3-3D44-AF6D-A811D185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75F0F-FD7B-5241-9D40-2988EB27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9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94E671-D039-E243-AF88-4F33AD307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5509C-6656-E545-9B8D-FB915A8E6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215E-F86A-7B43-8207-BB5E421FF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DBC3C-9F60-D64C-9305-D523FF4A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BCEBE-3474-C54E-A5CE-6036E0F7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7380-5BCF-6F43-AF5E-FD23946B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EA4F5-C84F-464E-9E3F-77D98E78D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B76D7-00F6-754A-9EF3-7F474759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43D4D-B6D9-F647-AA79-A4659616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3A06-13B7-434F-AAF6-DE9823D1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0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0787-0667-A344-ABDB-BDDD922F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6CD51-9530-714F-B759-3293AA2B4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EF6FF-1C64-2C4A-BCEE-4102F23F9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1EDE1-AB40-B841-8D89-4F5EAB29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2600E-EE0B-3A4F-AB48-8DDCE751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0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D526-0BDF-8741-A6FA-96A43A32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A8BE4-07DC-0F48-A76A-CB4E7066C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4F7F0-00DE-0049-8159-3125910FF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D36FD-CE04-F241-A77B-97F65E40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A13E7-C922-7B44-95FF-9EAF39C8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BFB06-3F22-5A4E-8218-50750F19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5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5350-C93E-A048-A2D2-60295942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54568-36C3-4B4E-A006-F5BD1F1F2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C1924-F70B-D44C-9819-429823407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3F1B25-2389-C341-B4A1-422C35355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9D4F2-E06F-214C-9B66-D7EFAA93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42723-BDE2-9042-95DB-9452E0B9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D4235C-ACFF-3840-9AED-3E2FCE08D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FD29D-4813-DC49-B313-53D5AEAB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0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7E0D1-37A6-C048-AF01-19F597E5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ECAD0-68BD-0C46-A9FF-861BBED6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3D2F5-A5F5-6D42-9E84-0692E9E66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37650-16BF-254E-9652-446939D74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2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ECFFD-CB97-C14C-B8AB-95C1824F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A2324E-CE73-3540-9B02-432C18F3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960DE-F828-9640-8BE1-4BC690E0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7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7152-8D4F-8040-93BD-F368C88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5CD79-D211-564C-9244-ABDA8E4DD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E806-8024-D447-9FC6-A18F48783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7B726-79C7-5A45-B2EB-B3659FD6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F4946-8A03-9043-8DC6-A18567F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034CD-9BB6-5D4D-B671-001D9F79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5DFD-2333-134E-B56D-592A30E7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3A582-5817-CA40-A5BF-106BEE065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C4AD2-76F5-C943-B616-58D00B39E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600BE-638D-A34B-8F24-E532902F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49E0B-148D-594F-ADEA-11B0B1F14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AE3FD-4305-C14C-A16D-917DF72F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2C45F-F352-094F-8B8F-93CFB665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599B5-E990-904F-B696-68849E925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4503E-19F2-4A4E-A0DF-5502D475A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C2A00-0120-E14C-987A-190E1232B562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3EB03-BC70-4640-93C6-27894AA1D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DBAC1-B33D-6C47-BCB3-4670D6FC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A1EE1-BD34-4B48-A0A6-C1139679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4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6076-EB10-EE4F-8793-64A14A017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bleeding patient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C42BC-6C12-8A46-8270-835515783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824401"/>
          </a:xfrm>
        </p:spPr>
        <p:txBody>
          <a:bodyPr>
            <a:normAutofit/>
          </a:bodyPr>
          <a:lstStyle/>
          <a:p>
            <a:r>
              <a:rPr lang="en-US" dirty="0"/>
              <a:t>Erin Kathleen Espinoza, DO</a:t>
            </a:r>
          </a:p>
          <a:p>
            <a:r>
              <a:rPr lang="en-US" dirty="0"/>
              <a:t>Hematology/Oncology Fellow</a:t>
            </a:r>
          </a:p>
          <a:p>
            <a:r>
              <a:rPr lang="en-US" dirty="0"/>
              <a:t>University of Cincinnati Medical Center</a:t>
            </a:r>
          </a:p>
          <a:p>
            <a:r>
              <a:rPr lang="en-US" dirty="0"/>
              <a:t>April 10</a:t>
            </a:r>
            <a:r>
              <a:rPr lang="en-US" baseline="30000" dirty="0"/>
              <a:t>th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18862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CF40-F61A-444B-9B0C-60445F34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Coagulation cascade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1D9BB-D206-6045-8F50-D6D49DF47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134" y="365125"/>
            <a:ext cx="2020266" cy="2020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B5266-55E4-1B4A-969D-A4F7F65D6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69" y="1582116"/>
            <a:ext cx="8340265" cy="51219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AFFFFAE-7E27-8D4E-80D1-6603F6A9B46D}"/>
              </a:ext>
            </a:extLst>
          </p:cNvPr>
          <p:cNvSpPr/>
          <p:nvPr/>
        </p:nvSpPr>
        <p:spPr>
          <a:xfrm>
            <a:off x="-475989" y="1805821"/>
            <a:ext cx="6037545" cy="2267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4496C2-AF7E-C24A-8BA0-1077AEDD4F05}"/>
              </a:ext>
            </a:extLst>
          </p:cNvPr>
          <p:cNvSpPr/>
          <p:nvPr/>
        </p:nvSpPr>
        <p:spPr>
          <a:xfrm>
            <a:off x="4632062" y="1914393"/>
            <a:ext cx="4699829" cy="1902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CCA5F2-8C53-0F4A-A2B5-8CE07F9889C8}"/>
              </a:ext>
            </a:extLst>
          </p:cNvPr>
          <p:cNvSpPr/>
          <p:nvPr/>
        </p:nvSpPr>
        <p:spPr>
          <a:xfrm>
            <a:off x="2032297" y="5290349"/>
            <a:ext cx="7422777" cy="1413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1B540F24-FB22-244F-B7BA-4AEE07001B11}"/>
              </a:ext>
            </a:extLst>
          </p:cNvPr>
          <p:cNvSpPr/>
          <p:nvPr/>
        </p:nvSpPr>
        <p:spPr>
          <a:xfrm>
            <a:off x="4769224" y="3532094"/>
            <a:ext cx="792332" cy="68131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A38888-CAEE-7942-BEA0-43A9F27ED188}"/>
              </a:ext>
            </a:extLst>
          </p:cNvPr>
          <p:cNvCxnSpPr>
            <a:cxnSpLocks/>
          </p:cNvCxnSpPr>
          <p:nvPr/>
        </p:nvCxnSpPr>
        <p:spPr>
          <a:xfrm>
            <a:off x="2633767" y="2045945"/>
            <a:ext cx="1846729" cy="1369994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C8B97B-8409-B44B-89C6-AB60AC5CA1F7}"/>
              </a:ext>
            </a:extLst>
          </p:cNvPr>
          <p:cNvCxnSpPr>
            <a:cxnSpLocks/>
          </p:cNvCxnSpPr>
          <p:nvPr/>
        </p:nvCxnSpPr>
        <p:spPr>
          <a:xfrm flipH="1">
            <a:off x="5864687" y="2045945"/>
            <a:ext cx="1938936" cy="1436707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ame 15">
            <a:extLst>
              <a:ext uri="{FF2B5EF4-FFF2-40B4-BE49-F238E27FC236}">
                <a16:creationId xmlns:a16="http://schemas.microsoft.com/office/drawing/2014/main" id="{91D65375-A1F7-3749-88B6-D86664B17EBC}"/>
              </a:ext>
            </a:extLst>
          </p:cNvPr>
          <p:cNvSpPr/>
          <p:nvPr/>
        </p:nvSpPr>
        <p:spPr>
          <a:xfrm>
            <a:off x="6651812" y="1582116"/>
            <a:ext cx="1559859" cy="33227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6CA8EF94-58AD-7D45-AB9A-CB8E0152820D}"/>
              </a:ext>
            </a:extLst>
          </p:cNvPr>
          <p:cNvSpPr/>
          <p:nvPr/>
        </p:nvSpPr>
        <p:spPr>
          <a:xfrm>
            <a:off x="1667018" y="1593606"/>
            <a:ext cx="1559859" cy="33227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17F9832E-A332-5441-92D0-8302E62DEA4B}"/>
              </a:ext>
            </a:extLst>
          </p:cNvPr>
          <p:cNvSpPr/>
          <p:nvPr/>
        </p:nvSpPr>
        <p:spPr>
          <a:xfrm>
            <a:off x="2808425" y="4073359"/>
            <a:ext cx="3843387" cy="5439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703B2A5F-7DF5-6944-A234-F9063B8DA8C1}"/>
              </a:ext>
            </a:extLst>
          </p:cNvPr>
          <p:cNvSpPr/>
          <p:nvPr/>
        </p:nvSpPr>
        <p:spPr>
          <a:xfrm>
            <a:off x="4299188" y="4807959"/>
            <a:ext cx="3033942" cy="48239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A851AF-2343-F84A-BB74-31EAC5E27181}"/>
              </a:ext>
            </a:extLst>
          </p:cNvPr>
          <p:cNvCxnSpPr>
            <a:cxnSpLocks/>
          </p:cNvCxnSpPr>
          <p:nvPr/>
        </p:nvCxnSpPr>
        <p:spPr>
          <a:xfrm>
            <a:off x="7431741" y="5049154"/>
            <a:ext cx="1786408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0B4A85-21E9-1048-81D5-5BF044DBBDE8}"/>
              </a:ext>
            </a:extLst>
          </p:cNvPr>
          <p:cNvSpPr txBox="1"/>
          <p:nvPr/>
        </p:nvSpPr>
        <p:spPr>
          <a:xfrm>
            <a:off x="9340180" y="4807959"/>
            <a:ext cx="9753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CLOT</a:t>
            </a:r>
          </a:p>
        </p:txBody>
      </p:sp>
    </p:spTree>
    <p:extLst>
      <p:ext uri="{BB962C8B-B14F-4D97-AF65-F5344CB8AC3E}">
        <p14:creationId xmlns:p14="http://schemas.microsoft.com/office/powerpoint/2010/main" val="25612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0A474-85FC-6746-8CEC-5E4AA985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363" y="1098022"/>
            <a:ext cx="8340265" cy="51219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919A7F8-9D7C-384B-8DA1-43AF385384BB}"/>
              </a:ext>
            </a:extLst>
          </p:cNvPr>
          <p:cNvSpPr/>
          <p:nvPr/>
        </p:nvSpPr>
        <p:spPr>
          <a:xfrm>
            <a:off x="5806587" y="918728"/>
            <a:ext cx="5327577" cy="2543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54FD1E-54C8-EF4E-8AFC-D5B0D343155B}"/>
              </a:ext>
            </a:extLst>
          </p:cNvPr>
          <p:cNvSpPr/>
          <p:nvPr/>
        </p:nvSpPr>
        <p:spPr>
          <a:xfrm>
            <a:off x="2571106" y="4985549"/>
            <a:ext cx="7422777" cy="1413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8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1B7A-17C7-4343-B89B-85CC7F7B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E3E1A-BDBF-FE46-BAF7-12CC62732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ruled out heparin use and the patient is bleeding not clotting</a:t>
            </a:r>
          </a:p>
          <a:p>
            <a:pPr lvl="1"/>
            <a:r>
              <a:rPr lang="en-US" dirty="0"/>
              <a:t>Factor deficiency or </a:t>
            </a:r>
            <a:r>
              <a:rPr lang="en-US" dirty="0" err="1"/>
              <a:t>vWD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Mixing study!</a:t>
            </a:r>
          </a:p>
          <a:p>
            <a:pPr lvl="1"/>
            <a:r>
              <a:rPr lang="en-US" dirty="0"/>
              <a:t>PTT 88.6 </a:t>
            </a:r>
            <a:r>
              <a:rPr lang="en-US" dirty="0">
                <a:sym typeface="Wingdings" pitchFamily="2" charset="2"/>
              </a:rPr>
              <a:t> 41.5 (reference range: 25-35)</a:t>
            </a:r>
          </a:p>
          <a:p>
            <a:pPr lvl="1"/>
            <a:r>
              <a:rPr lang="en-US" dirty="0"/>
              <a:t>Factor VIII = undetectable</a:t>
            </a:r>
          </a:p>
          <a:p>
            <a:pPr lvl="1"/>
            <a:r>
              <a:rPr lang="en-US" dirty="0"/>
              <a:t>Bethesda titer (</a:t>
            </a:r>
            <a:r>
              <a:rPr lang="en-US" dirty="0" err="1"/>
              <a:t>amt</a:t>
            </a:r>
            <a:r>
              <a:rPr lang="en-US" dirty="0"/>
              <a:t> of Factor VIII inhibitor </a:t>
            </a:r>
          </a:p>
          <a:p>
            <a:pPr marL="457200" lvl="1" indent="0">
              <a:buNone/>
            </a:pPr>
            <a:r>
              <a:rPr lang="en-US" dirty="0"/>
              <a:t>	present) = 0.8 (mildly high)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DBC33-417D-DE4A-977C-904BF3916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659" y="2363695"/>
            <a:ext cx="5080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9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9F580-72A1-9D4D-8781-D56EEBB4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FC623-33EB-CB4E-A787-284C0DB67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Elderly man with subacute bleeding history and large spontaneous hematoma with isolated prolonged PTT that CORRECTS on mixing study and severely low Factor VIII level.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Acquired Factor VIII Deficiency!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8AE1-E77B-6748-AE09-68646FC7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Acquired Factor VIII deficiency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F5692-7FAD-9C49-812E-8CCC3180D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Autoantibodies against factor VIII</a:t>
            </a:r>
          </a:p>
          <a:p>
            <a:r>
              <a:rPr lang="en-US" dirty="0"/>
              <a:t>50% of cases are idiopathic</a:t>
            </a:r>
          </a:p>
          <a:p>
            <a:r>
              <a:rPr lang="en-US" dirty="0"/>
              <a:t>The other half are related to: autoimmune, pregnancy, malignancy</a:t>
            </a:r>
          </a:p>
          <a:p>
            <a:r>
              <a:rPr lang="en-US" dirty="0"/>
              <a:t>Most patients are elderly males</a:t>
            </a:r>
          </a:p>
          <a:p>
            <a:r>
              <a:rPr lang="en-US" dirty="0"/>
              <a:t>More hematomas, less likely to see hemarthroses </a:t>
            </a:r>
          </a:p>
          <a:p>
            <a:pPr lvl="1"/>
            <a:r>
              <a:rPr lang="en-US" dirty="0"/>
              <a:t>Spontaneous</a:t>
            </a:r>
          </a:p>
          <a:p>
            <a:pPr lvl="1"/>
            <a:r>
              <a:rPr lang="en-US" dirty="0"/>
              <a:t>Retroperitoneal bleeds</a:t>
            </a:r>
          </a:p>
          <a:p>
            <a:pPr lvl="1"/>
            <a:r>
              <a:rPr lang="en-US" dirty="0"/>
              <a:t>Less so- GI/GU, intracranial bleeds</a:t>
            </a:r>
          </a:p>
        </p:txBody>
      </p:sp>
    </p:spTree>
    <p:extLst>
      <p:ext uri="{BB962C8B-B14F-4D97-AF65-F5344CB8AC3E}">
        <p14:creationId xmlns:p14="http://schemas.microsoft.com/office/powerpoint/2010/main" val="295013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0AA1-D8A0-BF4D-9424-89DA9E2CF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3458-974E-9C48-B12F-D7513C9B3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factor 8 for goal FVIII level &gt;80%</a:t>
            </a:r>
          </a:p>
          <a:p>
            <a:endParaRPr lang="en-US" dirty="0"/>
          </a:p>
          <a:p>
            <a:r>
              <a:rPr lang="en-US" dirty="0"/>
              <a:t>Prednisone 1mg/kg</a:t>
            </a:r>
          </a:p>
          <a:p>
            <a:pPr lvl="1"/>
            <a:r>
              <a:rPr lang="en-US" dirty="0"/>
              <a:t>Autoimmune disorder</a:t>
            </a:r>
          </a:p>
          <a:p>
            <a:endParaRPr lang="en-US" dirty="0"/>
          </a:p>
          <a:p>
            <a:r>
              <a:rPr lang="en-US" dirty="0"/>
              <a:t>Rituximab for underlying CLL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62C9C-DA37-FE4C-9B60-988C3C6A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65" y="2583329"/>
            <a:ext cx="56134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0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FC2D22-DC0C-E042-B674-1FEFBF26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4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If an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INHIBITOR</a:t>
            </a:r>
            <a:r>
              <a:rPr lang="en-US" dirty="0"/>
              <a:t> is present (high Bethesda titer) you need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“Bypassing agent”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78EF4D-7CBB-4F40-9A37-43D5427A6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aPCC</a:t>
            </a:r>
            <a:r>
              <a:rPr lang="en-US" dirty="0"/>
              <a:t> is the easiest to come by</a:t>
            </a:r>
          </a:p>
          <a:p>
            <a:pPr lvl="1"/>
            <a:r>
              <a:rPr lang="en-US" dirty="0"/>
              <a:t>”FEIBA”- </a:t>
            </a:r>
            <a:r>
              <a:rPr lang="en-US" b="1" dirty="0"/>
              <a:t>F</a:t>
            </a:r>
            <a:r>
              <a:rPr lang="en-US" dirty="0"/>
              <a:t>actor </a:t>
            </a:r>
            <a:r>
              <a:rPr lang="en-US" b="1" dirty="0"/>
              <a:t>E</a:t>
            </a:r>
            <a:r>
              <a:rPr lang="en-US" dirty="0"/>
              <a:t>ight </a:t>
            </a:r>
            <a:r>
              <a:rPr lang="en-US" b="1" dirty="0"/>
              <a:t>I</a:t>
            </a:r>
            <a:r>
              <a:rPr lang="en-US" dirty="0"/>
              <a:t>nhibitor </a:t>
            </a:r>
            <a:r>
              <a:rPr lang="en-US" b="1" dirty="0"/>
              <a:t>B</a:t>
            </a:r>
            <a:r>
              <a:rPr lang="en-US" dirty="0"/>
              <a:t>ypassing</a:t>
            </a:r>
            <a:r>
              <a:rPr lang="en-US" b="1" dirty="0"/>
              <a:t> A</a:t>
            </a:r>
            <a:r>
              <a:rPr lang="en-US" dirty="0"/>
              <a:t>gent</a:t>
            </a:r>
          </a:p>
          <a:p>
            <a:pPr lvl="1"/>
            <a:r>
              <a:rPr lang="en-US" dirty="0"/>
              <a:t>Contains FX, IX, VII, II (vitamin K dependent factors)</a:t>
            </a:r>
          </a:p>
          <a:p>
            <a:endParaRPr lang="en-US" dirty="0"/>
          </a:p>
          <a:p>
            <a:r>
              <a:rPr lang="en-US" dirty="0" err="1"/>
              <a:t>rFVIIa</a:t>
            </a:r>
            <a:r>
              <a:rPr lang="en-US" dirty="0"/>
              <a:t> – activates the clotting cascade via the EXTRINSIC pathway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7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1892-EB97-9541-9CBB-9D882C7FD1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Hemophilia and </a:t>
            </a:r>
            <a:r>
              <a:rPr lang="en-US" b="1" dirty="0" err="1"/>
              <a:t>vWD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519B7-E511-064A-8407-A8AD58215D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8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C14B-2976-FE4A-A9DE-E97F58DBE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Hemophilia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3A3A0-8D45-D54D-A0FC-CEC593D1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X-linked recessive disorder</a:t>
            </a:r>
          </a:p>
          <a:p>
            <a:r>
              <a:rPr lang="en-US" dirty="0"/>
              <a:t>Deficiency in </a:t>
            </a:r>
            <a:r>
              <a:rPr lang="en-US" dirty="0">
                <a:solidFill>
                  <a:srgbClr val="FF0000"/>
                </a:solidFill>
              </a:rPr>
              <a:t>Factor VIII (hemophilia A) </a:t>
            </a:r>
            <a:r>
              <a:rPr lang="en-US" dirty="0"/>
              <a:t>or </a:t>
            </a:r>
            <a:r>
              <a:rPr lang="en-US">
                <a:solidFill>
                  <a:schemeClr val="accent6"/>
                </a:solidFill>
              </a:rPr>
              <a:t>Factor IX </a:t>
            </a:r>
            <a:r>
              <a:rPr lang="en-US" dirty="0">
                <a:solidFill>
                  <a:schemeClr val="accent6"/>
                </a:solidFill>
              </a:rPr>
              <a:t>(hemophilia B)</a:t>
            </a:r>
          </a:p>
          <a:p>
            <a:r>
              <a:rPr lang="en-US" dirty="0"/>
              <a:t>10-20% of female carrier also have hemophilia</a:t>
            </a:r>
          </a:p>
          <a:p>
            <a:pPr lvl="1"/>
            <a:r>
              <a:rPr lang="en-US" dirty="0"/>
              <a:t>Why…?</a:t>
            </a:r>
          </a:p>
          <a:p>
            <a:endParaRPr lang="en-US" dirty="0"/>
          </a:p>
          <a:p>
            <a:r>
              <a:rPr lang="en-US" dirty="0"/>
              <a:t>Classification based on factor level</a:t>
            </a:r>
          </a:p>
          <a:p>
            <a:pPr lvl="1"/>
            <a:r>
              <a:rPr lang="en-US" dirty="0"/>
              <a:t>Mild: 5-49% - bleed with trauma or procedures</a:t>
            </a:r>
          </a:p>
          <a:p>
            <a:pPr lvl="1"/>
            <a:r>
              <a:rPr lang="en-US" dirty="0"/>
              <a:t>Moderate: 1-5% - some spontaneously bleed</a:t>
            </a:r>
          </a:p>
          <a:p>
            <a:pPr lvl="1"/>
            <a:r>
              <a:rPr lang="en-US" dirty="0"/>
              <a:t>Severe: &lt;1% - frequent spontaneously bleed, require prophylaxis</a:t>
            </a:r>
          </a:p>
        </p:txBody>
      </p:sp>
    </p:spTree>
    <p:extLst>
      <p:ext uri="{BB962C8B-B14F-4D97-AF65-F5344CB8AC3E}">
        <p14:creationId xmlns:p14="http://schemas.microsoft.com/office/powerpoint/2010/main" val="195233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F8ED-70F4-E047-A0D9-78461814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von Willebrand Disease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5D3E01-F7FB-9C48-8FBC-85A48F70F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91838" cy="4918075"/>
          </a:xfrm>
        </p:spPr>
        <p:txBody>
          <a:bodyPr>
            <a:normAutofit/>
          </a:bodyPr>
          <a:lstStyle/>
          <a:p>
            <a:r>
              <a:rPr lang="en-US" dirty="0"/>
              <a:t>Most common inherited bleeding disorder (1%)</a:t>
            </a:r>
          </a:p>
          <a:p>
            <a:r>
              <a:rPr lang="en-US" b="1" dirty="0"/>
              <a:t>Type 1 – quantitative deficiency</a:t>
            </a:r>
          </a:p>
          <a:p>
            <a:pPr lvl="1"/>
            <a:r>
              <a:rPr lang="en-US" dirty="0"/>
              <a:t>Mild bleeds, mostly mucosal/epistaxis</a:t>
            </a:r>
          </a:p>
          <a:p>
            <a:pPr lvl="1"/>
            <a:r>
              <a:rPr lang="en-US" dirty="0"/>
              <a:t>Good responders to DDAVP</a:t>
            </a:r>
          </a:p>
          <a:p>
            <a:endParaRPr lang="en-US" b="1" dirty="0"/>
          </a:p>
          <a:p>
            <a:r>
              <a:rPr lang="en-US" b="1" dirty="0"/>
              <a:t>Type 2 – qualitative deficiencies</a:t>
            </a:r>
          </a:p>
          <a:p>
            <a:pPr lvl="1"/>
            <a:r>
              <a:rPr lang="en-US" dirty="0"/>
              <a:t>Moderately severe bleeds</a:t>
            </a:r>
          </a:p>
          <a:p>
            <a:endParaRPr lang="en-US" b="1" dirty="0"/>
          </a:p>
          <a:p>
            <a:r>
              <a:rPr lang="en-US" b="1" dirty="0"/>
              <a:t>Type 3 – Complete absence of </a:t>
            </a:r>
            <a:r>
              <a:rPr lang="en-US" b="1" dirty="0" err="1"/>
              <a:t>VWF:Ag</a:t>
            </a:r>
            <a:r>
              <a:rPr lang="en-US" b="1" dirty="0"/>
              <a:t> </a:t>
            </a:r>
          </a:p>
          <a:p>
            <a:pPr lvl="1"/>
            <a:r>
              <a:rPr lang="en-US" dirty="0"/>
              <a:t>Severe bleeds, hemarthrosis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70533-1E3C-4D4E-920C-786AE0A3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C88CE-6983-EB4E-9E10-0E2A8ED67514}"/>
              </a:ext>
            </a:extLst>
          </p:cNvPr>
          <p:cNvSpPr txBox="1"/>
          <p:nvPr/>
        </p:nvSpPr>
        <p:spPr>
          <a:xfrm>
            <a:off x="0" y="6632414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courtesy of NEJM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D5A54-A38A-9848-B14D-E6F6CF1BF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10" y="2285232"/>
            <a:ext cx="9798050" cy="42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24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5C46-7D6C-9E42-BEDF-62380316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0419D-4C1C-1449-B5E4-177DF33E1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workup a suspected bleeding disorder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Manage acute bleeding in patients with:</a:t>
            </a:r>
          </a:p>
          <a:p>
            <a:pPr lvl="1"/>
            <a:r>
              <a:rPr lang="en-US" dirty="0"/>
              <a:t>Hemophilia A and B</a:t>
            </a:r>
          </a:p>
          <a:p>
            <a:pPr lvl="1"/>
            <a:r>
              <a:rPr lang="en-US" dirty="0"/>
              <a:t>von Willebrand disease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15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F8ED-70F4-E047-A0D9-78461814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von Willebrand Disease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5D3E01-F7FB-9C48-8FBC-85A48F70F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91838" cy="4918075"/>
          </a:xfrm>
        </p:spPr>
        <p:txBody>
          <a:bodyPr>
            <a:normAutofit/>
          </a:bodyPr>
          <a:lstStyle/>
          <a:p>
            <a:r>
              <a:rPr lang="en-US" b="1" dirty="0"/>
              <a:t>Type 1 – quantitative deficiency</a:t>
            </a:r>
          </a:p>
          <a:p>
            <a:pPr lvl="1"/>
            <a:r>
              <a:rPr lang="en-US" dirty="0"/>
              <a:t>Mild bleeds, mostly mucosal/epistaxis</a:t>
            </a:r>
          </a:p>
          <a:p>
            <a:pPr lvl="1"/>
            <a:r>
              <a:rPr lang="en-US" dirty="0"/>
              <a:t>Good responders to DDAVP</a:t>
            </a:r>
          </a:p>
          <a:p>
            <a:endParaRPr lang="en-US" b="1" dirty="0"/>
          </a:p>
          <a:p>
            <a:r>
              <a:rPr lang="en-US" b="1" dirty="0"/>
              <a:t>Type 2 – qualitative deficiencies</a:t>
            </a:r>
          </a:p>
          <a:p>
            <a:pPr lvl="1"/>
            <a:r>
              <a:rPr lang="en-US" dirty="0"/>
              <a:t>Moderately severe bleeds</a:t>
            </a:r>
          </a:p>
          <a:p>
            <a:endParaRPr lang="en-US" b="1" dirty="0"/>
          </a:p>
          <a:p>
            <a:r>
              <a:rPr lang="en-US" b="1" dirty="0"/>
              <a:t>Type 3 – Complete absence of </a:t>
            </a:r>
            <a:r>
              <a:rPr lang="en-US" b="1" dirty="0" err="1"/>
              <a:t>VWF:Ag</a:t>
            </a:r>
            <a:r>
              <a:rPr lang="en-US" b="1" dirty="0"/>
              <a:t> </a:t>
            </a:r>
          </a:p>
          <a:p>
            <a:pPr lvl="1"/>
            <a:r>
              <a:rPr lang="en-US" dirty="0"/>
              <a:t>Severe bleeds, hemarthrosis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70533-1E3C-4D4E-920C-786AE0A3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C88CE-6983-EB4E-9E10-0E2A8ED67514}"/>
              </a:ext>
            </a:extLst>
          </p:cNvPr>
          <p:cNvSpPr txBox="1"/>
          <p:nvPr/>
        </p:nvSpPr>
        <p:spPr>
          <a:xfrm>
            <a:off x="0" y="6632414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Flood. Am </a:t>
            </a:r>
            <a:r>
              <a:rPr lang="en-US" sz="1000" dirty="0" err="1"/>
              <a:t>Soc</a:t>
            </a:r>
            <a:r>
              <a:rPr lang="en-US" sz="1000" dirty="0"/>
              <a:t> </a:t>
            </a:r>
            <a:r>
              <a:rPr lang="en-US" sz="1000" dirty="0" err="1"/>
              <a:t>Hematol</a:t>
            </a:r>
            <a:r>
              <a:rPr lang="en-US" sz="1000" dirty="0"/>
              <a:t> </a:t>
            </a:r>
            <a:r>
              <a:rPr lang="en-US" sz="1000" dirty="0" err="1"/>
              <a:t>Educ</a:t>
            </a:r>
            <a:r>
              <a:rPr lang="en-US" sz="1000" dirty="0"/>
              <a:t> Program. 2015</a:t>
            </a:r>
          </a:p>
        </p:txBody>
      </p:sp>
    </p:spTree>
    <p:extLst>
      <p:ext uri="{BB962C8B-B14F-4D97-AF65-F5344CB8AC3E}">
        <p14:creationId xmlns:p14="http://schemas.microsoft.com/office/powerpoint/2010/main" val="378222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3892-F91B-FC4C-A99C-F4A73818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Important points: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2087-F039-D149-991F-9146106C2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80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 Triage quickly, get bleeding history </a:t>
            </a:r>
          </a:p>
          <a:p>
            <a:pPr lvl="1"/>
            <a:r>
              <a:rPr lang="en-US" dirty="0"/>
              <a:t>Exam may be normal</a:t>
            </a:r>
          </a:p>
          <a:p>
            <a:pPr lvl="1"/>
            <a:r>
              <a:rPr lang="en-US" dirty="0"/>
              <a:t>Treat based on the </a:t>
            </a:r>
            <a:r>
              <a:rPr lang="en-US" i="1" dirty="0"/>
              <a:t>suspicion</a:t>
            </a:r>
            <a:r>
              <a:rPr lang="en-US" dirty="0"/>
              <a:t> of a bleed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2. “Factor first!” </a:t>
            </a:r>
            <a:r>
              <a:rPr lang="en-US" dirty="0"/>
              <a:t>– everything else later (imaging, sutures, etc.)</a:t>
            </a:r>
          </a:p>
          <a:p>
            <a:pPr lvl="1"/>
            <a:r>
              <a:rPr lang="en-US" dirty="0"/>
              <a:t>Round UP to the nearest vial and give it ALL - $$$$</a:t>
            </a:r>
          </a:p>
          <a:p>
            <a:pPr lvl="1"/>
            <a:r>
              <a:rPr lang="en-US" dirty="0"/>
              <a:t>Allow patient to use home factor if they brought it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3. Don’t hesitate to call </a:t>
            </a:r>
            <a:r>
              <a:rPr lang="en-US" dirty="0"/>
              <a:t>hematology, pharmacy, and the best phlebotomist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D95CF-5B26-DA44-8A28-231D30B9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631" y="0"/>
            <a:ext cx="2286000" cy="2476500"/>
          </a:xfrm>
          <a:prstGeom prst="rect">
            <a:avLst/>
          </a:prstGeom>
        </p:spPr>
      </p:pic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0799D4E8-0A87-0744-9806-3F9E8D2EA746}"/>
              </a:ext>
            </a:extLst>
          </p:cNvPr>
          <p:cNvSpPr/>
          <p:nvPr/>
        </p:nvSpPr>
        <p:spPr>
          <a:xfrm>
            <a:off x="7960959" y="2216258"/>
            <a:ext cx="1441343" cy="260242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2B8F0-0874-BC43-B66B-FFE9203F5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67526-D91C-4A4E-8646-6C0552FC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Bleeding in the </a:t>
            </a:r>
            <a:br>
              <a:rPr lang="en-US" b="1" dirty="0"/>
            </a:br>
            <a:r>
              <a:rPr lang="en-US" b="1" dirty="0"/>
              <a:t>Hemophilia A and B patient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95C8C-0EB4-CD43-84ED-C1E811C60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532B0-9FBB-CD41-81AE-4771ED9B8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45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FBE05A-E7E3-E143-BA5D-176AB8D6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5DE24D-387C-E949-9A75-72E7FAC24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Initial starting doses of Factor replacement:</a:t>
            </a:r>
          </a:p>
          <a:p>
            <a:pPr marL="0" indent="0">
              <a:buNone/>
            </a:pPr>
            <a:endParaRPr lang="en-US" sz="3000" dirty="0"/>
          </a:p>
          <a:p>
            <a:pPr lvl="1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Hemophilia A: 1 U/kg of FVIII increases level by 2% </a:t>
            </a:r>
          </a:p>
          <a:p>
            <a:pPr lvl="1"/>
            <a:endParaRPr lang="en-US" sz="30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Hemophilia B:</a:t>
            </a:r>
            <a:r>
              <a:rPr lang="en-US" sz="3000" dirty="0"/>
              <a:t> 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1 U/kg of FIX increase level by 1%</a:t>
            </a:r>
            <a:endParaRPr 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C9CC44-9325-F446-892C-8CCCFEED4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543" y="1494145"/>
            <a:ext cx="4219575" cy="17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11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F63AC7C-11DA-F144-BB35-715FDC785A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35809" y="1225739"/>
          <a:ext cx="10340121" cy="4498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921">
                  <a:extLst>
                    <a:ext uri="{9D8B030D-6E8A-4147-A177-3AD203B41FA5}">
                      <a16:colId xmlns:a16="http://schemas.microsoft.com/office/drawing/2014/main" val="4197712511"/>
                    </a:ext>
                  </a:extLst>
                </a:gridCol>
                <a:gridCol w="1836128">
                  <a:extLst>
                    <a:ext uri="{9D8B030D-6E8A-4147-A177-3AD203B41FA5}">
                      <a16:colId xmlns:a16="http://schemas.microsoft.com/office/drawing/2014/main" val="2183611451"/>
                    </a:ext>
                  </a:extLst>
                </a:gridCol>
                <a:gridCol w="2068024">
                  <a:extLst>
                    <a:ext uri="{9D8B030D-6E8A-4147-A177-3AD203B41FA5}">
                      <a16:colId xmlns:a16="http://schemas.microsoft.com/office/drawing/2014/main" val="2944482215"/>
                    </a:ext>
                  </a:extLst>
                </a:gridCol>
                <a:gridCol w="2068024">
                  <a:extLst>
                    <a:ext uri="{9D8B030D-6E8A-4147-A177-3AD203B41FA5}">
                      <a16:colId xmlns:a16="http://schemas.microsoft.com/office/drawing/2014/main" val="698892275"/>
                    </a:ext>
                  </a:extLst>
                </a:gridCol>
                <a:gridCol w="2068024">
                  <a:extLst>
                    <a:ext uri="{9D8B030D-6E8A-4147-A177-3AD203B41FA5}">
                      <a16:colId xmlns:a16="http://schemas.microsoft.com/office/drawing/2014/main" val="1718136716"/>
                    </a:ext>
                  </a:extLst>
                </a:gridCol>
              </a:tblGrid>
              <a:tr h="11133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Goal factor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Hemophilia A</a:t>
                      </a:r>
                    </a:p>
                    <a:p>
                      <a:pPr algn="ctr"/>
                      <a:r>
                        <a:rPr lang="en-US" sz="2500" dirty="0"/>
                        <a:t>FVIII dose</a:t>
                      </a:r>
                    </a:p>
                    <a:p>
                      <a:pPr algn="ctr"/>
                      <a:r>
                        <a:rPr lang="en-US" sz="2000" dirty="0"/>
                        <a:t>(t</a:t>
                      </a:r>
                      <a:r>
                        <a:rPr lang="en-US" sz="2000" baseline="30000" dirty="0"/>
                        <a:t>1/2 </a:t>
                      </a:r>
                      <a:r>
                        <a:rPr lang="en-US" sz="2000" dirty="0"/>
                        <a:t>= 8-12h)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Hemophilia B</a:t>
                      </a:r>
                    </a:p>
                    <a:p>
                      <a:pPr algn="ctr"/>
                      <a:r>
                        <a:rPr lang="en-US" sz="2500" dirty="0"/>
                        <a:t>FIX dose</a:t>
                      </a:r>
                    </a:p>
                    <a:p>
                      <a:pPr algn="ctr"/>
                      <a:r>
                        <a:rPr lang="en-US" sz="2000" dirty="0"/>
                        <a:t>(t</a:t>
                      </a:r>
                      <a:r>
                        <a:rPr lang="en-US" sz="2000" baseline="30000" dirty="0"/>
                        <a:t>1/2 </a:t>
                      </a:r>
                      <a:r>
                        <a:rPr lang="en-US" sz="2000" dirty="0"/>
                        <a:t>= 18-24h)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Duration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7175963"/>
                  </a:ext>
                </a:extLst>
              </a:tr>
              <a:tr h="1113311">
                <a:tc>
                  <a:txBody>
                    <a:bodyPr/>
                    <a:lstStyle/>
                    <a:p>
                      <a:r>
                        <a:rPr lang="en-US" sz="2500" dirty="0"/>
                        <a:t>Major/severe bleeding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 units/kg</a:t>
                      </a:r>
                    </a:p>
                    <a:p>
                      <a:pPr algn="ctr"/>
                      <a:r>
                        <a:rPr lang="en-US" sz="2000" dirty="0"/>
                        <a:t>Every 8-12 hours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 units/kg</a:t>
                      </a:r>
                    </a:p>
                    <a:p>
                      <a:pPr algn="ctr"/>
                      <a:r>
                        <a:rPr lang="en-US" sz="2000" dirty="0"/>
                        <a:t>Every 12-24 hours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Until bleeding stops + 14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912034"/>
                  </a:ext>
                </a:extLst>
              </a:tr>
              <a:tr h="1113311">
                <a:tc>
                  <a:txBody>
                    <a:bodyPr/>
                    <a:lstStyle/>
                    <a:p>
                      <a:r>
                        <a:rPr lang="en-US" sz="2500" dirty="0"/>
                        <a:t>Hemarthrosis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25 units/kg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Every 8-12 hours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50 units/kg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Every 12-24 hours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3-5 days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Inpatient or outpatient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5596867"/>
                  </a:ext>
                </a:extLst>
              </a:tr>
              <a:tr h="1113311">
                <a:tc>
                  <a:txBody>
                    <a:bodyPr/>
                    <a:lstStyle/>
                    <a:p>
                      <a:r>
                        <a:rPr lang="en-US" sz="2500" dirty="0"/>
                        <a:t>Minor bleeds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25 units/kg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Every 12 hours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50 units/kg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Every 24 hours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1-3 days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Outpatient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311660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FF0EF0C-ADAF-974B-9F82-01542C73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2" y="2021188"/>
            <a:ext cx="1209640" cy="1394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727240-519D-8E48-BC32-3897D323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3536818"/>
            <a:ext cx="1260326" cy="1112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9512FC-253C-E842-8426-07859E57D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70273"/>
            <a:ext cx="1555081" cy="953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BE9FB3-6592-B143-9890-D51FF874C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8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3D38-C897-E549-B6DF-53488D11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Hemarthrosis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79B59-30D0-F449-9EF6-D646F5697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514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The most common bleeding events you will see</a:t>
            </a:r>
          </a:p>
          <a:p>
            <a:r>
              <a:rPr lang="en-US" dirty="0"/>
              <a:t>Aura = “tingling sensation” and tightness in the joint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Bleeding history</a:t>
            </a:r>
          </a:p>
          <a:p>
            <a:pPr marL="514350" indent="-514350">
              <a:buAutoNum type="arabicPeriod"/>
            </a:pPr>
            <a:r>
              <a:rPr lang="en-US" dirty="0"/>
              <a:t>Factor replacement </a:t>
            </a:r>
          </a:p>
          <a:p>
            <a:pPr marL="514350" indent="-514350">
              <a:buAutoNum type="arabicPeriod" startAt="3"/>
            </a:pPr>
            <a:r>
              <a:rPr lang="en-US" dirty="0"/>
              <a:t>RICE rules</a:t>
            </a:r>
          </a:p>
          <a:p>
            <a:pPr marL="514350" indent="-514350">
              <a:buAutoNum type="arabicPeriod" startAt="3"/>
            </a:pPr>
            <a:r>
              <a:rPr lang="en-US" dirty="0"/>
              <a:t>Pain control – acetaminophen, opiates, </a:t>
            </a:r>
            <a:r>
              <a:rPr lang="en-US" sz="1600" dirty="0"/>
              <a:t>COX-2 inhibitors, </a:t>
            </a:r>
            <a:r>
              <a:rPr lang="en-US" dirty="0">
                <a:solidFill>
                  <a:srgbClr val="FF0000"/>
                </a:solidFill>
              </a:rPr>
              <a:t>NO NSAIDs</a:t>
            </a:r>
          </a:p>
          <a:p>
            <a:pPr marL="0" indent="0">
              <a:buNone/>
            </a:pPr>
            <a:r>
              <a:rPr lang="en-US" dirty="0"/>
              <a:t>4.    Everything else later</a:t>
            </a:r>
          </a:p>
          <a:p>
            <a:pPr lvl="1"/>
            <a:r>
              <a:rPr lang="en-US" dirty="0"/>
              <a:t>Most do not need imaging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494C3-84A9-804B-BDE7-C887BA7EC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78" y="241139"/>
            <a:ext cx="5395132" cy="1928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FC628-45AF-B349-97AD-A95F66BF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98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DF2D-2D08-244B-B0BD-D6988EF7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Intramuscular bleeds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A2B47-EC8B-E94F-9268-E359E47C7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Always be wary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compartment syndrome</a:t>
            </a:r>
            <a:r>
              <a:rPr lang="en-US" dirty="0"/>
              <a:t>!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Iliopsoas hemorrhage</a:t>
            </a:r>
          </a:p>
          <a:p>
            <a:r>
              <a:rPr lang="en-US" dirty="0"/>
              <a:t>High morbidity </a:t>
            </a:r>
          </a:p>
          <a:p>
            <a:r>
              <a:rPr lang="en-US" dirty="0"/>
              <a:t>Thigh, hip, abdomen, groin pain</a:t>
            </a:r>
          </a:p>
          <a:p>
            <a:r>
              <a:rPr lang="en-US" dirty="0"/>
              <a:t>7-14 days STRICT inpatient bed rest</a:t>
            </a:r>
          </a:p>
          <a:p>
            <a:r>
              <a:rPr lang="en-US" dirty="0"/>
              <a:t>Serially CBCs and imaging</a:t>
            </a:r>
          </a:p>
          <a:p>
            <a:r>
              <a:rPr lang="en-US" dirty="0"/>
              <a:t>Complications: Hip flexion contracture or femoral nerve paresthesia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5403E-7D58-E841-98A4-91B14C6EB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710" y="709899"/>
            <a:ext cx="4101944" cy="4101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94FD6-07D4-7E4E-8051-62F38F629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32E57-F70E-424F-BBC0-896D18C23496}"/>
              </a:ext>
            </a:extLst>
          </p:cNvPr>
          <p:cNvSpPr txBox="1"/>
          <p:nvPr/>
        </p:nvSpPr>
        <p:spPr>
          <a:xfrm>
            <a:off x="0" y="6611779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courtesy of: </a:t>
            </a:r>
            <a:r>
              <a:rPr lang="en-US" sz="1000" dirty="0" err="1"/>
              <a:t>Raediopedia.org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8589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67526-D91C-4A4E-8646-6C0552FC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Bleeding in the </a:t>
            </a:r>
            <a:br>
              <a:rPr lang="en-US" b="1" dirty="0"/>
            </a:br>
            <a:r>
              <a:rPr lang="en-US" b="1" dirty="0"/>
              <a:t>von Willebrand Disease patient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95C8C-0EB4-CD43-84ED-C1E811C60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532B0-9FBB-CD41-81AE-4771ED9B8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E0C35F-E64F-E744-B3A2-B4783D157BEF}"/>
              </a:ext>
            </a:extLst>
          </p:cNvPr>
          <p:cNvSpPr txBox="1"/>
          <p:nvPr/>
        </p:nvSpPr>
        <p:spPr>
          <a:xfrm>
            <a:off x="0" y="6611779"/>
            <a:ext cx="4947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NIH.gov</a:t>
            </a:r>
            <a:r>
              <a:rPr lang="en-US" sz="1000" dirty="0"/>
              <a:t>. The Diagnosis, Evaluation and Management of von Willebrand Disease: Full Report</a:t>
            </a:r>
          </a:p>
        </p:txBody>
      </p:sp>
    </p:spTree>
    <p:extLst>
      <p:ext uri="{BB962C8B-B14F-4D97-AF65-F5344CB8AC3E}">
        <p14:creationId xmlns:p14="http://schemas.microsoft.com/office/powerpoint/2010/main" val="1861813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12644-4A34-B242-B78D-8B343F19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von Willebrand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DC839-6B8F-B847-AC8F-E753D6517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2859"/>
            <a:ext cx="10515600" cy="48851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DDAVP (desmopressin) – need to have a documented response</a:t>
            </a:r>
          </a:p>
          <a:p>
            <a:pPr marL="514350" indent="-514350">
              <a:buAutoNum type="arabicPeriod"/>
            </a:pPr>
            <a:r>
              <a:rPr lang="en-US" dirty="0"/>
              <a:t>Antifibrinolytics (TXA, EACA) – mouthwash </a:t>
            </a:r>
          </a:p>
          <a:p>
            <a:pPr marL="0" indent="0">
              <a:buNone/>
            </a:pPr>
            <a:r>
              <a:rPr lang="en-US" dirty="0"/>
              <a:t>3.   Replacement therapies</a:t>
            </a:r>
          </a:p>
          <a:p>
            <a:pPr lvl="1"/>
            <a:r>
              <a:rPr lang="en-US" dirty="0"/>
              <a:t>Plasma derived concentrates (</a:t>
            </a:r>
            <a:r>
              <a:rPr lang="en-US" dirty="0" err="1">
                <a:solidFill>
                  <a:srgbClr val="7030A0"/>
                </a:solidFill>
              </a:rPr>
              <a:t>Humate</a:t>
            </a:r>
            <a:r>
              <a:rPr lang="en-US" dirty="0">
                <a:solidFill>
                  <a:srgbClr val="7030A0"/>
                </a:solidFill>
              </a:rPr>
              <a:t>-P®, </a:t>
            </a:r>
            <a:r>
              <a:rPr lang="en-US" dirty="0" err="1"/>
              <a:t>Alphanate</a:t>
            </a:r>
            <a:r>
              <a:rPr lang="en-US" dirty="0"/>
              <a:t>®, </a:t>
            </a:r>
            <a:r>
              <a:rPr lang="en-US" dirty="0" err="1"/>
              <a:t>Wilate</a:t>
            </a:r>
            <a:r>
              <a:rPr lang="en-US" dirty="0"/>
              <a:t>®) 	</a:t>
            </a:r>
          </a:p>
          <a:p>
            <a:pPr lvl="2"/>
            <a:r>
              <a:rPr lang="en-US" dirty="0"/>
              <a:t>Caution – accumulation of FVIII (&gt;200%) </a:t>
            </a:r>
            <a:r>
              <a:rPr lang="en-US" dirty="0">
                <a:sym typeface="Wingdings" pitchFamily="2" charset="2"/>
              </a:rPr>
              <a:t> risk of thrombosis</a:t>
            </a:r>
            <a:endParaRPr lang="en-US" dirty="0"/>
          </a:p>
          <a:p>
            <a:pPr lvl="1"/>
            <a:r>
              <a:rPr lang="en-US" dirty="0"/>
              <a:t>Recombinant (</a:t>
            </a:r>
            <a:r>
              <a:rPr lang="en-US" dirty="0" err="1"/>
              <a:t>Vonvendi</a:t>
            </a:r>
            <a:r>
              <a:rPr lang="en-US" dirty="0"/>
              <a:t>®)</a:t>
            </a:r>
          </a:p>
          <a:p>
            <a:pPr lvl="2"/>
            <a:r>
              <a:rPr lang="en-US" dirty="0"/>
              <a:t>No FVIII in product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99A77-641E-D843-98F0-D5669360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179" y="1260381"/>
            <a:ext cx="3841641" cy="2561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3A4C5-5E7E-4A48-BC59-5D89DB0D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69F9C52-11A6-E349-A7E8-62CBA14C2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47470" y="391391"/>
            <a:ext cx="94268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bleeding patient requires </a:t>
            </a:r>
            <a:br>
              <a:rPr lang="en-US" dirty="0"/>
            </a:br>
            <a:r>
              <a:rPr lang="en-US" dirty="0"/>
              <a:t>a multidisciplinary approach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7D04B-AFF3-0947-98BD-A6F88003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F572CE-4216-D345-85F8-8A37D9314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118" y="2481780"/>
            <a:ext cx="6226967" cy="41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63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440-9171-DA48-B0F7-4767FE90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922C-23A0-154D-8C42-A8D4386C3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/>
              <a:t>72 </a:t>
            </a:r>
            <a:r>
              <a:rPr lang="en-US" dirty="0" err="1"/>
              <a:t>yo</a:t>
            </a:r>
            <a:r>
              <a:rPr lang="en-US" dirty="0"/>
              <a:t> male with history of CLL s/p chemoimmunotherapy in 2012, presents with right thigh swelling and pain.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endParaRPr lang="en-US" dirty="0"/>
          </a:p>
          <a:p>
            <a:pPr fontAlgn="base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828C-F0E7-6847-8973-DFB00DED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99573-8F82-4A44-83F1-909A3407D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1. The right questions can help in your diagnosis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Understand the </a:t>
            </a:r>
            <a:r>
              <a:rPr lang="en-US" i="1" dirty="0"/>
              <a:t>basics</a:t>
            </a:r>
            <a:r>
              <a:rPr lang="en-US" dirty="0"/>
              <a:t> of the coagulation cascade to workup a bleeding patient and interpret lab values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Mixing studies</a:t>
            </a:r>
          </a:p>
          <a:p>
            <a:pPr lvl="1"/>
            <a:r>
              <a:rPr lang="en-US" dirty="0"/>
              <a:t>If it corrects </a:t>
            </a:r>
            <a:r>
              <a:rPr lang="en-US" dirty="0">
                <a:sym typeface="Wingdings" pitchFamily="2" charset="2"/>
              </a:rPr>
              <a:t> factor deficiency  check factor levels</a:t>
            </a:r>
          </a:p>
          <a:p>
            <a:pPr lvl="2"/>
            <a:r>
              <a:rPr lang="en-US" dirty="0">
                <a:sym typeface="Wingdings" pitchFamily="2" charset="2"/>
              </a:rPr>
              <a:t>Treat with factor replacement</a:t>
            </a:r>
          </a:p>
          <a:p>
            <a:pPr lvl="1"/>
            <a:r>
              <a:rPr lang="en-US" dirty="0">
                <a:sym typeface="Wingdings" pitchFamily="2" charset="2"/>
              </a:rPr>
              <a:t>If it doesn’t correct  inhibitor present  order Bethesda titer</a:t>
            </a:r>
          </a:p>
          <a:p>
            <a:pPr lvl="2"/>
            <a:r>
              <a:rPr lang="en-US" dirty="0"/>
              <a:t>Treat with a bypassing agent (</a:t>
            </a:r>
            <a:r>
              <a:rPr lang="en-US" dirty="0" err="1"/>
              <a:t>aPCC</a:t>
            </a:r>
            <a:r>
              <a:rPr lang="en-US" dirty="0"/>
              <a:t>, </a:t>
            </a:r>
            <a:r>
              <a:rPr lang="en-US"/>
              <a:t>rFVIIa)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                                            for Hemophilia and </a:t>
            </a:r>
            <a:r>
              <a:rPr lang="en-US" dirty="0" err="1"/>
              <a:t>vWD</a:t>
            </a:r>
            <a:r>
              <a:rPr lang="en-US" dirty="0"/>
              <a:t> bleeders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1A00A-0D41-AB42-BDC0-D6433B5D9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692" y="6120226"/>
            <a:ext cx="2235308" cy="737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014BC-11FE-FA48-9827-8373D1FD9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416" y="239619"/>
            <a:ext cx="2985843" cy="2309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8F8087-9E27-5D49-A111-98FFA1D5D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424" y="5316913"/>
            <a:ext cx="3020952" cy="12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1028B-9375-5340-A1F2-BA9D39B4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59" y="321662"/>
            <a:ext cx="7171764" cy="6093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E9006-4AFB-9941-BD28-064F848B9900}"/>
              </a:ext>
            </a:extLst>
          </p:cNvPr>
          <p:cNvSpPr txBox="1"/>
          <p:nvPr/>
        </p:nvSpPr>
        <p:spPr>
          <a:xfrm>
            <a:off x="538352" y="782548"/>
            <a:ext cx="3191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/>
              <a:t>THANK YOU!</a:t>
            </a:r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r>
              <a:rPr lang="en-US" sz="4500" dirty="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1932F-FE3B-AB46-90F2-6BABB19F1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43" y="1922610"/>
            <a:ext cx="3195918" cy="31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16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9D6377-0FB6-FE4A-B8BE-F10040F27E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HOMEWORK!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6E3225-834B-F44F-8A01-7DFB2F37B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Use the next slides to test your knowledge on the coagulation cascade. Once you understand the basics… everything falls else into place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r>
              <a:rPr lang="en-US" dirty="0">
                <a:sym typeface="Wingdings" pitchFamily="2" charset="2"/>
              </a:rPr>
              <a:t>Also, don’t beat yourself up- even us </a:t>
            </a:r>
            <a:r>
              <a:rPr lang="en-US" dirty="0" err="1">
                <a:sym typeface="Wingdings" pitchFamily="2" charset="2"/>
              </a:rPr>
              <a:t>heme</a:t>
            </a:r>
            <a:r>
              <a:rPr lang="en-US" dirty="0">
                <a:sym typeface="Wingdings" pitchFamily="2" charset="2"/>
              </a:rPr>
              <a:t> fellows struggle.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07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C99B-E741-2B4E-AA33-409DA3C0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an isolated prolonged PT?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9D715-5A53-1C4D-BA11-444A8855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88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0A474-85FC-6746-8CEC-5E4AA985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363" y="1098022"/>
            <a:ext cx="8340265" cy="51219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919A7F8-9D7C-384B-8DA1-43AF385384BB}"/>
              </a:ext>
            </a:extLst>
          </p:cNvPr>
          <p:cNvSpPr/>
          <p:nvPr/>
        </p:nvSpPr>
        <p:spPr>
          <a:xfrm>
            <a:off x="717178" y="1452282"/>
            <a:ext cx="5898776" cy="23487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54FD1E-54C8-EF4E-8AFC-D5B0D343155B}"/>
              </a:ext>
            </a:extLst>
          </p:cNvPr>
          <p:cNvSpPr/>
          <p:nvPr/>
        </p:nvSpPr>
        <p:spPr>
          <a:xfrm>
            <a:off x="3325907" y="4806255"/>
            <a:ext cx="7422777" cy="1413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3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C99B-E741-2B4E-AA33-409DA3C0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isolated prolonged PT?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9D715-5A53-1C4D-BA11-444A8855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Warfarin, DOACs</a:t>
            </a:r>
          </a:p>
          <a:p>
            <a:endParaRPr lang="en-US" dirty="0"/>
          </a:p>
          <a:p>
            <a:r>
              <a:rPr lang="en-US" dirty="0"/>
              <a:t>Factor VII deficiency</a:t>
            </a:r>
          </a:p>
          <a:p>
            <a:endParaRPr lang="en-US" dirty="0"/>
          </a:p>
          <a:p>
            <a:r>
              <a:rPr lang="en-US" dirty="0"/>
              <a:t>Liver disease</a:t>
            </a:r>
          </a:p>
          <a:p>
            <a:endParaRPr lang="en-US" dirty="0"/>
          </a:p>
          <a:p>
            <a:r>
              <a:rPr lang="en-US" dirty="0"/>
              <a:t>Mild DIC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B975C-61C9-A94A-8EA6-241E38BE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prolonged PT </a:t>
            </a:r>
            <a:r>
              <a:rPr lang="en-US" i="1" dirty="0"/>
              <a:t>and</a:t>
            </a:r>
            <a:r>
              <a:rPr lang="en-US" dirty="0"/>
              <a:t> PTT?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765D4-5FE9-7343-ABA9-4073955CE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Deficiencies of common pathway (factor X, factor V, prothrombin, fibrinogen) – acquired or inherited</a:t>
            </a:r>
          </a:p>
          <a:p>
            <a:endParaRPr lang="en-US" dirty="0"/>
          </a:p>
          <a:p>
            <a:r>
              <a:rPr lang="en-US" dirty="0"/>
              <a:t>Liver disease</a:t>
            </a:r>
          </a:p>
          <a:p>
            <a:r>
              <a:rPr lang="en-US" dirty="0"/>
              <a:t>DIC</a:t>
            </a:r>
          </a:p>
          <a:p>
            <a:r>
              <a:rPr lang="en-US" dirty="0"/>
              <a:t>Vitamin K deficiency</a:t>
            </a:r>
          </a:p>
          <a:p>
            <a:r>
              <a:rPr lang="en-US" dirty="0"/>
              <a:t>Too much or multiple anticoagulants (heparin + warfarin)</a:t>
            </a:r>
          </a:p>
          <a:p>
            <a:endParaRPr lang="en-US" sz="2200" dirty="0"/>
          </a:p>
          <a:p>
            <a:r>
              <a:rPr lang="en-US" sz="2200" dirty="0"/>
              <a:t>Combined factor deficiencies (rare)</a:t>
            </a:r>
          </a:p>
          <a:p>
            <a:r>
              <a:rPr lang="en-US" sz="2200" dirty="0"/>
              <a:t>Factor X deficiency 2/2 amyloidosis (rare)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9C13C-DBCF-9C41-8853-D81E4E99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8362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labs help me tease out the difference between coagulopathy of liver disease, DIC, &amp; vitamin K deficiency? </a:t>
            </a:r>
            <a:br>
              <a:rPr lang="en-US" dirty="0"/>
            </a:br>
            <a:r>
              <a:rPr lang="en-US" dirty="0"/>
              <a:t>Or the combination of these?!?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55B6F-1510-5647-988E-A198B7F5B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Things to remember:</a:t>
            </a:r>
          </a:p>
          <a:p>
            <a:pPr marL="914400" lvl="1" indent="-457200">
              <a:buAutoNum type="arabicPeriod"/>
            </a:pPr>
            <a:r>
              <a:rPr lang="en-US" dirty="0"/>
              <a:t>Factor VIII is mostly made in endothelium.</a:t>
            </a:r>
          </a:p>
          <a:p>
            <a:pPr marL="914400" lvl="1" indent="-457200">
              <a:buAutoNum type="arabicPeriod"/>
            </a:pPr>
            <a:r>
              <a:rPr lang="en-US" dirty="0"/>
              <a:t>Factor VIII is an acute phase reactant</a:t>
            </a:r>
          </a:p>
          <a:p>
            <a:pPr marL="914400" lvl="1" indent="-457200">
              <a:buAutoNum type="arabicPeriod"/>
            </a:pPr>
            <a:r>
              <a:rPr lang="en-US" dirty="0"/>
              <a:t>Factor V and VII are made in the liver</a:t>
            </a:r>
          </a:p>
          <a:p>
            <a:pPr marL="914400" lvl="1" indent="-457200">
              <a:buAutoNum type="arabicPeriod"/>
            </a:pPr>
            <a:r>
              <a:rPr lang="en-US" dirty="0"/>
              <a:t>Factor VII is vitamin K dependent</a:t>
            </a:r>
          </a:p>
          <a:p>
            <a:pPr marL="914400" lvl="1" indent="-457200">
              <a:buAutoNum type="arabicPeriod"/>
            </a:pPr>
            <a:r>
              <a:rPr lang="en-US" dirty="0"/>
              <a:t>Fibrinogen is an acute phase reactant</a:t>
            </a:r>
          </a:p>
          <a:p>
            <a:pPr marL="914400" lvl="1" indent="-457200">
              <a:buAutoNum type="arabicPeriod"/>
            </a:pPr>
            <a:r>
              <a:rPr lang="en-US" dirty="0"/>
              <a:t>The coagulation cascade ;)</a:t>
            </a:r>
          </a:p>
          <a:p>
            <a:pPr marL="914400" lvl="1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899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07205-36E8-5F46-8949-CB801B4E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K deficiency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7394-DE3F-5547-A3B8-C4452F287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Normal Factor 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↓ Factor VII (vitamin K dependent!)… so only PT is prolonged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Normal Factor VIII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Normal fibrinogen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804C-121A-8640-8365-558F760F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91C21-9772-E54D-9C50-24F830EA2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↓ Factor 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↓ Factor VII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Normal/↑ Factor VIII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Prolonged PT (because ↓ FV and VII)</a:t>
            </a:r>
          </a:p>
          <a:p>
            <a:pPr marL="0" indent="0">
              <a:buNone/>
            </a:pPr>
            <a:r>
              <a:rPr lang="en-US" dirty="0"/>
              <a:t>Normal/prolonged PTT</a:t>
            </a:r>
          </a:p>
          <a:p>
            <a:pPr marL="0" indent="0">
              <a:buNone/>
            </a:pPr>
            <a:r>
              <a:rPr lang="en-US" dirty="0"/>
              <a:t>Variable fibrinogen</a:t>
            </a:r>
          </a:p>
        </p:txBody>
      </p:sp>
    </p:spTree>
    <p:extLst>
      <p:ext uri="{BB962C8B-B14F-4D97-AF65-F5344CB8AC3E}">
        <p14:creationId xmlns:p14="http://schemas.microsoft.com/office/powerpoint/2010/main" val="241362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CD8A4-E4C5-EC48-8DF3-D1110D054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169" y="1235439"/>
            <a:ext cx="72517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96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22C3-AB44-774F-BE09-1265F0B4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08A58-ADCD-E04B-9F28-41E1DF9F6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↓ Factor 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Normal Factor VII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↓/normal Factor VIII </a:t>
            </a:r>
          </a:p>
          <a:p>
            <a:pPr marL="0" indent="0">
              <a:buNone/>
            </a:pPr>
            <a:r>
              <a:rPr lang="en-US" dirty="0"/>
              <a:t>↓/normal Fibrinogen</a:t>
            </a:r>
          </a:p>
          <a:p>
            <a:pPr marL="0" indent="0">
              <a:buNone/>
            </a:pPr>
            <a:r>
              <a:rPr lang="en-US" dirty="0"/>
              <a:t>	**very sick patient with normal FVIII and/or fibrinogen is NOT normal because it’s an acute phase reactant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Prolonged PT (due to low FV)</a:t>
            </a:r>
          </a:p>
          <a:p>
            <a:pPr marL="0" indent="0">
              <a:buNone/>
            </a:pPr>
            <a:r>
              <a:rPr lang="en-US" dirty="0"/>
              <a:t>Normal/prolonged PTT</a:t>
            </a:r>
          </a:p>
        </p:txBody>
      </p:sp>
    </p:spTree>
    <p:extLst>
      <p:ext uri="{BB962C8B-B14F-4D97-AF65-F5344CB8AC3E}">
        <p14:creationId xmlns:p14="http://schemas.microsoft.com/office/powerpoint/2010/main" val="316160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5E7A-18FE-F342-B47A-FC55CEDF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disease + DIC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B6ACB-B9B6-754F-8EB6-9D7DB6E34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↓↓ Factor 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↓ Factor VII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↓/normal Factor VIII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Prolonged PT and PTT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↓Fibrinogen</a:t>
            </a:r>
          </a:p>
        </p:txBody>
      </p:sp>
    </p:spTree>
    <p:extLst>
      <p:ext uri="{BB962C8B-B14F-4D97-AF65-F5344CB8AC3E}">
        <p14:creationId xmlns:p14="http://schemas.microsoft.com/office/powerpoint/2010/main" val="18403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AEBEA-D996-CF4A-9C23-92AEF0080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disease + Vitamin K deficiency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1EBCE-173C-1848-B88C-2B0BE3293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9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↓ Factor 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↓ Factor VII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Normal Factor VIII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Prolonged PT and PTT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↓/normal Fibrinogen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24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1F72-792B-1C4D-90A5-A85D8D2A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ask: “bleeding history”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69478-3A5A-514A-9867-0CBD587CA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How long does bleeding occur after minor injuries</a:t>
            </a:r>
          </a:p>
          <a:p>
            <a:pPr fontAlgn="base"/>
            <a:r>
              <a:rPr lang="en-US" dirty="0"/>
              <a:t>Does bleeding ever occur spontaneously? Epistaxis </a:t>
            </a:r>
          </a:p>
          <a:p>
            <a:pPr fontAlgn="base"/>
            <a:r>
              <a:rPr lang="en-US" dirty="0"/>
              <a:t>What is the size of bruises? Hematomas?</a:t>
            </a:r>
          </a:p>
          <a:p>
            <a:pPr fontAlgn="base"/>
            <a:r>
              <a:rPr lang="en-US" dirty="0"/>
              <a:t>Bleeding after surgeries? (tooth extractions)</a:t>
            </a:r>
          </a:p>
          <a:p>
            <a:pPr fontAlgn="base"/>
            <a:r>
              <a:rPr lang="en-US" dirty="0"/>
              <a:t>For women: excessive hemorrhage after childbirth? How many tampons/pads to use on heaviest days? Severe IDA?</a:t>
            </a:r>
          </a:p>
          <a:p>
            <a:pPr fontAlgn="base"/>
            <a:r>
              <a:rPr lang="en-US" dirty="0"/>
              <a:t>On blood thinners? Taking NSAIDs, fish oil? Alcohol use/cirrhosis?</a:t>
            </a:r>
          </a:p>
          <a:p>
            <a:pPr fontAlgn="base"/>
            <a:r>
              <a:rPr lang="en-US" dirty="0"/>
              <a:t>Family history? Hemophilia, </a:t>
            </a:r>
            <a:r>
              <a:rPr lang="en-US" dirty="0" err="1"/>
              <a:t>vWD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2EC1-4AC4-E74B-9B5C-A271C055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B2B4E-7040-AE4F-8D44-BCE3D46B9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Never had issues with bleeding (spontaneous or with wisdom tooth extractions) until about 2 months ago.</a:t>
            </a:r>
          </a:p>
          <a:p>
            <a:endParaRPr lang="en-US" dirty="0"/>
          </a:p>
          <a:p>
            <a:r>
              <a:rPr lang="en-US" dirty="0"/>
              <a:t>Mohs procedure for BCC of cheek with post op hematoma; required electrocautery, but still has some oozing from the site.</a:t>
            </a:r>
          </a:p>
          <a:p>
            <a:endParaRPr lang="en-US" dirty="0"/>
          </a:p>
          <a:p>
            <a:r>
              <a:rPr lang="en-US" dirty="0"/>
              <a:t>Denies trauma to the right thigh.</a:t>
            </a:r>
          </a:p>
          <a:p>
            <a:endParaRPr lang="en-US" dirty="0"/>
          </a:p>
          <a:p>
            <a:r>
              <a:rPr lang="en-US" dirty="0"/>
              <a:t>Only on Aspirin 81mg, which was held 5 days before Mohs surgery. Has not restarted it since.</a:t>
            </a:r>
          </a:p>
          <a:p>
            <a:endParaRPr lang="en-US" dirty="0"/>
          </a:p>
          <a:p>
            <a:r>
              <a:rPr lang="en-US" dirty="0"/>
              <a:t>Reports a large bruise on right thigh that is tender and hard. Denies epistaxis or other mucocutaneous bleeds.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B8EA-D139-1E4D-A03F-11C34422E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C2C6-9B76-814A-990D-55C1FEE4BA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Which have the highest mortality that I need to rule out first?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Acute promyelocytic leukemia</a:t>
            </a:r>
          </a:p>
          <a:p>
            <a:r>
              <a:rPr lang="en-US" dirty="0"/>
              <a:t>DIC (sepsis, APL, pancreatitis, pregnancy)</a:t>
            </a:r>
          </a:p>
          <a:p>
            <a:r>
              <a:rPr lang="en-US" dirty="0"/>
              <a:t>TTP/HUS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935AF-6E83-FE4C-86EF-F4F79F7D04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All the others?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ITP</a:t>
            </a:r>
          </a:p>
          <a:p>
            <a:r>
              <a:rPr lang="en-US" dirty="0"/>
              <a:t>HHT</a:t>
            </a:r>
          </a:p>
          <a:p>
            <a:r>
              <a:rPr lang="en-US" dirty="0"/>
              <a:t>Vitamin K deficiency </a:t>
            </a:r>
            <a:r>
              <a:rPr lang="en-US" sz="2400" dirty="0"/>
              <a:t>(+others)</a:t>
            </a:r>
          </a:p>
          <a:p>
            <a:r>
              <a:rPr lang="en-US" dirty="0"/>
              <a:t>Hemophilia A and B</a:t>
            </a:r>
          </a:p>
          <a:p>
            <a:pPr lvl="1"/>
            <a:r>
              <a:rPr lang="en-US" dirty="0"/>
              <a:t>Inhibitors</a:t>
            </a:r>
          </a:p>
          <a:p>
            <a:r>
              <a:rPr lang="en-US" dirty="0"/>
              <a:t>von Willebrand disease</a:t>
            </a:r>
          </a:p>
          <a:p>
            <a:r>
              <a:rPr lang="en-US" dirty="0"/>
              <a:t>Acquired factor deficiencies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C801F-390E-8B49-AE3E-3974B11D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16" y="1494072"/>
            <a:ext cx="3099921" cy="20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049C6-FF86-4546-A171-D93A52958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3A23A4-2C8D-AC4B-A11F-38B7330F142E}"/>
              </a:ext>
            </a:extLst>
          </p:cNvPr>
          <p:cNvCxnSpPr/>
          <p:nvPr/>
        </p:nvCxnSpPr>
        <p:spPr>
          <a:xfrm>
            <a:off x="1782417" y="2912165"/>
            <a:ext cx="503583" cy="649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B702F7-F1C6-4A48-A4F8-0E2F304DC7CD}"/>
              </a:ext>
            </a:extLst>
          </p:cNvPr>
          <p:cNvCxnSpPr>
            <a:cxnSpLocks/>
          </p:cNvCxnSpPr>
          <p:nvPr/>
        </p:nvCxnSpPr>
        <p:spPr>
          <a:xfrm flipH="1">
            <a:off x="2299252" y="2923760"/>
            <a:ext cx="616226" cy="626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496A1A-2C39-1D4F-9202-F10006663718}"/>
              </a:ext>
            </a:extLst>
          </p:cNvPr>
          <p:cNvCxnSpPr>
            <a:cxnSpLocks/>
          </p:cNvCxnSpPr>
          <p:nvPr/>
        </p:nvCxnSpPr>
        <p:spPr>
          <a:xfrm flipH="1">
            <a:off x="1663148" y="3538330"/>
            <a:ext cx="609600" cy="649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BD7E78-B074-B544-9473-2271F1564848}"/>
              </a:ext>
            </a:extLst>
          </p:cNvPr>
          <p:cNvCxnSpPr/>
          <p:nvPr/>
        </p:nvCxnSpPr>
        <p:spPr>
          <a:xfrm>
            <a:off x="2286000" y="3538330"/>
            <a:ext cx="503583" cy="649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EA69CF-4C10-3048-8452-7B23AF64041B}"/>
              </a:ext>
            </a:extLst>
          </p:cNvPr>
          <p:cNvCxnSpPr/>
          <p:nvPr/>
        </p:nvCxnSpPr>
        <p:spPr>
          <a:xfrm flipV="1">
            <a:off x="4028661" y="3538330"/>
            <a:ext cx="3127513" cy="11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EB484D-D597-354A-9C0F-96A2C0DBCA41}"/>
              </a:ext>
            </a:extLst>
          </p:cNvPr>
          <p:cNvCxnSpPr>
            <a:cxnSpLocks/>
          </p:cNvCxnSpPr>
          <p:nvPr/>
        </p:nvCxnSpPr>
        <p:spPr>
          <a:xfrm flipH="1">
            <a:off x="7156174" y="2912165"/>
            <a:ext cx="616226" cy="626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DE3EC1-A8FB-694E-B6E6-C2D32EBC8DFE}"/>
              </a:ext>
            </a:extLst>
          </p:cNvPr>
          <p:cNvCxnSpPr/>
          <p:nvPr/>
        </p:nvCxnSpPr>
        <p:spPr>
          <a:xfrm>
            <a:off x="7156174" y="3557310"/>
            <a:ext cx="503583" cy="649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1660EF-B445-5C48-AFA8-4C7875277CEB}"/>
              </a:ext>
            </a:extLst>
          </p:cNvPr>
          <p:cNvCxnSpPr/>
          <p:nvPr/>
        </p:nvCxnSpPr>
        <p:spPr>
          <a:xfrm>
            <a:off x="5115338" y="2923760"/>
            <a:ext cx="0" cy="128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9A3DCB-3660-CB43-BC4E-E623D278AD82}"/>
              </a:ext>
            </a:extLst>
          </p:cNvPr>
          <p:cNvCxnSpPr/>
          <p:nvPr/>
        </p:nvCxnSpPr>
        <p:spPr>
          <a:xfrm>
            <a:off x="6221895" y="2923760"/>
            <a:ext cx="0" cy="128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67E8C0-3817-2148-8AA5-569540491139}"/>
              </a:ext>
            </a:extLst>
          </p:cNvPr>
          <p:cNvSpPr txBox="1"/>
          <p:nvPr/>
        </p:nvSpPr>
        <p:spPr>
          <a:xfrm>
            <a:off x="8835307" y="2802691"/>
            <a:ext cx="26341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PT = 11.6 (n)</a:t>
            </a:r>
          </a:p>
          <a:p>
            <a:r>
              <a:rPr lang="en-US" sz="2800" dirty="0"/>
              <a:t>PTT = 47.9 (high)</a:t>
            </a:r>
          </a:p>
          <a:p>
            <a:r>
              <a:rPr lang="en-US" sz="2800" dirty="0"/>
              <a:t>INR = 1.2 (n)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62ABD-16B2-B44B-9C94-95EFAD126AAB}"/>
              </a:ext>
            </a:extLst>
          </p:cNvPr>
          <p:cNvSpPr/>
          <p:nvPr/>
        </p:nvSpPr>
        <p:spPr>
          <a:xfrm>
            <a:off x="979227" y="1096861"/>
            <a:ext cx="4533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labs do you want first?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F319E-0E7A-A74C-91D9-3E39F71C5DFF}"/>
              </a:ext>
            </a:extLst>
          </p:cNvPr>
          <p:cNvSpPr txBox="1"/>
          <p:nvPr/>
        </p:nvSpPr>
        <p:spPr>
          <a:xfrm>
            <a:off x="2036631" y="2855915"/>
            <a:ext cx="112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7.7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5583C-496A-5B46-9384-964BFE28CF28}"/>
              </a:ext>
            </a:extLst>
          </p:cNvPr>
          <p:cNvSpPr txBox="1"/>
          <p:nvPr/>
        </p:nvSpPr>
        <p:spPr>
          <a:xfrm>
            <a:off x="6006997" y="4832831"/>
            <a:ext cx="591905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LDH and haptoglobin – normal</a:t>
            </a:r>
          </a:p>
          <a:p>
            <a:r>
              <a:rPr lang="en-US" sz="2200" dirty="0"/>
              <a:t>Fibrinogen – normal</a:t>
            </a:r>
          </a:p>
          <a:p>
            <a:r>
              <a:rPr lang="en-US" sz="2200" dirty="0"/>
              <a:t>Peripheral smear – increased # </a:t>
            </a:r>
            <a:r>
              <a:rPr lang="en-US" sz="2200" dirty="0" err="1"/>
              <a:t>lymphs</a:t>
            </a:r>
            <a:r>
              <a:rPr lang="en-US" sz="2200" dirty="0"/>
              <a:t>, </a:t>
            </a:r>
          </a:p>
          <a:p>
            <a:r>
              <a:rPr lang="en-US" sz="2200" dirty="0"/>
              <a:t>no schistocytes, normocytic/normochromic RBCs, </a:t>
            </a:r>
          </a:p>
          <a:p>
            <a:r>
              <a:rPr lang="en-US" sz="2200" dirty="0"/>
              <a:t>platelets of normal size and #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88DA9-C64D-4F4B-B285-B3349122EAF7}"/>
              </a:ext>
            </a:extLst>
          </p:cNvPr>
          <p:cNvSpPr txBox="1"/>
          <p:nvPr/>
        </p:nvSpPr>
        <p:spPr>
          <a:xfrm>
            <a:off x="1286667" y="325089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6D34D-22F6-EB4B-9AA0-1CE3326A671A}"/>
              </a:ext>
            </a:extLst>
          </p:cNvPr>
          <p:cNvSpPr txBox="1"/>
          <p:nvPr/>
        </p:nvSpPr>
        <p:spPr>
          <a:xfrm>
            <a:off x="2572451" y="326879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251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1285-6DF8-4743-BF88-2996C16F1405}"/>
              </a:ext>
            </a:extLst>
          </p:cNvPr>
          <p:cNvSpPr txBox="1"/>
          <p:nvPr/>
        </p:nvSpPr>
        <p:spPr>
          <a:xfrm>
            <a:off x="797059" y="4860971"/>
            <a:ext cx="3993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MCV 98, Retics 2.14</a:t>
            </a:r>
          </a:p>
          <a:p>
            <a:r>
              <a:rPr lang="en-US" sz="2200" dirty="0"/>
              <a:t>Lymph predominant (unchanged)</a:t>
            </a:r>
          </a:p>
          <a:p>
            <a:r>
              <a:rPr lang="en-US" sz="2200" dirty="0"/>
              <a:t>No blasts </a:t>
            </a:r>
            <a:r>
              <a:rPr lang="en-US" sz="2200" dirty="0">
                <a:sym typeface="Wingdings" pitchFamily="2" charset="2"/>
              </a:rPr>
              <a:t>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B364A-DE0C-2044-8440-D285D47020CC}"/>
              </a:ext>
            </a:extLst>
          </p:cNvPr>
          <p:cNvSpPr txBox="1"/>
          <p:nvPr/>
        </p:nvSpPr>
        <p:spPr>
          <a:xfrm>
            <a:off x="6428090" y="3702830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A636B6-2817-CE48-BFB6-F65D5D0F58F7}"/>
              </a:ext>
            </a:extLst>
          </p:cNvPr>
          <p:cNvSpPr txBox="1"/>
          <p:nvPr/>
        </p:nvSpPr>
        <p:spPr>
          <a:xfrm>
            <a:off x="6421947" y="299983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0CBD8A-28FA-1642-8373-2EE5CE7386AA}"/>
              </a:ext>
            </a:extLst>
          </p:cNvPr>
          <p:cNvSpPr txBox="1"/>
          <p:nvPr/>
        </p:nvSpPr>
        <p:spPr>
          <a:xfrm>
            <a:off x="7393936" y="331488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731753-4E0F-234C-AE23-C7FF10DF4379}"/>
              </a:ext>
            </a:extLst>
          </p:cNvPr>
          <p:cNvSpPr txBox="1"/>
          <p:nvPr/>
        </p:nvSpPr>
        <p:spPr>
          <a:xfrm>
            <a:off x="4258315" y="300246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DBA07C-17DA-FB4B-A426-A037AC7E4868}"/>
              </a:ext>
            </a:extLst>
          </p:cNvPr>
          <p:cNvSpPr txBox="1"/>
          <p:nvPr/>
        </p:nvSpPr>
        <p:spPr>
          <a:xfrm>
            <a:off x="4230893" y="365115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4.4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D03D2A-6C10-3A42-905D-3AA0E05EF0F9}"/>
              </a:ext>
            </a:extLst>
          </p:cNvPr>
          <p:cNvSpPr txBox="1"/>
          <p:nvPr/>
        </p:nvSpPr>
        <p:spPr>
          <a:xfrm>
            <a:off x="5339467" y="3013229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C8E105-ACE2-034D-AC6A-8502206330EF}"/>
              </a:ext>
            </a:extLst>
          </p:cNvPr>
          <p:cNvSpPr txBox="1"/>
          <p:nvPr/>
        </p:nvSpPr>
        <p:spPr>
          <a:xfrm>
            <a:off x="5325563" y="365900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22</a:t>
            </a: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BF9DEAD5-C2B8-854E-998E-77AC57D57CD8}"/>
              </a:ext>
            </a:extLst>
          </p:cNvPr>
          <p:cNvSpPr/>
          <p:nvPr/>
        </p:nvSpPr>
        <p:spPr>
          <a:xfrm>
            <a:off x="6421947" y="3702830"/>
            <a:ext cx="734227" cy="503836"/>
          </a:xfrm>
          <a:prstGeom prst="frame">
            <a:avLst>
              <a:gd name="adj1" fmla="val 25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D1E69C0-0CBC-D44B-A7E3-567FA79050C0}"/>
              </a:ext>
            </a:extLst>
          </p:cNvPr>
          <p:cNvSpPr/>
          <p:nvPr/>
        </p:nvSpPr>
        <p:spPr>
          <a:xfrm>
            <a:off x="2002798" y="2844530"/>
            <a:ext cx="579481" cy="452703"/>
          </a:xfrm>
          <a:prstGeom prst="frame">
            <a:avLst>
              <a:gd name="adj1" fmla="val 25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F8539867-3AAB-0D43-8925-58C69A568DBC}"/>
              </a:ext>
            </a:extLst>
          </p:cNvPr>
          <p:cNvSpPr/>
          <p:nvPr/>
        </p:nvSpPr>
        <p:spPr>
          <a:xfrm>
            <a:off x="8812231" y="3222976"/>
            <a:ext cx="2695626" cy="503836"/>
          </a:xfrm>
          <a:prstGeom prst="frame">
            <a:avLst>
              <a:gd name="adj1" fmla="val 25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11" grpId="0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05C5-3B8F-5E4A-BB78-AD576949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the causes of prolonged isolated PTT?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BD38-8EF3-F242-BC96-6CA6CB7BC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Heparin</a:t>
            </a:r>
          </a:p>
          <a:p>
            <a:pPr lvl="1"/>
            <a:r>
              <a:rPr lang="en-US" dirty="0"/>
              <a:t>DOAC can cause mild elevations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Lupus anticoagulant</a:t>
            </a:r>
          </a:p>
          <a:p>
            <a:pPr lvl="1"/>
            <a:r>
              <a:rPr lang="en-US" dirty="0"/>
              <a:t>More likely to cause THROMBOSIS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Factor deficiencies (VIII, IX, XI, XII)</a:t>
            </a:r>
          </a:p>
          <a:p>
            <a:pPr lvl="1"/>
            <a:r>
              <a:rPr lang="en-US" dirty="0"/>
              <a:t>Inherited or acquired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von Willebrand disease </a:t>
            </a:r>
          </a:p>
          <a:p>
            <a:pPr lvl="1"/>
            <a:r>
              <a:rPr lang="en-US" dirty="0"/>
              <a:t>Variable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15457</TotalTime>
  <Words>1519</Words>
  <Application>Microsoft Office PowerPoint</Application>
  <PresentationFormat>Widescreen</PresentationFormat>
  <Paragraphs>346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The bleeding patient</vt:lpstr>
      <vt:lpstr>Learning objectives</vt:lpstr>
      <vt:lpstr>Case 1</vt:lpstr>
      <vt:lpstr>PowerPoint Presentation</vt:lpstr>
      <vt:lpstr>Questions to ask: “bleeding history”</vt:lpstr>
      <vt:lpstr>PowerPoint Presentation</vt:lpstr>
      <vt:lpstr>Differentials</vt:lpstr>
      <vt:lpstr>PowerPoint Presentation</vt:lpstr>
      <vt:lpstr>What are the causes of prolonged isolated PTT?</vt:lpstr>
      <vt:lpstr>Coagulation cascade </vt:lpstr>
      <vt:lpstr>PowerPoint Presentation</vt:lpstr>
      <vt:lpstr>Next step?</vt:lpstr>
      <vt:lpstr>Conclusion? </vt:lpstr>
      <vt:lpstr>Acquired Factor VIII deficiency</vt:lpstr>
      <vt:lpstr>Treatment</vt:lpstr>
      <vt:lpstr>If an INHIBITOR is present (high Bethesda titer) you need a “Bypassing agent” </vt:lpstr>
      <vt:lpstr>Hemophilia and vWD</vt:lpstr>
      <vt:lpstr>Hemophilia</vt:lpstr>
      <vt:lpstr>von Willebrand Disease</vt:lpstr>
      <vt:lpstr>von Willebrand Disease</vt:lpstr>
      <vt:lpstr>Important points:</vt:lpstr>
      <vt:lpstr>Bleeding in the  Hemophilia A and B patient</vt:lpstr>
      <vt:lpstr>General guidelines</vt:lpstr>
      <vt:lpstr>PowerPoint Presentation</vt:lpstr>
      <vt:lpstr>Hemarthrosis</vt:lpstr>
      <vt:lpstr>Intramuscular bleeds</vt:lpstr>
      <vt:lpstr>Bleeding in the  von Willebrand Disease patient</vt:lpstr>
      <vt:lpstr>von Willebrand Disease</vt:lpstr>
      <vt:lpstr>The bleeding patient requires  a multidisciplinary approach </vt:lpstr>
      <vt:lpstr>Take home points</vt:lpstr>
      <vt:lpstr>PowerPoint Presentation</vt:lpstr>
      <vt:lpstr>HOMEWORK!</vt:lpstr>
      <vt:lpstr>Causes of an isolated prolonged PT?</vt:lpstr>
      <vt:lpstr>PowerPoint Presentation</vt:lpstr>
      <vt:lpstr>Causes of isolated prolonged PT?</vt:lpstr>
      <vt:lpstr>Causes of prolonged PT and PTT?</vt:lpstr>
      <vt:lpstr>What labs help me tease out the difference between coagulopathy of liver disease, DIC, &amp; vitamin K deficiency?  Or the combination of these?!?</vt:lpstr>
      <vt:lpstr>Vitamin K deficiency</vt:lpstr>
      <vt:lpstr>Liver disease</vt:lpstr>
      <vt:lpstr>DIC</vt:lpstr>
      <vt:lpstr>Liver disease + DIC</vt:lpstr>
      <vt:lpstr>Liver disease + Vitamin K deficiency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bleeding patient</dc:title>
  <dc:creator>Erin Espinoza</dc:creator>
  <cp:lastModifiedBy>gene novikov</cp:lastModifiedBy>
  <cp:revision>61</cp:revision>
  <dcterms:created xsi:type="dcterms:W3CDTF">2020-03-29T16:23:25Z</dcterms:created>
  <dcterms:modified xsi:type="dcterms:W3CDTF">2020-04-15T15:35:48Z</dcterms:modified>
</cp:coreProperties>
</file>