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39"/>
  </p:notesMasterIdLst>
  <p:handoutMasterIdLst>
    <p:handoutMasterId r:id="rId240"/>
  </p:handoutMasterIdLst>
  <p:sldIdLst>
    <p:sldId id="256" r:id="rId11"/>
    <p:sldId id="259" r:id="rId12"/>
    <p:sldId id="260" r:id="rId13"/>
    <p:sldId id="262" r:id="rId14"/>
    <p:sldId id="261" r:id="rId15"/>
    <p:sldId id="263" r:id="rId16"/>
    <p:sldId id="282" r:id="rId17"/>
    <p:sldId id="264" r:id="rId18"/>
    <p:sldId id="286" r:id="rId19"/>
    <p:sldId id="265" r:id="rId20"/>
    <p:sldId id="285" r:id="rId21"/>
    <p:sldId id="266" r:id="rId22"/>
    <p:sldId id="284" r:id="rId23"/>
    <p:sldId id="267" r:id="rId24"/>
    <p:sldId id="283" r:id="rId25"/>
    <p:sldId id="268" r:id="rId26"/>
    <p:sldId id="287" r:id="rId27"/>
    <p:sldId id="269" r:id="rId28"/>
    <p:sldId id="288" r:id="rId29"/>
    <p:sldId id="270" r:id="rId30"/>
    <p:sldId id="289" r:id="rId31"/>
    <p:sldId id="271" r:id="rId32"/>
    <p:sldId id="290" r:id="rId33"/>
    <p:sldId id="272" r:id="rId34"/>
    <p:sldId id="291" r:id="rId35"/>
    <p:sldId id="273" r:id="rId36"/>
    <p:sldId id="292" r:id="rId37"/>
    <p:sldId id="274" r:id="rId38"/>
    <p:sldId id="293" r:id="rId39"/>
    <p:sldId id="275" r:id="rId40"/>
    <p:sldId id="294" r:id="rId41"/>
    <p:sldId id="276" r:id="rId42"/>
    <p:sldId id="295" r:id="rId43"/>
    <p:sldId id="277" r:id="rId44"/>
    <p:sldId id="296" r:id="rId45"/>
    <p:sldId id="278" r:id="rId46"/>
    <p:sldId id="297" r:id="rId47"/>
    <p:sldId id="361" r:id="rId48"/>
    <p:sldId id="279" r:id="rId49"/>
    <p:sldId id="298" r:id="rId50"/>
    <p:sldId id="280" r:id="rId51"/>
    <p:sldId id="299" r:id="rId52"/>
    <p:sldId id="281" r:id="rId53"/>
    <p:sldId id="300" r:id="rId54"/>
    <p:sldId id="301" r:id="rId55"/>
    <p:sldId id="302" r:id="rId56"/>
    <p:sldId id="303" r:id="rId57"/>
    <p:sldId id="304" r:id="rId58"/>
    <p:sldId id="305" r:id="rId59"/>
    <p:sldId id="306" r:id="rId60"/>
    <p:sldId id="307" r:id="rId61"/>
    <p:sldId id="362" r:id="rId62"/>
    <p:sldId id="308" r:id="rId63"/>
    <p:sldId id="488" r:id="rId64"/>
    <p:sldId id="309" r:id="rId65"/>
    <p:sldId id="310" r:id="rId66"/>
    <p:sldId id="311" r:id="rId67"/>
    <p:sldId id="363" r:id="rId68"/>
    <p:sldId id="312" r:id="rId69"/>
    <p:sldId id="313" r:id="rId70"/>
    <p:sldId id="314" r:id="rId71"/>
    <p:sldId id="315" r:id="rId72"/>
    <p:sldId id="316" r:id="rId73"/>
    <p:sldId id="317" r:id="rId74"/>
    <p:sldId id="318" r:id="rId75"/>
    <p:sldId id="319" r:id="rId76"/>
    <p:sldId id="320" r:id="rId77"/>
    <p:sldId id="364"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486" r:id="rId115"/>
    <p:sldId id="357" r:id="rId116"/>
    <p:sldId id="358" r:id="rId117"/>
    <p:sldId id="359" r:id="rId118"/>
    <p:sldId id="360"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401"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482" r:id="rId154"/>
    <p:sldId id="398" r:id="rId155"/>
    <p:sldId id="399" r:id="rId156"/>
    <p:sldId id="400"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 id="431" r:id="rId187"/>
    <p:sldId id="432" r:id="rId188"/>
    <p:sldId id="433" r:id="rId189"/>
    <p:sldId id="434" r:id="rId190"/>
    <p:sldId id="435" r:id="rId191"/>
    <p:sldId id="436" r:id="rId192"/>
    <p:sldId id="437" r:id="rId193"/>
    <p:sldId id="438" r:id="rId194"/>
    <p:sldId id="439" r:id="rId195"/>
    <p:sldId id="487" r:id="rId196"/>
    <p:sldId id="440" r:id="rId197"/>
    <p:sldId id="483" r:id="rId198"/>
    <p:sldId id="441" r:id="rId199"/>
    <p:sldId id="442" r:id="rId200"/>
    <p:sldId id="443" r:id="rId201"/>
    <p:sldId id="444" r:id="rId202"/>
    <p:sldId id="445" r:id="rId203"/>
    <p:sldId id="485" r:id="rId204"/>
    <p:sldId id="446" r:id="rId205"/>
    <p:sldId id="447" r:id="rId206"/>
    <p:sldId id="448" r:id="rId207"/>
    <p:sldId id="449" r:id="rId208"/>
    <p:sldId id="450" r:id="rId209"/>
    <p:sldId id="484" r:id="rId210"/>
    <p:sldId id="452" r:id="rId211"/>
    <p:sldId id="45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4CF10-72FF-AE9D-6DA0-14AFC07640C1}" name="Anne Leonard" initials="AL" userId="S::anne.leonard@heart.org::79b9fe69-82f6-4b13-83a9-214424175e62" providerId="AD"/>
  <p188:author id="{42FB4515-BA51-8478-8BB7-47BF4C40A6FD}" name="Sabrina Singleton Times" initials="ST" userId="S::sabrina.singletontim@heart.org::b17379f5-0a08-4c0f-a711-1201e448ab9c" providerId="AD"/>
  <p188:author id="{E306BB7B-998B-1FC6-9A03-610AFD25B3C7}" name="Thomas Getchius" initials="TG" userId="S::thomas.getchius@heart.org::ef367eb1-48a1-47b5-860c-f37bfabd7e55"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AB7"/>
    <a:srgbClr val="85ADD1"/>
    <a:srgbClr val="45A547"/>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96C3D-A2C9-4C45-9DA1-5E1A96B7186E}" v="10" dt="2023-11-20T20:32:13.158"/>
    <p1510:client id="{6C0284F2-0907-4AB1-9063-4D926681DF88}" v="159" dt="2023-11-21T14:36:07.204"/>
    <p1510:client id="{7ADA41A5-BBDE-21D8-EB21-74B0B44E3904}" v="1" dt="2023-11-20T21:15:25.381"/>
    <p1510:client id="{C649E99B-58FF-75AD-AB5F-B077F36036CC}" v="1" dt="2023-11-21T14:23:04.0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3391" autoAdjust="0"/>
  </p:normalViewPr>
  <p:slideViewPr>
    <p:cSldViewPr>
      <p:cViewPr varScale="1">
        <p:scale>
          <a:sx n="95" d="100"/>
          <a:sy n="95" d="100"/>
        </p:scale>
        <p:origin x="576" y="96"/>
      </p:cViewPr>
      <p:guideLst/>
    </p:cSldViewPr>
  </p:slideViewPr>
  <p:notesTextViewPr>
    <p:cViewPr>
      <p:scale>
        <a:sx n="200" d="100"/>
        <a:sy n="200" d="100"/>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247" Type="http://schemas.microsoft.com/office/2018/10/relationships/authors" Target="authors.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slide" Target="slides/slide227.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3.xml"/><Relationship Id="rId238" Type="http://schemas.openxmlformats.org/officeDocument/2006/relationships/slide" Target="slides/slide228.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notesMaster" Target="notesMasters/notesMaster1.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240" Type="http://schemas.openxmlformats.org/officeDocument/2006/relationships/handoutMaster" Target="handoutMasters/handoutMaster1.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5.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30" Type="http://schemas.openxmlformats.org/officeDocument/2006/relationships/slide" Target="slides/slide220.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95" Type="http://schemas.openxmlformats.org/officeDocument/2006/relationships/slide" Target="slides/slide185.xml"/><Relationship Id="rId209" Type="http://schemas.openxmlformats.org/officeDocument/2006/relationships/slide" Target="slides/slide199.xml"/><Relationship Id="rId220" Type="http://schemas.openxmlformats.org/officeDocument/2006/relationships/slide" Target="slides/slide210.xml"/><Relationship Id="rId241" Type="http://schemas.openxmlformats.org/officeDocument/2006/relationships/commentAuthors" Target="commentAuthor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slide" Target="slides/slide226.xml"/><Relationship Id="rId26" Type="http://schemas.openxmlformats.org/officeDocument/2006/relationships/slide" Target="slides/slide16.xml"/><Relationship Id="rId231" Type="http://schemas.openxmlformats.org/officeDocument/2006/relationships/slide" Target="slides/slide22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presProps" Target="presProps.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viewProps" Target="viewProp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slide" Target="slides/slide202.xml"/><Relationship Id="rId233" Type="http://schemas.openxmlformats.org/officeDocument/2006/relationships/slide" Target="slides/slide22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244" Type="http://schemas.openxmlformats.org/officeDocument/2006/relationships/theme" Target="theme/theme1.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customXml" Target="../customXml/item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slide" Target="slides/slide214.xml"/><Relationship Id="rId245" Type="http://schemas.openxmlformats.org/officeDocument/2006/relationships/tableStyles" Target="tableStyles.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slide" Target="slides/slide204.xml"/><Relationship Id="rId235" Type="http://schemas.openxmlformats.org/officeDocument/2006/relationships/slide" Target="slides/slide225.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179" Type="http://schemas.openxmlformats.org/officeDocument/2006/relationships/slide" Target="slides/slide169.xml"/><Relationship Id="rId190" Type="http://schemas.openxmlformats.org/officeDocument/2006/relationships/slide" Target="slides/slide180.xml"/><Relationship Id="rId204" Type="http://schemas.openxmlformats.org/officeDocument/2006/relationships/slide" Target="slides/slide194.xml"/><Relationship Id="rId225" Type="http://schemas.openxmlformats.org/officeDocument/2006/relationships/slide" Target="slides/slide215.xml"/><Relationship Id="rId246" Type="http://schemas.microsoft.com/office/2015/10/relationships/revisionInfo" Target="revisionInfo.xml"/><Relationship Id="rId106" Type="http://schemas.openxmlformats.org/officeDocument/2006/relationships/slide" Target="slides/slide96.xml"/><Relationship Id="rId127" Type="http://schemas.openxmlformats.org/officeDocument/2006/relationships/slide" Target="slides/slide1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1/30/2024</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1/30/2024</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23</a:t>
            </a:fld>
            <a:endParaRPr lang="en-US" dirty="0"/>
          </a:p>
        </p:txBody>
      </p:sp>
    </p:spTree>
    <p:extLst>
      <p:ext uri="{BB962C8B-B14F-4D97-AF65-F5344CB8AC3E}">
        <p14:creationId xmlns:p14="http://schemas.microsoft.com/office/powerpoint/2010/main" val="18635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69</a:t>
            </a:fld>
            <a:endParaRPr lang="en-US" dirty="0"/>
          </a:p>
        </p:txBody>
      </p:sp>
    </p:spTree>
    <p:extLst>
      <p:ext uri="{BB962C8B-B14F-4D97-AF65-F5344CB8AC3E}">
        <p14:creationId xmlns:p14="http://schemas.microsoft.com/office/powerpoint/2010/main" val="81114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86</a:t>
            </a:fld>
            <a:endParaRPr lang="en-US" dirty="0"/>
          </a:p>
        </p:txBody>
      </p:sp>
    </p:spTree>
    <p:extLst>
      <p:ext uri="{BB962C8B-B14F-4D97-AF65-F5344CB8AC3E}">
        <p14:creationId xmlns:p14="http://schemas.microsoft.com/office/powerpoint/2010/main" val="406865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96</a:t>
            </a:fld>
            <a:endParaRPr lang="en-US" dirty="0"/>
          </a:p>
        </p:txBody>
      </p:sp>
    </p:spTree>
    <p:extLst>
      <p:ext uri="{BB962C8B-B14F-4D97-AF65-F5344CB8AC3E}">
        <p14:creationId xmlns:p14="http://schemas.microsoft.com/office/powerpoint/2010/main" val="33577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99</a:t>
            </a:fld>
            <a:endParaRPr lang="en-US" dirty="0"/>
          </a:p>
        </p:txBody>
      </p:sp>
    </p:spTree>
    <p:extLst>
      <p:ext uri="{BB962C8B-B14F-4D97-AF65-F5344CB8AC3E}">
        <p14:creationId xmlns:p14="http://schemas.microsoft.com/office/powerpoint/2010/main" val="230970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128</a:t>
            </a:fld>
            <a:endParaRPr lang="en-US" dirty="0"/>
          </a:p>
        </p:txBody>
      </p:sp>
    </p:spTree>
    <p:extLst>
      <p:ext uri="{BB962C8B-B14F-4D97-AF65-F5344CB8AC3E}">
        <p14:creationId xmlns:p14="http://schemas.microsoft.com/office/powerpoint/2010/main" val="217326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210</a:t>
            </a:fld>
            <a:endParaRPr lang="en-US" dirty="0"/>
          </a:p>
        </p:txBody>
      </p:sp>
    </p:spTree>
    <p:extLst>
      <p:ext uri="{BB962C8B-B14F-4D97-AF65-F5344CB8AC3E}">
        <p14:creationId xmlns:p14="http://schemas.microsoft.com/office/powerpoint/2010/main" val="331328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D1DF-EA43-DAF3-9282-6BE8ADED92F5}"/>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D4FA2-33E4-340C-DE49-E49977B5D2B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261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1E6A-A471-BAE0-6C0A-B87E00178319}"/>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0F75A-A338-6EDC-CBC6-87EAF6B57D2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628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3.08.017" TargetMode="External"/><Relationship Id="rId2" Type="http://schemas.openxmlformats.org/officeDocument/2006/relationships/hyperlink" Target="https://www.ahajournals.org/doi/10.1161/CIR.0000000000001193"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anticoagulationdecisionaid.mayoclinic.org/" TargetMode="External"/><Relationship Id="rId2" Type="http://schemas.openxmlformats.org/officeDocument/2006/relationships/hyperlink" Target="https://patientdecisionaid.org/icd/atrial-fibrillation/" TargetMode="External"/><Relationship Id="rId1" Type="http://schemas.openxmlformats.org/officeDocument/2006/relationships/slideLayout" Target="../slideLayouts/slideLayout6.xml"/><Relationship Id="rId5" Type="http://schemas.openxmlformats.org/officeDocument/2006/relationships/hyperlink" Target="https://afibguide.com/" TargetMode="External"/><Relationship Id="rId4" Type="http://schemas.openxmlformats.org/officeDocument/2006/relationships/hyperlink" Target="https://decisionaid.ohri.ca/AZlist.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mdcalc.com/calc/801/cha2ds2-vasc-score-atrial-fibrillation-stroke-risk#next-steps" TargetMode="External"/><Relationship Id="rId2" Type="http://schemas.openxmlformats.org/officeDocument/2006/relationships/hyperlink" Target="https://www.mdcalc.com/calc/40/chads2-score-atrial-fibrillation-stroke-risk"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af.garfieldregistry.org/garfield-af-risk-calculator" TargetMode="External"/><Relationship Id="rId2" Type="http://schemas.openxmlformats.org/officeDocument/2006/relationships/hyperlink" Target="https://www.mdcalc.com/calc/1842/atria-stroke-risk-score"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cid:image003.jpg@01D98BF6.AC34D6E0"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609600" y="4126089"/>
            <a:ext cx="13716000" cy="949454"/>
          </a:xfrm>
        </p:spPr>
        <p:txBody>
          <a:bodyPr/>
          <a:lstStyle/>
          <a:p>
            <a:r>
              <a:rPr lang="en-US" dirty="0"/>
              <a:t>A Report of the American College of Cardiology/American Heart Association Joint Committee on Clinical Practice Guidelines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181100" y="1686312"/>
            <a:ext cx="12268200" cy="2377817"/>
          </a:xfrm>
        </p:spPr>
        <p:txBody>
          <a:bodyPr lIns="91440" tIns="45720" rIns="91440" bIns="45720" anchor="b"/>
          <a:lstStyle/>
          <a:p>
            <a:pPr algn="ctr"/>
            <a:r>
              <a:rPr lang="en-US" sz="5000" dirty="0">
                <a:latin typeface="Lub Dub Heavy"/>
              </a:rPr>
              <a:t>2023 ACC/AHA/ACCP/HRS Guideline for the Diagnosis and Management of Atrial Fibrillation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2" name="Title 3">
            <a:extLst>
              <a:ext uri="{FF2B5EF4-FFF2-40B4-BE49-F238E27FC236}">
                <a16:creationId xmlns:a16="http://schemas.microsoft.com/office/drawing/2014/main" id="{984D5B57-D572-C7E2-DE68-5AEF7BC53A78}"/>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3C383CCD-68A4-B686-AC05-136B56193D4C}"/>
              </a:ext>
            </a:extLst>
          </p:cNvPr>
          <p:cNvSpPr txBox="1"/>
          <p:nvPr/>
        </p:nvSpPr>
        <p:spPr>
          <a:xfrm>
            <a:off x="1714500" y="2683639"/>
            <a:ext cx="11201400" cy="2862322"/>
          </a:xfrm>
          <a:prstGeom prst="rect">
            <a:avLst/>
          </a:prstGeom>
          <a:noFill/>
        </p:spPr>
        <p:txBody>
          <a:bodyPr wrap="square">
            <a:spAutoFit/>
          </a:bodyPr>
          <a:lstStyle/>
          <a:p>
            <a:r>
              <a:rPr lang="en-US" sz="3000" dirty="0">
                <a:latin typeface="Lub Dub Medium" panose="020B0603030403020204" pitchFamily="34" charset="0"/>
              </a:rPr>
              <a:t>6. </a:t>
            </a:r>
            <a:r>
              <a:rPr lang="en-US" sz="3000" dirty="0">
                <a:latin typeface="Lub Dub Bold" panose="020B0803030403020204" pitchFamily="34" charset="0"/>
              </a:rPr>
              <a:t>Catheter ablation of AF receives a Class 1 indication as first-line therapy in selected patients: </a:t>
            </a:r>
            <a:r>
              <a:rPr lang="en-US" sz="3000" dirty="0">
                <a:latin typeface="Lub Dub Medium" panose="020B0603030403020204" pitchFamily="34" charset="0"/>
              </a:rPr>
              <a:t>Recent randomized studies have demonstrated the superiority of catheter ablation over drug therapy for rhythm control in appropriately selected patients. In view of the most recent evidence, we upgraded the Class of Recommendation. </a:t>
            </a:r>
          </a:p>
        </p:txBody>
      </p:sp>
    </p:spTree>
    <p:extLst>
      <p:ext uri="{BB962C8B-B14F-4D97-AF65-F5344CB8AC3E}">
        <p14:creationId xmlns:p14="http://schemas.microsoft.com/office/powerpoint/2010/main" val="4007071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BFE841-CB94-B6E8-6F54-AE72D36E0C45}"/>
              </a:ext>
            </a:extLst>
          </p:cNvPr>
          <p:cNvSpPr>
            <a:spLocks noGrp="1"/>
          </p:cNvSpPr>
          <p:nvPr>
            <p:ph type="ctrTitle"/>
          </p:nvPr>
        </p:nvSpPr>
        <p:spPr>
          <a:xfrm>
            <a:off x="3200400" y="152400"/>
            <a:ext cx="8229600" cy="914399"/>
          </a:xfrm>
        </p:spPr>
        <p:txBody>
          <a:bodyPr/>
          <a:lstStyle/>
          <a:p>
            <a:r>
              <a:rPr lang="en-US" sz="2800" dirty="0">
                <a:latin typeface="Lub Dub Medium" panose="020B0603030403020204" pitchFamily="34" charset="0"/>
              </a:rPr>
              <a:t>Cardiac Surgery—Left Atrial Appendage (LAA) Exclusion/Excision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59E9E15-767C-3A2F-B50F-F1581D98CA8E}"/>
              </a:ext>
            </a:extLst>
          </p:cNvPr>
          <p:cNvGraphicFramePr>
            <a:graphicFrameLocks noGrp="1"/>
          </p:cNvGraphicFramePr>
          <p:nvPr>
            <p:extLst>
              <p:ext uri="{D42A27DB-BD31-4B8C-83A1-F6EECF244321}">
                <p14:modId xmlns:p14="http://schemas.microsoft.com/office/powerpoint/2010/main" val="2193925161"/>
              </p:ext>
            </p:extLst>
          </p:nvPr>
        </p:nvGraphicFramePr>
        <p:xfrm>
          <a:off x="952500" y="1295400"/>
          <a:ext cx="12725400" cy="6165850"/>
        </p:xfrm>
        <a:graphic>
          <a:graphicData uri="http://schemas.openxmlformats.org/drawingml/2006/table">
            <a:tbl>
              <a:tblPr firstRow="1" firstCol="1" bandRow="1"/>
              <a:tblGrid>
                <a:gridCol w="1109654">
                  <a:extLst>
                    <a:ext uri="{9D8B030D-6E8A-4147-A177-3AD203B41FA5}">
                      <a16:colId xmlns:a16="http://schemas.microsoft.com/office/drawing/2014/main" val="1204117593"/>
                    </a:ext>
                  </a:extLst>
                </a:gridCol>
                <a:gridCol w="1308172">
                  <a:extLst>
                    <a:ext uri="{9D8B030D-6E8A-4147-A177-3AD203B41FA5}">
                      <a16:colId xmlns:a16="http://schemas.microsoft.com/office/drawing/2014/main" val="3114696928"/>
                    </a:ext>
                  </a:extLst>
                </a:gridCol>
                <a:gridCol w="10307574">
                  <a:extLst>
                    <a:ext uri="{9D8B030D-6E8A-4147-A177-3AD203B41FA5}">
                      <a16:colId xmlns:a16="http://schemas.microsoft.com/office/drawing/2014/main" val="344508151"/>
                    </a:ext>
                  </a:extLst>
                </a:gridCol>
              </a:tblGrid>
              <a:tr h="813268">
                <a:tc gridSpan="3">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a:solidFill>
                            <a:schemeClr val="tx1"/>
                          </a:solidFill>
                          <a:effectLst/>
                          <a:latin typeface="Times New Roman" panose="02020603050405020304" pitchFamily="18" charset="0"/>
                          <a:cs typeface="Times New Roman" panose="02020603050405020304" pitchFamily="18" charset="0"/>
                        </a:rPr>
                        <a:t>Recommendations for Cardiac Surgery—LAA Exclusion/Excision</a:t>
                      </a:r>
                    </a:p>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Cardiac Surgery—LAA Exclusion/Excision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60241983"/>
                  </a:ext>
                </a:extLst>
              </a:tr>
              <a:tr h="37311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COR</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LOE</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Recommendations</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744179"/>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surgical LAA exclusion, in addition to continued anticoagulation, is indicated to reduce the risk of stroke and systemic embolism.</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141792"/>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and LAA exclusion, a surgical technique resulting in absence of flow across the suture line and a stump of &lt;1 cm as determined by intraoperative transesophageal echocardiography should be used.</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565908"/>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2b</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the benefit of surgical LAA exclusion in the absence of continued anticoagulation to reduce the risk of stroke and systemic embolism is uncertain.</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55087"/>
                  </a:ext>
                </a:extLst>
              </a:tr>
            </a:tbl>
          </a:graphicData>
        </a:graphic>
      </p:graphicFrame>
    </p:spTree>
    <p:extLst>
      <p:ext uri="{BB962C8B-B14F-4D97-AF65-F5344CB8AC3E}">
        <p14:creationId xmlns:p14="http://schemas.microsoft.com/office/powerpoint/2010/main" val="1468196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DEE081B-E5F6-D9A1-EA24-0278C99D3298}"/>
              </a:ext>
            </a:extLst>
          </p:cNvPr>
          <p:cNvSpPr>
            <a:spLocks noGrp="1"/>
          </p:cNvSpPr>
          <p:nvPr>
            <p:ph type="ctrTitle"/>
          </p:nvPr>
        </p:nvSpPr>
        <p:spPr>
          <a:xfrm>
            <a:off x="1943100" y="685800"/>
            <a:ext cx="10744200" cy="914399"/>
          </a:xfrm>
        </p:spPr>
        <p:txBody>
          <a:bodyPr/>
          <a:lstStyle/>
          <a:p>
            <a:r>
              <a:rPr lang="en-US" sz="2800" dirty="0">
                <a:latin typeface="Lub Dub Medium" panose="020B0603030403020204" pitchFamily="34" charset="0"/>
              </a:rPr>
              <a:t>Active Bleeding on Anticoagulant Therapy and Reversal Drugs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6C28CC1-E6EC-3778-ED98-E762F2A41E4A}"/>
              </a:ext>
            </a:extLst>
          </p:cNvPr>
          <p:cNvGraphicFramePr>
            <a:graphicFrameLocks noGrp="1"/>
          </p:cNvGraphicFramePr>
          <p:nvPr>
            <p:extLst>
              <p:ext uri="{D42A27DB-BD31-4B8C-83A1-F6EECF244321}">
                <p14:modId xmlns:p14="http://schemas.microsoft.com/office/powerpoint/2010/main" val="2104721311"/>
              </p:ext>
            </p:extLst>
          </p:nvPr>
        </p:nvGraphicFramePr>
        <p:xfrm>
          <a:off x="1447800" y="1981200"/>
          <a:ext cx="11430000" cy="4934204"/>
        </p:xfrm>
        <a:graphic>
          <a:graphicData uri="http://schemas.openxmlformats.org/drawingml/2006/table">
            <a:tbl>
              <a:tblPr firstRow="1" firstCol="1" bandRow="1"/>
              <a:tblGrid>
                <a:gridCol w="1143000">
                  <a:extLst>
                    <a:ext uri="{9D8B030D-6E8A-4147-A177-3AD203B41FA5}">
                      <a16:colId xmlns:a16="http://schemas.microsoft.com/office/drawing/2014/main" val="422999912"/>
                    </a:ext>
                  </a:extLst>
                </a:gridCol>
                <a:gridCol w="1131570">
                  <a:extLst>
                    <a:ext uri="{9D8B030D-6E8A-4147-A177-3AD203B41FA5}">
                      <a16:colId xmlns:a16="http://schemas.microsoft.com/office/drawing/2014/main" val="1250572048"/>
                    </a:ext>
                  </a:extLst>
                </a:gridCol>
                <a:gridCol w="9155430">
                  <a:extLst>
                    <a:ext uri="{9D8B030D-6E8A-4147-A177-3AD203B41FA5}">
                      <a16:colId xmlns:a16="http://schemas.microsoft.com/office/drawing/2014/main" val="147250019"/>
                    </a:ext>
                  </a:extLst>
                </a:gridCol>
              </a:tblGrid>
              <a:tr h="1123950">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Calibri"/>
                          <a:ea typeface="Times New Roman" panose="02020603050405020304" pitchFamily="18" charset="0"/>
                          <a:cs typeface="Times New Roman"/>
                        </a:rPr>
                        <a:t>Recommendations for Active Bleeding on Anticoagulant Therapy and Reversal Drugs</a:t>
                      </a: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65201287"/>
                  </a:ext>
                </a:extLst>
              </a:tr>
              <a:tr h="51564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98296"/>
                  </a:ext>
                </a:extLst>
              </a:tr>
              <a:tr h="11239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dabigatran who develop life-threatening bleeding, treatment with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idarucizumab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 recommended to rapidly reverse dabigatran’s anticoagulation effect.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432034"/>
                  </a:ext>
                </a:extLst>
              </a:tr>
              <a:tr h="173225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receiving dabigatran who develop life-threatening bleeding, treatment with activated prothrombin complex concentrate (PCC) is reasonable to reverse dabigatran’s anticoagulation effect if </a:t>
                      </a:r>
                      <a:r>
                        <a:rPr lang="en-US" sz="1800" b="1" dirty="0" err="1">
                          <a:effectLst/>
                          <a:latin typeface="Times New Roman"/>
                          <a:ea typeface="Calibri" panose="020F0502020204030204" pitchFamily="34" charset="0"/>
                          <a:cs typeface="Times New Roman"/>
                        </a:rPr>
                        <a:t>idarucizumab</a:t>
                      </a:r>
                      <a:r>
                        <a:rPr lang="en-US" sz="1800" b="1" dirty="0">
                          <a:effectLst/>
                          <a:latin typeface="Times New Roman"/>
                          <a:ea typeface="Calibri" panose="020F0502020204030204" pitchFamily="34" charset="0"/>
                          <a:cs typeface="Times New Roman"/>
                        </a:rPr>
                        <a:t> is unavailable.</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52734"/>
                  </a:ext>
                </a:extLst>
              </a:tr>
            </a:tbl>
          </a:graphicData>
        </a:graphic>
      </p:graphicFrame>
    </p:spTree>
    <p:extLst>
      <p:ext uri="{BB962C8B-B14F-4D97-AF65-F5344CB8AC3E}">
        <p14:creationId xmlns:p14="http://schemas.microsoft.com/office/powerpoint/2010/main" val="1998619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E1AE72-D03F-D8FD-1F78-88D3F893A803}"/>
              </a:ext>
            </a:extLst>
          </p:cNvPr>
          <p:cNvSpPr>
            <a:spLocks noGrp="1"/>
          </p:cNvSpPr>
          <p:nvPr>
            <p:ph type="ctrTitle"/>
          </p:nvPr>
        </p:nvSpPr>
        <p:spPr>
          <a:xfrm>
            <a:off x="3009900" y="0"/>
            <a:ext cx="8229600" cy="953345"/>
          </a:xfrm>
        </p:spPr>
        <p:txBody>
          <a:bodyPr/>
          <a:lstStyle/>
          <a:p>
            <a:r>
              <a:rPr lang="en-US" sz="2800" dirty="0">
                <a:latin typeface="Lub Dub Medium" panose="020B0603030403020204" pitchFamily="34" charset="0"/>
              </a:rPr>
              <a:t>Active Bleeding on Anticoagulant Therapy and Reversal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141EE32-09D4-6862-7485-7366D3C61B6A}"/>
              </a:ext>
            </a:extLst>
          </p:cNvPr>
          <p:cNvGraphicFramePr>
            <a:graphicFrameLocks noGrp="1"/>
          </p:cNvGraphicFramePr>
          <p:nvPr>
            <p:extLst>
              <p:ext uri="{D42A27DB-BD31-4B8C-83A1-F6EECF244321}">
                <p14:modId xmlns:p14="http://schemas.microsoft.com/office/powerpoint/2010/main" val="2613264183"/>
              </p:ext>
            </p:extLst>
          </p:nvPr>
        </p:nvGraphicFramePr>
        <p:xfrm>
          <a:off x="956974" y="1129533"/>
          <a:ext cx="11742829" cy="6390088"/>
        </p:xfrm>
        <a:graphic>
          <a:graphicData uri="http://schemas.openxmlformats.org/drawingml/2006/table">
            <a:tbl>
              <a:tblPr firstRow="1" firstCol="1" bandRow="1"/>
              <a:tblGrid>
                <a:gridCol w="1174283">
                  <a:extLst>
                    <a:ext uri="{9D8B030D-6E8A-4147-A177-3AD203B41FA5}">
                      <a16:colId xmlns:a16="http://schemas.microsoft.com/office/drawing/2014/main" val="1127359490"/>
                    </a:ext>
                  </a:extLst>
                </a:gridCol>
                <a:gridCol w="1162540">
                  <a:extLst>
                    <a:ext uri="{9D8B030D-6E8A-4147-A177-3AD203B41FA5}">
                      <a16:colId xmlns:a16="http://schemas.microsoft.com/office/drawing/2014/main" val="3539511059"/>
                    </a:ext>
                  </a:extLst>
                </a:gridCol>
                <a:gridCol w="9406006">
                  <a:extLst>
                    <a:ext uri="{9D8B030D-6E8A-4147-A177-3AD203B41FA5}">
                      <a16:colId xmlns:a16="http://schemas.microsoft.com/office/drawing/2014/main" val="279178638"/>
                    </a:ext>
                  </a:extLst>
                </a:gridCol>
              </a:tblGrid>
              <a:tr h="1087727">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receiving factor Xa inhibitors who develop life-threatening bleeding, treatment with either </a:t>
                      </a:r>
                      <a:r>
                        <a:rPr lang="en-US" sz="1800" b="1" dirty="0" err="1">
                          <a:effectLst/>
                          <a:latin typeface="Times New Roman"/>
                          <a:ea typeface="Calibri" panose="020F0502020204030204" pitchFamily="34" charset="0"/>
                          <a:cs typeface="Times New Roman"/>
                        </a:rPr>
                        <a:t>andexanet</a:t>
                      </a:r>
                      <a:r>
                        <a:rPr lang="en-US" sz="1800" b="1" dirty="0">
                          <a:effectLst/>
                          <a:latin typeface="Times New Roman"/>
                          <a:ea typeface="Calibri" panose="020F0502020204030204" pitchFamily="34" charset="0"/>
                          <a:cs typeface="Times New Roman"/>
                        </a:rPr>
                        <a:t> alfa (apixaban or rivaroxaban,* </a:t>
                      </a:r>
                      <a:r>
                        <a:rPr lang="en-US" sz="1800" b="1" dirty="0" err="1">
                          <a:effectLst/>
                          <a:latin typeface="Times New Roman"/>
                          <a:ea typeface="Calibri" panose="020F0502020204030204" pitchFamily="34" charset="0"/>
                          <a:cs typeface="Times New Roman"/>
                        </a:rPr>
                        <a:t>edoxaban</a:t>
                      </a:r>
                      <a:r>
                        <a:rPr lang="en-US" sz="1800" b="1" i="0" u="none" strike="noStrike" baseline="0"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or 4-factor prothrombin complex concentrate</a:t>
                      </a:r>
                      <a:r>
                        <a:rPr lang="en-US" sz="1100" b="1" i="0" u="none" strike="noStrike" noProof="0" dirty="0">
                          <a:solidFill>
                            <a:srgbClr val="000000"/>
                          </a:solidFill>
                          <a:effectLst/>
                          <a:latin typeface="Times New Roman"/>
                        </a:rPr>
                        <a:t>†</a:t>
                      </a:r>
                      <a:r>
                        <a:rPr lang="en-US" sz="1800" b="1" dirty="0">
                          <a:effectLst/>
                          <a:latin typeface="Times New Roman"/>
                          <a:cs typeface="Times New Roman"/>
                        </a:rPr>
                        <a:t> </a:t>
                      </a:r>
                      <a:r>
                        <a:rPr lang="en-US" sz="1800" b="1" dirty="0">
                          <a:effectLst/>
                          <a:latin typeface="Times New Roman"/>
                          <a:ea typeface="Calibri" panose="020F0502020204030204" pitchFamily="34" charset="0"/>
                          <a:cs typeface="Times New Roman"/>
                        </a:rPr>
                        <a:t>is recommended to rapidly reverse factor Xa inhibitor’s anticoagulation effect.</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25637"/>
                  </a:ext>
                </a:extLst>
              </a:tr>
              <a:tr h="1075102">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4189329370"/>
                  </a:ext>
                </a:extLst>
              </a:tr>
              <a:tr h="200891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warfarin who develop life-threatening bleeding, treatment with 4-factor prothrombin complex concentrate (if available)  in addition to intravenous vitamin K is recommended to rapidly achieve INR correction over fresh frozen plasma and intravenous vitamin K treatment.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1659"/>
                  </a:ext>
                </a:extLst>
              </a:tr>
              <a:tr h="2013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Calibri" panose="020F0502020204030204" pitchFamily="34" charset="0"/>
                          <a:cs typeface="Times New Roman"/>
                        </a:rPr>
                        <a:t>In patients with AF who develop major gastrointestinal bleeding, resumption of oral anticoagulation therapy may be reasonable after correction of reversible causes of bleeding and reassessment of its long-term benefits and risks with a multidisciplinary team approach during SDM with patients.</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903350"/>
                  </a:ext>
                </a:extLst>
              </a:tr>
            </a:tbl>
          </a:graphicData>
        </a:graphic>
      </p:graphicFrame>
      <p:sp>
        <p:nvSpPr>
          <p:cNvPr id="6" name="TextBox 5">
            <a:extLst>
              <a:ext uri="{FF2B5EF4-FFF2-40B4-BE49-F238E27FC236}">
                <a16:creationId xmlns:a16="http://schemas.microsoft.com/office/drawing/2014/main" id="{DA0C152D-0CB3-7A0A-B4F1-8728743C3054}"/>
              </a:ext>
            </a:extLst>
          </p:cNvPr>
          <p:cNvSpPr txBox="1"/>
          <p:nvPr/>
        </p:nvSpPr>
        <p:spPr>
          <a:xfrm>
            <a:off x="12699803" y="6248400"/>
            <a:ext cx="1930597" cy="1200329"/>
          </a:xfrm>
          <a:prstGeom prst="rect">
            <a:avLst/>
          </a:prstGeom>
          <a:noFill/>
        </p:spPr>
        <p:txBody>
          <a:bodyPr wrap="square">
            <a:spAutoFit/>
          </a:bodyPr>
          <a:lstStyle/>
          <a:p>
            <a:r>
              <a:rPr lang="en-US" sz="1200" dirty="0">
                <a:latin typeface="Lub Dub Medium" panose="020B0603030403020204" pitchFamily="34" charset="0"/>
              </a:rPr>
              <a:t>* B-NR LOE applies to data on apixaban or rivaroxaban.</a:t>
            </a:r>
          </a:p>
          <a:p>
            <a:endParaRPr lang="en-US" sz="1200" dirty="0">
              <a:latin typeface="Lub Dub Medium" panose="020B0603030403020204" pitchFamily="34" charset="0"/>
            </a:endParaRPr>
          </a:p>
          <a:p>
            <a:r>
              <a:rPr lang="en-US" sz="1200" dirty="0">
                <a:latin typeface="Lub Dub Medium" panose="020B0603030403020204" pitchFamily="34" charset="0"/>
              </a:rPr>
              <a:t>† C-LD LOE applies to data on </a:t>
            </a:r>
            <a:r>
              <a:rPr lang="en-US" sz="1200" dirty="0" err="1">
                <a:latin typeface="Lub Dub Medium" panose="020B0603030403020204" pitchFamily="34" charset="0"/>
              </a:rPr>
              <a:t>edoxaban</a:t>
            </a:r>
            <a:r>
              <a:rPr lang="en-US" sz="1200" dirty="0">
                <a:latin typeface="Lub Dub Medium" panose="020B0603030403020204" pitchFamily="34" charset="0"/>
              </a:rPr>
              <a:t>.</a:t>
            </a:r>
          </a:p>
        </p:txBody>
      </p:sp>
    </p:spTree>
    <p:extLst>
      <p:ext uri="{BB962C8B-B14F-4D97-AF65-F5344CB8AC3E}">
        <p14:creationId xmlns:p14="http://schemas.microsoft.com/office/powerpoint/2010/main" val="26186918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FB0249-022A-9E13-D38A-D823BB3E77E6}"/>
              </a:ext>
            </a:extLst>
          </p:cNvPr>
          <p:cNvSpPr>
            <a:spLocks noGrp="1"/>
          </p:cNvSpPr>
          <p:nvPr>
            <p:ph type="ctrTitle"/>
          </p:nvPr>
        </p:nvSpPr>
        <p:spPr>
          <a:xfrm>
            <a:off x="2971799" y="765556"/>
            <a:ext cx="8686801" cy="761999"/>
          </a:xfrm>
        </p:spPr>
        <p:txBody>
          <a:bodyPr/>
          <a:lstStyle/>
          <a:p>
            <a:r>
              <a:rPr lang="en-US" sz="2800" dirty="0">
                <a:latin typeface="Lub Dub Medium" panose="020B0603030403020204" pitchFamily="34" charset="0"/>
              </a:rPr>
              <a:t>Table 15. Reversal Agents for Oral Anticoagulants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4095251-BBE8-7E08-9A3F-02337A4896B2}"/>
              </a:ext>
            </a:extLst>
          </p:cNvPr>
          <p:cNvGraphicFramePr>
            <a:graphicFrameLocks noGrp="1"/>
          </p:cNvGraphicFramePr>
          <p:nvPr>
            <p:extLst>
              <p:ext uri="{D42A27DB-BD31-4B8C-83A1-F6EECF244321}">
                <p14:modId xmlns:p14="http://schemas.microsoft.com/office/powerpoint/2010/main" val="166595246"/>
              </p:ext>
            </p:extLst>
          </p:nvPr>
        </p:nvGraphicFramePr>
        <p:xfrm>
          <a:off x="1006474" y="1752600"/>
          <a:ext cx="12617450" cy="5025644"/>
        </p:xfrm>
        <a:graphic>
          <a:graphicData uri="http://schemas.openxmlformats.org/drawingml/2006/table">
            <a:tbl>
              <a:tblPr firstRow="1" firstCol="1" bandRow="1"/>
              <a:tblGrid>
                <a:gridCol w="2722846">
                  <a:extLst>
                    <a:ext uri="{9D8B030D-6E8A-4147-A177-3AD203B41FA5}">
                      <a16:colId xmlns:a16="http://schemas.microsoft.com/office/drawing/2014/main" val="2303473465"/>
                    </a:ext>
                  </a:extLst>
                </a:gridCol>
                <a:gridCol w="3348671">
                  <a:extLst>
                    <a:ext uri="{9D8B030D-6E8A-4147-A177-3AD203B41FA5}">
                      <a16:colId xmlns:a16="http://schemas.microsoft.com/office/drawing/2014/main" val="1482023990"/>
                    </a:ext>
                  </a:extLst>
                </a:gridCol>
                <a:gridCol w="2508349">
                  <a:extLst>
                    <a:ext uri="{9D8B030D-6E8A-4147-A177-3AD203B41FA5}">
                      <a16:colId xmlns:a16="http://schemas.microsoft.com/office/drawing/2014/main" val="552939857"/>
                    </a:ext>
                  </a:extLst>
                </a:gridCol>
                <a:gridCol w="2210577">
                  <a:extLst>
                    <a:ext uri="{9D8B030D-6E8A-4147-A177-3AD203B41FA5}">
                      <a16:colId xmlns:a16="http://schemas.microsoft.com/office/drawing/2014/main" val="1805420020"/>
                    </a:ext>
                  </a:extLst>
                </a:gridCol>
                <a:gridCol w="1827007">
                  <a:extLst>
                    <a:ext uri="{9D8B030D-6E8A-4147-A177-3AD203B41FA5}">
                      <a16:colId xmlns:a16="http://schemas.microsoft.com/office/drawing/2014/main" val="3428654471"/>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295010880"/>
                  </a:ext>
                </a:extLst>
              </a:tr>
              <a:tr h="1333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Humanized monoclonal antibody fragment binding to dabigatran and neutralizing anticoagulation effects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recombinant modified human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protein binding and sequestering the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Prothrombin complex concentrate: coagulation factors II, VII, IX, and X Anticoagulation proteins C and 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Nonactivated factors II, IX, and X </a:t>
                      </a: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VII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792155"/>
                  </a:ext>
                </a:extLst>
              </a:tr>
              <a:tr h="2095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FDA indications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dabigatran effects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emergency surgery/ urgent procedures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apixaban or rivaroxaban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urgent reversal for acute major bleeding or need for an urgent surgery/invasive procedure in patients receiving vitamin K antagonists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Control and prevention of bleeding episodes, perioperative management, prophylaxis to prevent or reduce bleeding frequency in hemophilia A and 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932354"/>
                  </a:ext>
                </a:extLst>
              </a:tr>
            </a:tbl>
          </a:graphicData>
        </a:graphic>
      </p:graphicFrame>
      <p:sp>
        <p:nvSpPr>
          <p:cNvPr id="6" name="TextBox 5">
            <a:extLst>
              <a:ext uri="{FF2B5EF4-FFF2-40B4-BE49-F238E27FC236}">
                <a16:creationId xmlns:a16="http://schemas.microsoft.com/office/drawing/2014/main" id="{05F89305-F3AD-E5EF-B76A-DD698C13C486}"/>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0103496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9681324-215B-89A9-9A60-E7BEF8330121}"/>
              </a:ext>
            </a:extLst>
          </p:cNvPr>
          <p:cNvSpPr>
            <a:spLocks noGrp="1"/>
          </p:cNvSpPr>
          <p:nvPr>
            <p:ph type="ctrTitle"/>
          </p:nvPr>
        </p:nvSpPr>
        <p:spPr>
          <a:xfrm>
            <a:off x="2362200" y="1252845"/>
            <a:ext cx="9906000" cy="914399"/>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2BC5FDE-2E84-0303-F7E5-DDD699CF37B2}"/>
              </a:ext>
            </a:extLst>
          </p:cNvPr>
          <p:cNvGraphicFramePr>
            <a:graphicFrameLocks noGrp="1"/>
          </p:cNvGraphicFramePr>
          <p:nvPr>
            <p:extLst>
              <p:ext uri="{D42A27DB-BD31-4B8C-83A1-F6EECF244321}">
                <p14:modId xmlns:p14="http://schemas.microsoft.com/office/powerpoint/2010/main" val="4106019295"/>
              </p:ext>
            </p:extLst>
          </p:nvPr>
        </p:nvGraphicFramePr>
        <p:xfrm>
          <a:off x="1006475" y="2819400"/>
          <a:ext cx="12617450" cy="1371600"/>
        </p:xfrm>
        <a:graphic>
          <a:graphicData uri="http://schemas.openxmlformats.org/drawingml/2006/table">
            <a:tbl>
              <a:tblPr firstRow="1" firstCol="1" bandRow="1"/>
              <a:tblGrid>
                <a:gridCol w="2722846">
                  <a:extLst>
                    <a:ext uri="{9D8B030D-6E8A-4147-A177-3AD203B41FA5}">
                      <a16:colId xmlns:a16="http://schemas.microsoft.com/office/drawing/2014/main" val="3673711342"/>
                    </a:ext>
                  </a:extLst>
                </a:gridCol>
                <a:gridCol w="3348671">
                  <a:extLst>
                    <a:ext uri="{9D8B030D-6E8A-4147-A177-3AD203B41FA5}">
                      <a16:colId xmlns:a16="http://schemas.microsoft.com/office/drawing/2014/main" val="270605073"/>
                    </a:ext>
                  </a:extLst>
                </a:gridCol>
                <a:gridCol w="2508349">
                  <a:extLst>
                    <a:ext uri="{9D8B030D-6E8A-4147-A177-3AD203B41FA5}">
                      <a16:colId xmlns:a16="http://schemas.microsoft.com/office/drawing/2014/main" val="64822606"/>
                    </a:ext>
                  </a:extLst>
                </a:gridCol>
                <a:gridCol w="2210577">
                  <a:extLst>
                    <a:ext uri="{9D8B030D-6E8A-4147-A177-3AD203B41FA5}">
                      <a16:colId xmlns:a16="http://schemas.microsoft.com/office/drawing/2014/main" val="3796725231"/>
                    </a:ext>
                  </a:extLst>
                </a:gridCol>
                <a:gridCol w="1827007">
                  <a:extLst>
                    <a:ext uri="{9D8B030D-6E8A-4147-A177-3AD203B41FA5}">
                      <a16:colId xmlns:a16="http://schemas.microsoft.com/office/drawing/2014/main" val="1557170240"/>
                    </a:ext>
                  </a:extLst>
                </a:gridCol>
              </a:tblGrid>
              <a:tr h="11430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Off-label indications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factor Xa inhibitors in patients requiring urgent procedure or with life- threatening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042357"/>
                  </a:ext>
                </a:extLst>
              </a:tr>
            </a:tbl>
          </a:graphicData>
        </a:graphic>
      </p:graphicFrame>
      <p:graphicFrame>
        <p:nvGraphicFramePr>
          <p:cNvPr id="6" name="Table 5">
            <a:extLst>
              <a:ext uri="{FF2B5EF4-FFF2-40B4-BE49-F238E27FC236}">
                <a16:creationId xmlns:a16="http://schemas.microsoft.com/office/drawing/2014/main" id="{472ECC7A-DE96-24DF-1CC1-9FFC2985B012}"/>
              </a:ext>
            </a:extLst>
          </p:cNvPr>
          <p:cNvGraphicFramePr>
            <a:graphicFrameLocks noGrp="1"/>
          </p:cNvGraphicFramePr>
          <p:nvPr>
            <p:extLst>
              <p:ext uri="{D42A27DB-BD31-4B8C-83A1-F6EECF244321}">
                <p14:modId xmlns:p14="http://schemas.microsoft.com/office/powerpoint/2010/main" val="2361916041"/>
              </p:ext>
            </p:extLst>
          </p:nvPr>
        </p:nvGraphicFramePr>
        <p:xfrm>
          <a:off x="1006475" y="2457196"/>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466BCFAB-35F6-0DFF-FE99-76547558930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837187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CFC23E-C553-DDF0-5D0E-C96764FDB652}"/>
              </a:ext>
            </a:extLst>
          </p:cNvPr>
          <p:cNvSpPr>
            <a:spLocks noGrp="1"/>
          </p:cNvSpPr>
          <p:nvPr>
            <p:ph type="sldNum" sz="quarter" idx="4"/>
          </p:nvPr>
        </p:nvSpPr>
        <p:spPr/>
        <p:txBody>
          <a:bodyPr/>
          <a:lstStyle/>
          <a:p>
            <a:fld id="{01CD3B2E-BC1C-6C4D-9D91-A67B950EE325}" type="slidenum">
              <a:rPr lang="en-US" smtClean="0"/>
              <a:pPr/>
              <a:t>105</a:t>
            </a:fld>
            <a:endParaRPr lang="en-US" dirty="0"/>
          </a:p>
        </p:txBody>
      </p:sp>
      <p:graphicFrame>
        <p:nvGraphicFramePr>
          <p:cNvPr id="6" name="Table 5">
            <a:extLst>
              <a:ext uri="{FF2B5EF4-FFF2-40B4-BE49-F238E27FC236}">
                <a16:creationId xmlns:a16="http://schemas.microsoft.com/office/drawing/2014/main" id="{477D025D-C27C-AD9A-B916-50CC0E82F91C}"/>
              </a:ext>
            </a:extLst>
          </p:cNvPr>
          <p:cNvGraphicFramePr>
            <a:graphicFrameLocks noGrp="1"/>
          </p:cNvGraphicFramePr>
          <p:nvPr>
            <p:extLst>
              <p:ext uri="{D42A27DB-BD31-4B8C-83A1-F6EECF244321}">
                <p14:modId xmlns:p14="http://schemas.microsoft.com/office/powerpoint/2010/main" val="91584659"/>
              </p:ext>
            </p:extLst>
          </p:nvPr>
        </p:nvGraphicFramePr>
        <p:xfrm>
          <a:off x="1000379" y="1738551"/>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itle 5">
            <a:extLst>
              <a:ext uri="{FF2B5EF4-FFF2-40B4-BE49-F238E27FC236}">
                <a16:creationId xmlns:a16="http://schemas.microsoft.com/office/drawing/2014/main" id="{ED031A9F-6986-BA1B-FD35-796BE8312502}"/>
              </a:ext>
            </a:extLst>
          </p:cNvPr>
          <p:cNvSpPr>
            <a:spLocks noGrp="1"/>
          </p:cNvSpPr>
          <p:nvPr>
            <p:ph type="ctrTitle"/>
          </p:nvPr>
        </p:nvSpPr>
        <p:spPr>
          <a:xfrm>
            <a:off x="2386012" y="1212121"/>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8" name="Table 7">
            <a:extLst>
              <a:ext uri="{FF2B5EF4-FFF2-40B4-BE49-F238E27FC236}">
                <a16:creationId xmlns:a16="http://schemas.microsoft.com/office/drawing/2014/main" id="{23F06DD2-0F95-A417-E4E4-329FE067D7EB}"/>
              </a:ext>
            </a:extLst>
          </p:cNvPr>
          <p:cNvGraphicFramePr>
            <a:graphicFrameLocks noGrp="1"/>
          </p:cNvGraphicFramePr>
          <p:nvPr>
            <p:extLst>
              <p:ext uri="{D42A27DB-BD31-4B8C-83A1-F6EECF244321}">
                <p14:modId xmlns:p14="http://schemas.microsoft.com/office/powerpoint/2010/main" val="2381386059"/>
              </p:ext>
            </p:extLst>
          </p:nvPr>
        </p:nvGraphicFramePr>
        <p:xfrm>
          <a:off x="1000379" y="2100755"/>
          <a:ext cx="12617450" cy="4465320"/>
        </p:xfrm>
        <a:graphic>
          <a:graphicData uri="http://schemas.openxmlformats.org/drawingml/2006/table">
            <a:tbl>
              <a:tblPr firstRow="1" firstCol="1" bandRow="1"/>
              <a:tblGrid>
                <a:gridCol w="2722846">
                  <a:extLst>
                    <a:ext uri="{9D8B030D-6E8A-4147-A177-3AD203B41FA5}">
                      <a16:colId xmlns:a16="http://schemas.microsoft.com/office/drawing/2014/main" val="1614294706"/>
                    </a:ext>
                  </a:extLst>
                </a:gridCol>
                <a:gridCol w="3348671">
                  <a:extLst>
                    <a:ext uri="{9D8B030D-6E8A-4147-A177-3AD203B41FA5}">
                      <a16:colId xmlns:a16="http://schemas.microsoft.com/office/drawing/2014/main" val="1537223834"/>
                    </a:ext>
                  </a:extLst>
                </a:gridCol>
                <a:gridCol w="2508349">
                  <a:extLst>
                    <a:ext uri="{9D8B030D-6E8A-4147-A177-3AD203B41FA5}">
                      <a16:colId xmlns:a16="http://schemas.microsoft.com/office/drawing/2014/main" val="1779871013"/>
                    </a:ext>
                  </a:extLst>
                </a:gridCol>
                <a:gridCol w="2210577">
                  <a:extLst>
                    <a:ext uri="{9D8B030D-6E8A-4147-A177-3AD203B41FA5}">
                      <a16:colId xmlns:a16="http://schemas.microsoft.com/office/drawing/2014/main" val="4058043863"/>
                    </a:ext>
                  </a:extLst>
                </a:gridCol>
                <a:gridCol w="1827007">
                  <a:extLst>
                    <a:ext uri="{9D8B030D-6E8A-4147-A177-3AD203B41FA5}">
                      <a16:colId xmlns:a16="http://schemas.microsoft.com/office/drawing/2014/main" val="253205916"/>
                    </a:ext>
                  </a:extLst>
                </a:gridCol>
              </a:tblGrid>
              <a:tr h="2857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Dosing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5-g (2 separate vials of 2.5 g/vial) intravenous infusion over 5 min. Additional 5 g may be given if reappearance of bleeding with elevated coagulation parameters have been observed or patients require second emergent surgery/procedure and elevated coagulation parameters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Low-dose regimen: 400-mg bolus at a target rate of 30 mg/min followed by 4 mg/min for up to 120 min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High-dose regimen: 800-mg bolus at a target rate of 30 mg/min followed by 8 mg/min for up to 120 min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recommended dosing is based on apixaban or rivaroxaban, dose, and time since the patient’s last dose of apixaban or rivaroxaban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based on pretreatment INR (units of factor IX):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INR 2-&lt;4: 25 units/kg (up to 2500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INR 4-6: 35 units/kg (up to 3500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INR &gt;6: 50 units/kg (up to 5000 units)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Oral factor Xa inhibitors: 2000 units once or 25 to 50 units/kg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 threatening bleeding: 50 units/kg once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26019"/>
                  </a:ext>
                </a:extLst>
              </a:tr>
            </a:tbl>
          </a:graphicData>
        </a:graphic>
      </p:graphicFrame>
      <p:sp>
        <p:nvSpPr>
          <p:cNvPr id="2" name="TextBox 1">
            <a:extLst>
              <a:ext uri="{FF2B5EF4-FFF2-40B4-BE49-F238E27FC236}">
                <a16:creationId xmlns:a16="http://schemas.microsoft.com/office/drawing/2014/main" id="{10E6FBDC-09DE-EC88-C7DC-68FE78441C3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5316586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0F2BBE-9C85-24C6-5A5C-1B8D42426A30}"/>
              </a:ext>
            </a:extLst>
          </p:cNvPr>
          <p:cNvSpPr>
            <a:spLocks noGrp="1"/>
          </p:cNvSpPr>
          <p:nvPr>
            <p:ph type="ctrTitle"/>
          </p:nvPr>
        </p:nvSpPr>
        <p:spPr>
          <a:xfrm>
            <a:off x="2386012" y="1235506"/>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7" name="Table 6">
            <a:extLst>
              <a:ext uri="{FF2B5EF4-FFF2-40B4-BE49-F238E27FC236}">
                <a16:creationId xmlns:a16="http://schemas.microsoft.com/office/drawing/2014/main" id="{675D5D1D-4A42-3E52-451B-B49D79A95BEC}"/>
              </a:ext>
            </a:extLst>
          </p:cNvPr>
          <p:cNvGraphicFramePr>
            <a:graphicFrameLocks noGrp="1"/>
          </p:cNvGraphicFramePr>
          <p:nvPr>
            <p:extLst>
              <p:ext uri="{D42A27DB-BD31-4B8C-83A1-F6EECF244321}">
                <p14:modId xmlns:p14="http://schemas.microsoft.com/office/powerpoint/2010/main" val="1506483126"/>
              </p:ext>
            </p:extLst>
          </p:nvPr>
        </p:nvGraphicFramePr>
        <p:xfrm>
          <a:off x="1006475" y="2504902"/>
          <a:ext cx="12617450" cy="3144012"/>
        </p:xfrm>
        <a:graphic>
          <a:graphicData uri="http://schemas.openxmlformats.org/drawingml/2006/table">
            <a:tbl>
              <a:tblPr firstRow="1" firstCol="1" bandRow="1"/>
              <a:tblGrid>
                <a:gridCol w="2722846">
                  <a:extLst>
                    <a:ext uri="{9D8B030D-6E8A-4147-A177-3AD203B41FA5}">
                      <a16:colId xmlns:a16="http://schemas.microsoft.com/office/drawing/2014/main" val="2909170954"/>
                    </a:ext>
                  </a:extLst>
                </a:gridCol>
                <a:gridCol w="3348671">
                  <a:extLst>
                    <a:ext uri="{9D8B030D-6E8A-4147-A177-3AD203B41FA5}">
                      <a16:colId xmlns:a16="http://schemas.microsoft.com/office/drawing/2014/main" val="636853552"/>
                    </a:ext>
                  </a:extLst>
                </a:gridCol>
                <a:gridCol w="2508349">
                  <a:extLst>
                    <a:ext uri="{9D8B030D-6E8A-4147-A177-3AD203B41FA5}">
                      <a16:colId xmlns:a16="http://schemas.microsoft.com/office/drawing/2014/main" val="1934698428"/>
                    </a:ext>
                  </a:extLst>
                </a:gridCol>
                <a:gridCol w="2210577">
                  <a:extLst>
                    <a:ext uri="{9D8B030D-6E8A-4147-A177-3AD203B41FA5}">
                      <a16:colId xmlns:a16="http://schemas.microsoft.com/office/drawing/2014/main" val="2597850201"/>
                    </a:ext>
                  </a:extLst>
                </a:gridCol>
                <a:gridCol w="1827007">
                  <a:extLst>
                    <a:ext uri="{9D8B030D-6E8A-4147-A177-3AD203B41FA5}">
                      <a16:colId xmlns:a16="http://schemas.microsoft.com/office/drawing/2014/main" val="739646551"/>
                    </a:ext>
                  </a:extLst>
                </a:gridCol>
              </a:tblGrid>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Onset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5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2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10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30 min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887039"/>
                  </a:ext>
                </a:extLst>
              </a:tr>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12-24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03661"/>
                  </a:ext>
                </a:extLst>
              </a:tr>
              <a:tr h="952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diluted thrombin time, 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ecarin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clotting time) between 12 and 24 h to assess redistribution of dabigatran from peripheral to plasma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commercial anti-Xa activity assays are unsuitable for measuring factor Xa activities after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alfa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Repeat INR within 30 min after the administration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666016"/>
                  </a:ext>
                </a:extLst>
              </a:tr>
            </a:tbl>
          </a:graphicData>
        </a:graphic>
      </p:graphicFrame>
      <p:graphicFrame>
        <p:nvGraphicFramePr>
          <p:cNvPr id="3" name="Table 2">
            <a:extLst>
              <a:ext uri="{FF2B5EF4-FFF2-40B4-BE49-F238E27FC236}">
                <a16:creationId xmlns:a16="http://schemas.microsoft.com/office/drawing/2014/main" id="{7FEBECB7-76C1-9DA0-D876-4930E77A7101}"/>
              </a:ext>
            </a:extLst>
          </p:cNvPr>
          <p:cNvGraphicFramePr>
            <a:graphicFrameLocks noGrp="1"/>
          </p:cNvGraphicFramePr>
          <p:nvPr>
            <p:extLst>
              <p:ext uri="{D42A27DB-BD31-4B8C-83A1-F6EECF244321}">
                <p14:modId xmlns:p14="http://schemas.microsoft.com/office/powerpoint/2010/main" val="4260735696"/>
              </p:ext>
            </p:extLst>
          </p:nvPr>
        </p:nvGraphicFramePr>
        <p:xfrm>
          <a:off x="1006475" y="2142698"/>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8A6C1A42-CCCA-5183-D719-CFB421C8B7F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1917445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12A3A0F-1A69-6628-0121-3378C353E799}"/>
              </a:ext>
            </a:extLst>
          </p:cNvPr>
          <p:cNvSpPr>
            <a:spLocks noGrp="1"/>
          </p:cNvSpPr>
          <p:nvPr>
            <p:ph type="ctrTitle"/>
          </p:nvPr>
        </p:nvSpPr>
        <p:spPr>
          <a:xfrm>
            <a:off x="2386012" y="944309"/>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FF78AD64-B0E5-6724-24A2-7EB7F4D5404D}"/>
              </a:ext>
            </a:extLst>
          </p:cNvPr>
          <p:cNvGraphicFramePr>
            <a:graphicFrameLocks noGrp="1"/>
          </p:cNvGraphicFramePr>
          <p:nvPr>
            <p:extLst>
              <p:ext uri="{D42A27DB-BD31-4B8C-83A1-F6EECF244321}">
                <p14:modId xmlns:p14="http://schemas.microsoft.com/office/powerpoint/2010/main" val="744143366"/>
              </p:ext>
            </p:extLst>
          </p:nvPr>
        </p:nvGraphicFramePr>
        <p:xfrm>
          <a:off x="914399" y="1981200"/>
          <a:ext cx="12617450" cy="4739640"/>
        </p:xfrm>
        <a:graphic>
          <a:graphicData uri="http://schemas.openxmlformats.org/drawingml/2006/table">
            <a:tbl>
              <a:tblPr firstRow="1" firstCol="1" bandRow="1"/>
              <a:tblGrid>
                <a:gridCol w="2722846">
                  <a:extLst>
                    <a:ext uri="{9D8B030D-6E8A-4147-A177-3AD203B41FA5}">
                      <a16:colId xmlns:a16="http://schemas.microsoft.com/office/drawing/2014/main" val="904219160"/>
                    </a:ext>
                  </a:extLst>
                </a:gridCol>
                <a:gridCol w="3348671">
                  <a:extLst>
                    <a:ext uri="{9D8B030D-6E8A-4147-A177-3AD203B41FA5}">
                      <a16:colId xmlns:a16="http://schemas.microsoft.com/office/drawing/2014/main" val="1663695366"/>
                    </a:ext>
                  </a:extLst>
                </a:gridCol>
                <a:gridCol w="2508349">
                  <a:extLst>
                    <a:ext uri="{9D8B030D-6E8A-4147-A177-3AD203B41FA5}">
                      <a16:colId xmlns:a16="http://schemas.microsoft.com/office/drawing/2014/main" val="1949463048"/>
                    </a:ext>
                  </a:extLst>
                </a:gridCol>
                <a:gridCol w="2210577">
                  <a:extLst>
                    <a:ext uri="{9D8B030D-6E8A-4147-A177-3AD203B41FA5}">
                      <a16:colId xmlns:a16="http://schemas.microsoft.com/office/drawing/2014/main" val="1120698714"/>
                    </a:ext>
                  </a:extLst>
                </a:gridCol>
                <a:gridCol w="1827007">
                  <a:extLst>
                    <a:ext uri="{9D8B030D-6E8A-4147-A177-3AD203B41FA5}">
                      <a16:colId xmlns:a16="http://schemas.microsoft.com/office/drawing/2014/main" val="652875809"/>
                    </a:ext>
                  </a:extLst>
                </a:gridCol>
              </a:tblGrid>
              <a:tr h="1714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of serious reactions (hypoglycemia, hypophosphatemia, metabolic acidosis, increase in uric acid, acute liver failure) in patients with hereditary fructose intolerance (due to sorbitol excipient 4 g in each 5 g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procoagulant effect based on endogenous thrombin potential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FDA indication for other factor Xa inhibitors other than apixaban or rivaroxaban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 may interfere with the anticoagulation effect of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black box warning: Serious and life-threatening adverse events (arterial and venous thromboembolism, myocardial infarction, ischemic stroke, cardiac arrest, sudden deaths)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not be indicated for patients with thromboembolic events in the previous 3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includes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Administer intravenous vitamin K 10 mg over 10-20 min in addition to 4-factor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does not include heparin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do not correlate with the drug’s efficacy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effective to reverse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850682"/>
                  </a:ext>
                </a:extLst>
              </a:tr>
            </a:tbl>
          </a:graphicData>
        </a:graphic>
      </p:graphicFrame>
      <p:graphicFrame>
        <p:nvGraphicFramePr>
          <p:cNvPr id="4" name="Table 3">
            <a:extLst>
              <a:ext uri="{FF2B5EF4-FFF2-40B4-BE49-F238E27FC236}">
                <a16:creationId xmlns:a16="http://schemas.microsoft.com/office/drawing/2014/main" id="{B4622057-45C5-D9C4-BBB9-B77B7365286D}"/>
              </a:ext>
            </a:extLst>
          </p:cNvPr>
          <p:cNvGraphicFramePr>
            <a:graphicFrameLocks noGrp="1"/>
          </p:cNvGraphicFramePr>
          <p:nvPr>
            <p:extLst>
              <p:ext uri="{D42A27DB-BD31-4B8C-83A1-F6EECF244321}">
                <p14:modId xmlns:p14="http://schemas.microsoft.com/office/powerpoint/2010/main" val="3718930683"/>
              </p:ext>
            </p:extLst>
          </p:nvPr>
        </p:nvGraphicFramePr>
        <p:xfrm>
          <a:off x="914399" y="1618996"/>
          <a:ext cx="12617449"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6">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extBox 6">
            <a:extLst>
              <a:ext uri="{FF2B5EF4-FFF2-40B4-BE49-F238E27FC236}">
                <a16:creationId xmlns:a16="http://schemas.microsoft.com/office/drawing/2014/main" id="{C2A90381-FDD2-6763-CAB4-6D2278F06F7E}"/>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2779476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E67A048E-7D92-7C7E-AB07-1DB649E33754}"/>
              </a:ext>
            </a:extLst>
          </p:cNvPr>
          <p:cNvSpPr>
            <a:spLocks noGrp="1"/>
          </p:cNvSpPr>
          <p:nvPr>
            <p:ph type="ctrTitle"/>
          </p:nvPr>
        </p:nvSpPr>
        <p:spPr>
          <a:xfrm>
            <a:off x="2602706" y="3048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a:t>
            </a:r>
          </a:p>
        </p:txBody>
      </p:sp>
      <p:graphicFrame>
        <p:nvGraphicFramePr>
          <p:cNvPr id="8" name="Table 7">
            <a:extLst>
              <a:ext uri="{FF2B5EF4-FFF2-40B4-BE49-F238E27FC236}">
                <a16:creationId xmlns:a16="http://schemas.microsoft.com/office/drawing/2014/main" id="{0CBF9C81-C2D2-46F6-3462-5A34F27E6D9E}"/>
              </a:ext>
            </a:extLst>
          </p:cNvPr>
          <p:cNvGraphicFramePr>
            <a:graphicFrameLocks noGrp="1"/>
          </p:cNvGraphicFramePr>
          <p:nvPr>
            <p:extLst>
              <p:ext uri="{D42A27DB-BD31-4B8C-83A1-F6EECF244321}">
                <p14:modId xmlns:p14="http://schemas.microsoft.com/office/powerpoint/2010/main" val="355232469"/>
              </p:ext>
            </p:extLst>
          </p:nvPr>
        </p:nvGraphicFramePr>
        <p:xfrm>
          <a:off x="1006475" y="1635315"/>
          <a:ext cx="12617450" cy="4318889"/>
        </p:xfrm>
        <a:graphic>
          <a:graphicData uri="http://schemas.openxmlformats.org/drawingml/2006/table">
            <a:tbl>
              <a:tblPr firstRow="1" firstCol="1" bandRow="1"/>
              <a:tblGrid>
                <a:gridCol w="1549733">
                  <a:extLst>
                    <a:ext uri="{9D8B030D-6E8A-4147-A177-3AD203B41FA5}">
                      <a16:colId xmlns:a16="http://schemas.microsoft.com/office/drawing/2014/main" val="2484554399"/>
                    </a:ext>
                  </a:extLst>
                </a:gridCol>
                <a:gridCol w="2766298">
                  <a:extLst>
                    <a:ext uri="{9D8B030D-6E8A-4147-A177-3AD203B41FA5}">
                      <a16:colId xmlns:a16="http://schemas.microsoft.com/office/drawing/2014/main" val="637760155"/>
                    </a:ext>
                  </a:extLst>
                </a:gridCol>
                <a:gridCol w="2766298">
                  <a:extLst>
                    <a:ext uri="{9D8B030D-6E8A-4147-A177-3AD203B41FA5}">
                      <a16:colId xmlns:a16="http://schemas.microsoft.com/office/drawing/2014/main" val="3551683057"/>
                    </a:ext>
                  </a:extLst>
                </a:gridCol>
                <a:gridCol w="2766298">
                  <a:extLst>
                    <a:ext uri="{9D8B030D-6E8A-4147-A177-3AD203B41FA5}">
                      <a16:colId xmlns:a16="http://schemas.microsoft.com/office/drawing/2014/main" val="2437691760"/>
                    </a:ext>
                  </a:extLst>
                </a:gridCol>
                <a:gridCol w="2768823">
                  <a:extLst>
                    <a:ext uri="{9D8B030D-6E8A-4147-A177-3AD203B41FA5}">
                      <a16:colId xmlns:a16="http://schemas.microsoft.com/office/drawing/2014/main" val="574380420"/>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 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57205647"/>
                  </a:ext>
                </a:extLst>
              </a:tr>
              <a:tr h="1000125">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Major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3.11% (RR, 0.93, [95% CI, 0.81–1.07];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2.71% (RR, 0.80, [95% CI, 0.69–0.93];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3.36%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Apixaban</a:t>
                      </a:r>
                      <a:r>
                        <a:rPr lang="fr-FR" sz="1800" dirty="0">
                          <a:solidFill>
                            <a:srgbClr val="000000"/>
                          </a:solidFill>
                          <a:effectLst/>
                          <a:latin typeface="Times New Roman"/>
                          <a:ea typeface="Times New Roman" panose="02020603050405020304" pitchFamily="18" charset="0"/>
                          <a:cs typeface="Times New Roman"/>
                        </a:rPr>
                        <a:t> 2.13% (HR, 0.69, [95% CI, 0.60–0.80];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3.09%</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2.75%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0.80, [95% CI, 0.71–0.91];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1.61%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0.47, [95% CI, 0.41–0.55];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3.6% vs. warfarin 3.4% (HR, 1.04, [95% CI, 0.90–1.20];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893802"/>
                  </a:ext>
                </a:extLst>
              </a:tr>
            </a:tbl>
          </a:graphicData>
        </a:graphic>
      </p:graphicFrame>
      <p:sp>
        <p:nvSpPr>
          <p:cNvPr id="9" name="TextBox 8">
            <a:extLst>
              <a:ext uri="{FF2B5EF4-FFF2-40B4-BE49-F238E27FC236}">
                <a16:creationId xmlns:a16="http://schemas.microsoft.com/office/drawing/2014/main" id="{46B46925-4269-A323-ACEF-3F76B2D70860}"/>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1773431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3F27C29-0CEC-16B7-608C-5C911169118B}"/>
              </a:ext>
            </a:extLst>
          </p:cNvPr>
          <p:cNvSpPr>
            <a:spLocks noGrp="1"/>
          </p:cNvSpPr>
          <p:nvPr>
            <p:ph type="ctrTitle"/>
          </p:nvPr>
        </p:nvSpPr>
        <p:spPr>
          <a:xfrm>
            <a:off x="2602706" y="9144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68EB480-1EDF-5227-A6AE-4986B0572385}"/>
              </a:ext>
            </a:extLst>
          </p:cNvPr>
          <p:cNvGraphicFramePr>
            <a:graphicFrameLocks noGrp="1"/>
          </p:cNvGraphicFramePr>
          <p:nvPr>
            <p:extLst>
              <p:ext uri="{D42A27DB-BD31-4B8C-83A1-F6EECF244321}">
                <p14:modId xmlns:p14="http://schemas.microsoft.com/office/powerpoint/2010/main" val="2840920940"/>
              </p:ext>
            </p:extLst>
          </p:nvPr>
        </p:nvGraphicFramePr>
        <p:xfrm>
          <a:off x="1006475" y="2971800"/>
          <a:ext cx="12617450" cy="3318764"/>
        </p:xfrm>
        <a:graphic>
          <a:graphicData uri="http://schemas.openxmlformats.org/drawingml/2006/table">
            <a:tbl>
              <a:tblPr firstRow="1" firstCol="1" bandRow="1"/>
              <a:tblGrid>
                <a:gridCol w="1549733">
                  <a:extLst>
                    <a:ext uri="{9D8B030D-6E8A-4147-A177-3AD203B41FA5}">
                      <a16:colId xmlns:a16="http://schemas.microsoft.com/office/drawing/2014/main" val="1173977584"/>
                    </a:ext>
                  </a:extLst>
                </a:gridCol>
                <a:gridCol w="2766298">
                  <a:extLst>
                    <a:ext uri="{9D8B030D-6E8A-4147-A177-3AD203B41FA5}">
                      <a16:colId xmlns:a16="http://schemas.microsoft.com/office/drawing/2014/main" val="991598872"/>
                    </a:ext>
                  </a:extLst>
                </a:gridCol>
                <a:gridCol w="2766298">
                  <a:extLst>
                    <a:ext uri="{9D8B030D-6E8A-4147-A177-3AD203B41FA5}">
                      <a16:colId xmlns:a16="http://schemas.microsoft.com/office/drawing/2014/main" val="514186910"/>
                    </a:ext>
                  </a:extLst>
                </a:gridCol>
                <a:gridCol w="2766298">
                  <a:extLst>
                    <a:ext uri="{9D8B030D-6E8A-4147-A177-3AD203B41FA5}">
                      <a16:colId xmlns:a16="http://schemas.microsoft.com/office/drawing/2014/main" val="3365441333"/>
                    </a:ext>
                  </a:extLst>
                </a:gridCol>
                <a:gridCol w="2768823">
                  <a:extLst>
                    <a:ext uri="{9D8B030D-6E8A-4147-A177-3AD203B41FA5}">
                      <a16:colId xmlns:a16="http://schemas.microsoft.com/office/drawing/2014/main" val="472141894"/>
                    </a:ext>
                  </a:extLst>
                </a:gridCol>
              </a:tblGrid>
              <a:tr h="462280">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Gastrointestinal bleeding</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1.51%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1.50, [95% CI, 1.19–1.89];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1.12%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1.10, [95% CI, 0.86–1.41];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0.76% (HR, 0.89, [95% CI, 0.70–1.15];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1.51% (HR, 1.23, [95% CI, 1.02–1.50];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=0.03)</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0.82% (HR, 0.67, [95% CI, 0.53–0.83];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1.23%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3.2% (HR not reported,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2.2%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913273"/>
                  </a:ext>
                </a:extLst>
              </a:tr>
            </a:tbl>
          </a:graphicData>
        </a:graphic>
      </p:graphicFrame>
      <p:graphicFrame>
        <p:nvGraphicFramePr>
          <p:cNvPr id="4" name="Table 3">
            <a:extLst>
              <a:ext uri="{FF2B5EF4-FFF2-40B4-BE49-F238E27FC236}">
                <a16:creationId xmlns:a16="http://schemas.microsoft.com/office/drawing/2014/main" id="{9045898F-9570-5150-ED26-CE745C4FC253}"/>
              </a:ext>
            </a:extLst>
          </p:cNvPr>
          <p:cNvGraphicFramePr>
            <a:graphicFrameLocks noGrp="1"/>
          </p:cNvGraphicFramePr>
          <p:nvPr>
            <p:extLst>
              <p:ext uri="{D42A27DB-BD31-4B8C-83A1-F6EECF244321}">
                <p14:modId xmlns:p14="http://schemas.microsoft.com/office/powerpoint/2010/main" val="851236749"/>
              </p:ext>
            </p:extLst>
          </p:nvPr>
        </p:nvGraphicFramePr>
        <p:xfrm>
          <a:off x="1006475" y="1996554"/>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7" name="TextBox 6">
            <a:extLst>
              <a:ext uri="{FF2B5EF4-FFF2-40B4-BE49-F238E27FC236}">
                <a16:creationId xmlns:a16="http://schemas.microsoft.com/office/drawing/2014/main" id="{C185DE96-4B54-55A2-5C26-2AAB76927A35}"/>
              </a:ext>
            </a:extLst>
          </p:cNvPr>
          <p:cNvSpPr txBox="1"/>
          <p:nvPr/>
        </p:nvSpPr>
        <p:spPr>
          <a:xfrm>
            <a:off x="1006475" y="6459819"/>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54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Title 3">
            <a:extLst>
              <a:ext uri="{FF2B5EF4-FFF2-40B4-BE49-F238E27FC236}">
                <a16:creationId xmlns:a16="http://schemas.microsoft.com/office/drawing/2014/main" id="{2B48B65B-FA6E-2270-0332-C38B3384EB3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02E88ABC-244D-0D4E-7200-6F7BA51D63E6}"/>
              </a:ext>
            </a:extLst>
          </p:cNvPr>
          <p:cNvSpPr txBox="1"/>
          <p:nvPr/>
        </p:nvSpPr>
        <p:spPr>
          <a:xfrm>
            <a:off x="1714500" y="2667000"/>
            <a:ext cx="11201400" cy="3785652"/>
          </a:xfrm>
          <a:prstGeom prst="rect">
            <a:avLst/>
          </a:prstGeom>
          <a:noFill/>
        </p:spPr>
        <p:txBody>
          <a:bodyPr wrap="square">
            <a:spAutoFit/>
          </a:bodyPr>
          <a:lstStyle/>
          <a:p>
            <a:r>
              <a:rPr lang="en-US" sz="3000" dirty="0">
                <a:latin typeface="Lub Dub Medium" panose="020B0603030403020204" pitchFamily="34" charset="0"/>
              </a:rPr>
              <a:t>7. </a:t>
            </a:r>
            <a:r>
              <a:rPr lang="en-US" sz="3000" dirty="0">
                <a:latin typeface="Lub Dub Bold" panose="020B0803030403020204" pitchFamily="34" charset="0"/>
              </a:rPr>
              <a:t>Catheter ablation of AF in appropriate patients with heart failure with reduced ejection fraction receives a Class 1 indication: </a:t>
            </a:r>
            <a:r>
              <a:rPr lang="en-US" sz="3000" dirty="0">
                <a:latin typeface="Lub Dub Medium" panose="020B0603030403020204" pitchFamily="34" charset="0"/>
              </a:rPr>
              <a:t>Recent randomized studies have demonstrated the superiority of catheter ablation over drug therapy for rhythm control in patients with heart failure and reduced ejection failure. In view of the data, we upgraded the Class of Recommendation for this population of patients. </a:t>
            </a:r>
          </a:p>
        </p:txBody>
      </p:sp>
    </p:spTree>
    <p:extLst>
      <p:ext uri="{BB962C8B-B14F-4D97-AF65-F5344CB8AC3E}">
        <p14:creationId xmlns:p14="http://schemas.microsoft.com/office/powerpoint/2010/main" val="18532594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253245-CFB9-783E-11F7-967568A3DA4C}"/>
              </a:ext>
            </a:extLst>
          </p:cNvPr>
          <p:cNvSpPr>
            <a:spLocks noGrp="1"/>
          </p:cNvSpPr>
          <p:nvPr>
            <p:ph type="ctrTitle"/>
          </p:nvPr>
        </p:nvSpPr>
        <p:spPr>
          <a:xfrm>
            <a:off x="2602706" y="9906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E7ED273-327A-3726-6DD0-FAA933C108E9}"/>
              </a:ext>
            </a:extLst>
          </p:cNvPr>
          <p:cNvGraphicFramePr>
            <a:graphicFrameLocks noGrp="1"/>
          </p:cNvGraphicFramePr>
          <p:nvPr>
            <p:extLst>
              <p:ext uri="{D42A27DB-BD31-4B8C-83A1-F6EECF244321}">
                <p14:modId xmlns:p14="http://schemas.microsoft.com/office/powerpoint/2010/main" val="899089755"/>
              </p:ext>
            </p:extLst>
          </p:nvPr>
        </p:nvGraphicFramePr>
        <p:xfrm>
          <a:off x="1020762" y="3048000"/>
          <a:ext cx="12617450" cy="3059684"/>
        </p:xfrm>
        <a:graphic>
          <a:graphicData uri="http://schemas.openxmlformats.org/drawingml/2006/table">
            <a:tbl>
              <a:tblPr firstRow="1" firstCol="1" bandRow="1"/>
              <a:tblGrid>
                <a:gridCol w="1549733">
                  <a:extLst>
                    <a:ext uri="{9D8B030D-6E8A-4147-A177-3AD203B41FA5}">
                      <a16:colId xmlns:a16="http://schemas.microsoft.com/office/drawing/2014/main" val="3907685994"/>
                    </a:ext>
                  </a:extLst>
                </a:gridCol>
                <a:gridCol w="2766298">
                  <a:extLst>
                    <a:ext uri="{9D8B030D-6E8A-4147-A177-3AD203B41FA5}">
                      <a16:colId xmlns:a16="http://schemas.microsoft.com/office/drawing/2014/main" val="3579270058"/>
                    </a:ext>
                  </a:extLst>
                </a:gridCol>
                <a:gridCol w="2766298">
                  <a:extLst>
                    <a:ext uri="{9D8B030D-6E8A-4147-A177-3AD203B41FA5}">
                      <a16:colId xmlns:a16="http://schemas.microsoft.com/office/drawing/2014/main" val="2650277284"/>
                    </a:ext>
                  </a:extLst>
                </a:gridCol>
                <a:gridCol w="2766298">
                  <a:extLst>
                    <a:ext uri="{9D8B030D-6E8A-4147-A177-3AD203B41FA5}">
                      <a16:colId xmlns:a16="http://schemas.microsoft.com/office/drawing/2014/main" val="3265917757"/>
                    </a:ext>
                  </a:extLst>
                </a:gridCol>
                <a:gridCol w="2768823">
                  <a:extLst>
                    <a:ext uri="{9D8B030D-6E8A-4147-A177-3AD203B41FA5}">
                      <a16:colId xmlns:a16="http://schemas.microsoft.com/office/drawing/2014/main" val="2594916411"/>
                    </a:ext>
                  </a:extLst>
                </a:gridCol>
              </a:tblGrid>
              <a:tr h="1000125">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Intracranial bleeding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0.30% (RR, 0.40, [95% CI, 0.27–0.60];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0.23% (RR, 0.31, [95% CI, 0.20–0.47];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0.74%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 (HR, 0.42, [95% CI, 0.30–0.58];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mg 0.39% (HR, 0.47, [95% CI, 0.34–0.63];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mg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 (HR, 0.30, [95% CI, 0.21–0.43];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0.85%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 (HR, 0.67, [95% CI, 0.47–0.93];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013058"/>
                  </a:ext>
                </a:extLst>
              </a:tr>
            </a:tbl>
          </a:graphicData>
        </a:graphic>
      </p:graphicFrame>
      <p:graphicFrame>
        <p:nvGraphicFramePr>
          <p:cNvPr id="3" name="Table 2">
            <a:extLst>
              <a:ext uri="{FF2B5EF4-FFF2-40B4-BE49-F238E27FC236}">
                <a16:creationId xmlns:a16="http://schemas.microsoft.com/office/drawing/2014/main" id="{28873070-2239-1898-7964-434C8962FCD4}"/>
              </a:ext>
            </a:extLst>
          </p:cNvPr>
          <p:cNvGraphicFramePr>
            <a:graphicFrameLocks noGrp="1"/>
          </p:cNvGraphicFramePr>
          <p:nvPr>
            <p:extLst>
              <p:ext uri="{D42A27DB-BD31-4B8C-83A1-F6EECF244321}">
                <p14:modId xmlns:p14="http://schemas.microsoft.com/office/powerpoint/2010/main" val="2779192244"/>
              </p:ext>
            </p:extLst>
          </p:nvPr>
        </p:nvGraphicFramePr>
        <p:xfrm>
          <a:off x="1020762" y="2059241"/>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6" name="TextBox 5">
            <a:extLst>
              <a:ext uri="{FF2B5EF4-FFF2-40B4-BE49-F238E27FC236}">
                <a16:creationId xmlns:a16="http://schemas.microsoft.com/office/drawing/2014/main" id="{A847BC97-D9A5-5052-E78B-285B34347859}"/>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000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patient's flow&#10;&#10;Description automatically generated">
            <a:extLst>
              <a:ext uri="{FF2B5EF4-FFF2-40B4-BE49-F238E27FC236}">
                <a16:creationId xmlns:a16="http://schemas.microsoft.com/office/drawing/2014/main" id="{8FEEA48E-05BD-23A6-52F4-A8E325339B16}"/>
              </a:ext>
            </a:extLst>
          </p:cNvPr>
          <p:cNvPicPr>
            <a:picLocks noChangeAspect="1"/>
          </p:cNvPicPr>
          <p:nvPr/>
        </p:nvPicPr>
        <p:blipFill rotWithShape="1">
          <a:blip r:embed="rId2"/>
          <a:srcRect t="2399" b="1321"/>
          <a:stretch/>
        </p:blipFill>
        <p:spPr>
          <a:xfrm>
            <a:off x="1450218" y="1143000"/>
            <a:ext cx="12799181" cy="6248401"/>
          </a:xfrm>
          <a:prstGeom prst="rect">
            <a:avLst/>
          </a:prstGeom>
        </p:spPr>
      </p:pic>
      <p:sp>
        <p:nvSpPr>
          <p:cNvPr id="4" name="Title 5">
            <a:extLst>
              <a:ext uri="{FF2B5EF4-FFF2-40B4-BE49-F238E27FC236}">
                <a16:creationId xmlns:a16="http://schemas.microsoft.com/office/drawing/2014/main" id="{0970273B-DDDB-5738-85E4-59B14FF13BCD}"/>
              </a:ext>
            </a:extLst>
          </p:cNvPr>
          <p:cNvSpPr>
            <a:spLocks noGrp="1"/>
          </p:cNvSpPr>
          <p:nvPr>
            <p:ph type="ctrTitle"/>
          </p:nvPr>
        </p:nvSpPr>
        <p:spPr>
          <a:xfrm>
            <a:off x="3657600" y="372722"/>
            <a:ext cx="7315200" cy="647549"/>
          </a:xfrm>
        </p:spPr>
        <p:txBody>
          <a:bodyPr lIns="91440" tIns="45720" rIns="91440" bIns="45720" anchor="b"/>
          <a:lstStyle/>
          <a:p>
            <a:r>
              <a:rPr lang="en-US" sz="2800" dirty="0">
                <a:latin typeface="Lub Dub Medium"/>
              </a:rPr>
              <a:t>Figure 13. Active Bleeding Associated With Oral Anticoagulant</a:t>
            </a:r>
            <a:endParaRPr lang="en-US" sz="2800" dirty="0">
              <a:latin typeface="Lub Dub Medium" panose="020B0603030403020204" pitchFamily="34" charset="0"/>
            </a:endParaRPr>
          </a:p>
        </p:txBody>
      </p:sp>
      <p:sp>
        <p:nvSpPr>
          <p:cNvPr id="7" name="TextBox 6">
            <a:extLst>
              <a:ext uri="{FF2B5EF4-FFF2-40B4-BE49-F238E27FC236}">
                <a16:creationId xmlns:a16="http://schemas.microsoft.com/office/drawing/2014/main" id="{476A62E8-05B7-BA02-5CFD-5E805AA48187}"/>
              </a:ext>
            </a:extLst>
          </p:cNvPr>
          <p:cNvSpPr txBox="1"/>
          <p:nvPr/>
        </p:nvSpPr>
        <p:spPr>
          <a:xfrm>
            <a:off x="179840" y="6671101"/>
            <a:ext cx="1270378" cy="830997"/>
          </a:xfrm>
          <a:prstGeom prst="rect">
            <a:avLst/>
          </a:prstGeom>
          <a:noFill/>
        </p:spPr>
        <p:txBody>
          <a:bodyPr wrap="square">
            <a:spAutoFit/>
          </a:bodyPr>
          <a:lstStyle/>
          <a:p>
            <a:r>
              <a:rPr lang="en-US" sz="1200" dirty="0">
                <a:latin typeface="Lub Dub Medium" panose="020B0603030403020204" pitchFamily="34" charset="0"/>
              </a:rPr>
              <a:t>PCC indicates prothrombin complex concentrate.</a:t>
            </a:r>
          </a:p>
        </p:txBody>
      </p:sp>
      <p:sp>
        <p:nvSpPr>
          <p:cNvPr id="2" name="TextBox 1">
            <a:extLst>
              <a:ext uri="{FF2B5EF4-FFF2-40B4-BE49-F238E27FC236}">
                <a16:creationId xmlns:a16="http://schemas.microsoft.com/office/drawing/2014/main" id="{F27FC3AA-849A-B561-0748-89621E01D9EA}"/>
              </a:ext>
            </a:extLst>
          </p:cNvPr>
          <p:cNvSpPr txBox="1"/>
          <p:nvPr/>
        </p:nvSpPr>
        <p:spPr>
          <a:xfrm>
            <a:off x="179840" y="5606279"/>
            <a:ext cx="1270378"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271819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62BA5E4-3D28-3FD0-8FAE-76CA91D0E871}"/>
              </a:ext>
            </a:extLst>
          </p:cNvPr>
          <p:cNvSpPr>
            <a:spLocks noGrp="1"/>
          </p:cNvSpPr>
          <p:nvPr>
            <p:ph type="ctrTitle"/>
          </p:nvPr>
        </p:nvSpPr>
        <p:spPr>
          <a:xfrm>
            <a:off x="3657600" y="1143000"/>
            <a:ext cx="7315200" cy="877953"/>
          </a:xfrm>
        </p:spPr>
        <p:txBody>
          <a:bodyPr/>
          <a:lstStyle/>
          <a:p>
            <a:r>
              <a:rPr lang="en-US" sz="2800" dirty="0">
                <a:latin typeface="Lub Dub Medium" panose="020B0603030403020204" pitchFamily="34" charset="0"/>
              </a:rPr>
              <a:t>Management of Patients with AF and ICH</a:t>
            </a:r>
          </a:p>
        </p:txBody>
      </p:sp>
      <p:graphicFrame>
        <p:nvGraphicFramePr>
          <p:cNvPr id="6" name="Table 5">
            <a:extLst>
              <a:ext uri="{FF2B5EF4-FFF2-40B4-BE49-F238E27FC236}">
                <a16:creationId xmlns:a16="http://schemas.microsoft.com/office/drawing/2014/main" id="{011B9A41-EB3A-1FDE-3CB0-CEE4E5212C70}"/>
              </a:ext>
            </a:extLst>
          </p:cNvPr>
          <p:cNvGraphicFramePr>
            <a:graphicFrameLocks noGrp="1"/>
          </p:cNvGraphicFramePr>
          <p:nvPr>
            <p:extLst>
              <p:ext uri="{D42A27DB-BD31-4B8C-83A1-F6EECF244321}">
                <p14:modId xmlns:p14="http://schemas.microsoft.com/office/powerpoint/2010/main" val="3769265315"/>
              </p:ext>
            </p:extLst>
          </p:nvPr>
        </p:nvGraphicFramePr>
        <p:xfrm>
          <a:off x="1600200" y="2362200"/>
          <a:ext cx="11430000" cy="4038599"/>
        </p:xfrm>
        <a:graphic>
          <a:graphicData uri="http://schemas.openxmlformats.org/drawingml/2006/table">
            <a:tbl>
              <a:tblPr firstRow="1" firstCol="1" lastRow="1" lastCol="1" bandRow="1" bandCol="1"/>
              <a:tblGrid>
                <a:gridCol w="1310726">
                  <a:extLst>
                    <a:ext uri="{9D8B030D-6E8A-4147-A177-3AD203B41FA5}">
                      <a16:colId xmlns:a16="http://schemas.microsoft.com/office/drawing/2014/main" val="3216172424"/>
                    </a:ext>
                  </a:extLst>
                </a:gridCol>
                <a:gridCol w="1318846">
                  <a:extLst>
                    <a:ext uri="{9D8B030D-6E8A-4147-A177-3AD203B41FA5}">
                      <a16:colId xmlns:a16="http://schemas.microsoft.com/office/drawing/2014/main" val="864751774"/>
                    </a:ext>
                  </a:extLst>
                </a:gridCol>
                <a:gridCol w="8800428">
                  <a:extLst>
                    <a:ext uri="{9D8B030D-6E8A-4147-A177-3AD203B41FA5}">
                      <a16:colId xmlns:a16="http://schemas.microsoft.com/office/drawing/2014/main" val="3473586142"/>
                    </a:ext>
                  </a:extLst>
                </a:gridCol>
              </a:tblGrid>
              <a:tr h="1149607">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2398367"/>
                  </a:ext>
                </a:extLst>
              </a:tr>
              <a:tr h="559832">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16673"/>
                  </a:ext>
                </a:extLst>
              </a:tr>
              <a:tr h="2329160">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48640" marR="0" lvl="1" indent="-9144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In patients with AF and conditions associated with very high risk of thromboembolic events (&gt;5%/year), such as rheumatic heart disease or a mechanical heart valve,  early (1-2 weeks) resumption of anticoagulation after ICH is reasonable to reduce the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124342"/>
                  </a:ext>
                </a:extLst>
              </a:tr>
            </a:tbl>
          </a:graphicData>
        </a:graphic>
      </p:graphicFrame>
    </p:spTree>
    <p:extLst>
      <p:ext uri="{BB962C8B-B14F-4D97-AF65-F5344CB8AC3E}">
        <p14:creationId xmlns:p14="http://schemas.microsoft.com/office/powerpoint/2010/main" val="1738263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1950AEF-286C-EC23-939D-8EA0C2B1F1AB}"/>
              </a:ext>
            </a:extLst>
          </p:cNvPr>
          <p:cNvSpPr>
            <a:spLocks noGrp="1"/>
          </p:cNvSpPr>
          <p:nvPr>
            <p:ph type="ctrTitle"/>
          </p:nvPr>
        </p:nvSpPr>
        <p:spPr>
          <a:xfrm>
            <a:off x="3124200" y="838200"/>
            <a:ext cx="8534400" cy="877953"/>
          </a:xfrm>
        </p:spPr>
        <p:txBody>
          <a:bodyPr/>
          <a:lstStyle/>
          <a:p>
            <a:r>
              <a:rPr lang="en-US" sz="2800" dirty="0">
                <a:latin typeface="Lub Dub Medium" panose="020B0603030403020204" pitchFamily="34" charset="0"/>
              </a:rPr>
              <a:t>Management of Patients with AF and ICH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C273BDB-B1DC-B2BC-A5F8-A702CCF9F60D}"/>
              </a:ext>
            </a:extLst>
          </p:cNvPr>
          <p:cNvGraphicFramePr>
            <a:graphicFrameLocks noGrp="1"/>
          </p:cNvGraphicFramePr>
          <p:nvPr>
            <p:extLst>
              <p:ext uri="{D42A27DB-BD31-4B8C-83A1-F6EECF244321}">
                <p14:modId xmlns:p14="http://schemas.microsoft.com/office/powerpoint/2010/main" val="2664740106"/>
              </p:ext>
            </p:extLst>
          </p:nvPr>
        </p:nvGraphicFramePr>
        <p:xfrm>
          <a:off x="1676400" y="2133600"/>
          <a:ext cx="11430000" cy="4495800"/>
        </p:xfrm>
        <a:graphic>
          <a:graphicData uri="http://schemas.openxmlformats.org/drawingml/2006/table">
            <a:tbl>
              <a:tblPr firstRow="1" firstCol="1" lastRow="1" lastCol="1" bandRow="1" bandCol="1"/>
              <a:tblGrid>
                <a:gridCol w="1310727">
                  <a:extLst>
                    <a:ext uri="{9D8B030D-6E8A-4147-A177-3AD203B41FA5}">
                      <a16:colId xmlns:a16="http://schemas.microsoft.com/office/drawing/2014/main" val="607526215"/>
                    </a:ext>
                  </a:extLst>
                </a:gridCol>
                <a:gridCol w="1318846">
                  <a:extLst>
                    <a:ext uri="{9D8B030D-6E8A-4147-A177-3AD203B41FA5}">
                      <a16:colId xmlns:a16="http://schemas.microsoft.com/office/drawing/2014/main" val="1694071571"/>
                    </a:ext>
                  </a:extLst>
                </a:gridCol>
                <a:gridCol w="8800427">
                  <a:extLst>
                    <a:ext uri="{9D8B030D-6E8A-4147-A177-3AD203B41FA5}">
                      <a16:colId xmlns:a16="http://schemas.microsoft.com/office/drawing/2014/main" val="2885849319"/>
                    </a:ext>
                  </a:extLst>
                </a:gridCol>
              </a:tblGrid>
              <a:tr h="2247900">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153670" algn="ctr">
                        <a:lnSpc>
                          <a:spcPct val="200000"/>
                        </a:lnSpc>
                        <a:spcBef>
                          <a:spcPts val="0"/>
                        </a:spcBef>
                        <a:spcAft>
                          <a:spcPts val="0"/>
                        </a:spcAft>
                      </a:pP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ICH, delayed (4-8 weeks) resumption of anticoagulation may be considered to balance the risks of thromboembolic and hemorrhagic complications after careful risk benefit assessment.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851136"/>
                  </a:ext>
                </a:extLst>
              </a:tr>
              <a:tr h="2247900">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conditions associated with high risk of recurrent ICH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cerebral amyloid angiopathy) anticoagulation-sparing strategies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LAAO) may be considered to reduce the risk of recurrent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148452"/>
                  </a:ext>
                </a:extLst>
              </a:tr>
            </a:tbl>
          </a:graphicData>
        </a:graphic>
      </p:graphicFrame>
    </p:spTree>
    <p:extLst>
      <p:ext uri="{BB962C8B-B14F-4D97-AF65-F5344CB8AC3E}">
        <p14:creationId xmlns:p14="http://schemas.microsoft.com/office/powerpoint/2010/main" val="1665990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2F3B1BD-D54F-D78D-546F-9E5CB41867AD}"/>
              </a:ext>
            </a:extLst>
          </p:cNvPr>
          <p:cNvSpPr>
            <a:spLocks noGrp="1"/>
          </p:cNvSpPr>
          <p:nvPr>
            <p:ph type="ctrTitle"/>
          </p:nvPr>
        </p:nvSpPr>
        <p:spPr>
          <a:xfrm>
            <a:off x="2667000" y="304800"/>
            <a:ext cx="8749656" cy="647549"/>
          </a:xfrm>
        </p:spPr>
        <p:txBody>
          <a:bodyPr lIns="91440" tIns="45720" rIns="91440" bIns="45720" anchor="b"/>
          <a:lstStyle/>
          <a:p>
            <a:r>
              <a:rPr lang="en-US" sz="2800" dirty="0">
                <a:latin typeface="Lub Dub Medium"/>
              </a:rPr>
              <a:t>Figure 14. Forms of ICH, Classified by Mechanism </a:t>
            </a:r>
            <a:endParaRPr lang="en-US" sz="2800" dirty="0">
              <a:latin typeface="Lub Dub Medium" panose="020B0603030403020204" pitchFamily="34" charset="0"/>
            </a:endParaRPr>
          </a:p>
        </p:txBody>
      </p:sp>
      <p:pic>
        <p:nvPicPr>
          <p:cNvPr id="4" name="Picture 3" descr="A diagram of a hemorrhage&#10;&#10;Description automatically generated">
            <a:extLst>
              <a:ext uri="{FF2B5EF4-FFF2-40B4-BE49-F238E27FC236}">
                <a16:creationId xmlns:a16="http://schemas.microsoft.com/office/drawing/2014/main" id="{75E41CB9-C6CE-46B5-0966-673B95B625F4}"/>
              </a:ext>
            </a:extLst>
          </p:cNvPr>
          <p:cNvPicPr>
            <a:picLocks noChangeAspect="1"/>
          </p:cNvPicPr>
          <p:nvPr/>
        </p:nvPicPr>
        <p:blipFill>
          <a:blip r:embed="rId2"/>
          <a:stretch>
            <a:fillRect/>
          </a:stretch>
        </p:blipFill>
        <p:spPr>
          <a:xfrm>
            <a:off x="319178" y="2453703"/>
            <a:ext cx="13785010" cy="3373952"/>
          </a:xfrm>
          <a:prstGeom prst="rect">
            <a:avLst/>
          </a:prstGeom>
        </p:spPr>
      </p:pic>
    </p:spTree>
    <p:extLst>
      <p:ext uri="{BB962C8B-B14F-4D97-AF65-F5344CB8AC3E}">
        <p14:creationId xmlns:p14="http://schemas.microsoft.com/office/powerpoint/2010/main" val="2877332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ED0BEBD-7092-60AE-3066-F917DED6090E}"/>
              </a:ext>
            </a:extLst>
          </p:cNvPr>
          <p:cNvSpPr>
            <a:spLocks noGrp="1"/>
          </p:cNvSpPr>
          <p:nvPr>
            <p:ph type="ctrTitle"/>
          </p:nvPr>
        </p:nvSpPr>
        <p:spPr>
          <a:xfrm>
            <a:off x="304800" y="1447800"/>
            <a:ext cx="3124200" cy="2550985"/>
          </a:xfrm>
        </p:spPr>
        <p:txBody>
          <a:bodyPr/>
          <a:lstStyle/>
          <a:p>
            <a:r>
              <a:rPr lang="en-US" sz="2800" dirty="0">
                <a:latin typeface="Lub Dub Medium" panose="020B0603030403020204" pitchFamily="34" charset="0"/>
              </a:rPr>
              <a:t>Table 17. Risk Factors for Thromboembolic Complications and Recurrent ICH</a:t>
            </a:r>
          </a:p>
        </p:txBody>
      </p:sp>
      <p:graphicFrame>
        <p:nvGraphicFramePr>
          <p:cNvPr id="3" name="Table 2">
            <a:extLst>
              <a:ext uri="{FF2B5EF4-FFF2-40B4-BE49-F238E27FC236}">
                <a16:creationId xmlns:a16="http://schemas.microsoft.com/office/drawing/2014/main" id="{CC3288C3-E91F-FCEE-0DBB-E7E17BBCCA27}"/>
              </a:ext>
            </a:extLst>
          </p:cNvPr>
          <p:cNvGraphicFramePr>
            <a:graphicFrameLocks noGrp="1"/>
          </p:cNvGraphicFramePr>
          <p:nvPr>
            <p:extLst>
              <p:ext uri="{D42A27DB-BD31-4B8C-83A1-F6EECF244321}">
                <p14:modId xmlns:p14="http://schemas.microsoft.com/office/powerpoint/2010/main" val="2355844017"/>
              </p:ext>
            </p:extLst>
          </p:nvPr>
        </p:nvGraphicFramePr>
        <p:xfrm>
          <a:off x="3657600" y="152400"/>
          <a:ext cx="8229600" cy="7295561"/>
        </p:xfrm>
        <a:graphic>
          <a:graphicData uri="http://schemas.openxmlformats.org/drawingml/2006/table">
            <a:tbl>
              <a:tblPr firstRow="1" firstCol="1" bandRow="1"/>
              <a:tblGrid>
                <a:gridCol w="4114800">
                  <a:extLst>
                    <a:ext uri="{9D8B030D-6E8A-4147-A177-3AD203B41FA5}">
                      <a16:colId xmlns:a16="http://schemas.microsoft.com/office/drawing/2014/main" val="3521750577"/>
                    </a:ext>
                  </a:extLst>
                </a:gridCol>
                <a:gridCol w="4114800">
                  <a:extLst>
                    <a:ext uri="{9D8B030D-6E8A-4147-A177-3AD203B41FA5}">
                      <a16:colId xmlns:a16="http://schemas.microsoft.com/office/drawing/2014/main" val="1029493494"/>
                    </a:ext>
                  </a:extLst>
                </a:gridCol>
              </a:tblGrid>
              <a:tr h="1367104">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Thromboembolism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Recurrent ICH</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82382745"/>
                  </a:ext>
                </a:extLst>
              </a:tr>
              <a:tr h="693832">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Mechanical heart valve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Suspected cerebral amyloid angiopathy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487"/>
                  </a:ext>
                </a:extLst>
              </a:tr>
              <a:tr h="346915">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Rheumatic valve disease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Lobar IPH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10173"/>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stroke/thromboembolism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Older age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74471"/>
                  </a:ext>
                </a:extLst>
              </a:tr>
              <a:tr h="1040749">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Hypercoagulable state (eg, active malignancy, genetic thrombophilia)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&gt;10 cerebral microbleeds on MRI</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046828"/>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High CHA</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DS</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-VASc score (&gt;5)</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Disseminated cortical superficial siderosis on MRI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346398"/>
                  </a:ext>
                </a:extLst>
              </a:tr>
              <a:tr h="34691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Poorly controlled 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217452"/>
                  </a:ext>
                </a:extLst>
              </a:tr>
              <a:tr h="69383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spontaneous ICH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006957"/>
                  </a:ext>
                </a:extLst>
              </a:tr>
              <a:tr h="346915">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Genetic/acquired coagulopathy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87581"/>
                  </a:ext>
                </a:extLst>
              </a:tr>
              <a:tr h="724713">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Untreated symptomatic vascular malformation or aneurysm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45372"/>
                  </a:ext>
                </a:extLst>
              </a:tr>
            </a:tbl>
          </a:graphicData>
        </a:graphic>
      </p:graphicFrame>
      <p:sp>
        <p:nvSpPr>
          <p:cNvPr id="6" name="TextBox 5">
            <a:extLst>
              <a:ext uri="{FF2B5EF4-FFF2-40B4-BE49-F238E27FC236}">
                <a16:creationId xmlns:a16="http://schemas.microsoft.com/office/drawing/2014/main" id="{CE653B6C-16AE-07DA-8257-A489EA6AF804}"/>
              </a:ext>
            </a:extLst>
          </p:cNvPr>
          <p:cNvSpPr txBox="1"/>
          <p:nvPr/>
        </p:nvSpPr>
        <p:spPr>
          <a:xfrm>
            <a:off x="304800" y="5133950"/>
            <a:ext cx="2819400" cy="2308324"/>
          </a:xfrm>
          <a:prstGeom prst="rect">
            <a:avLst/>
          </a:prstGeom>
          <a:noFill/>
        </p:spPr>
        <p:txBody>
          <a:bodyPr wrap="square">
            <a:spAutoFit/>
          </a:bodyPr>
          <a:lstStyle/>
          <a:p>
            <a:r>
              <a:rPr lang="en-US" sz="1200" dirty="0">
                <a:latin typeface="Lub Dub Medium" panose="020B0603030403020204" pitchFamily="34" charset="0"/>
              </a:rPr>
              <a:t>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 congestive heart failure, hypertension, age ≥75 y (doubled), diabetes mellitus, prior stroke or transient ischemic attack or thromboembolism (doubled), vascular disease, age 65 to 74 y, sex category; ICH, intracranial hemorrhage; IPH, intraparenchymal hemorrhage; and MRI, magnetic resonance imaging.</a:t>
            </a:r>
          </a:p>
        </p:txBody>
      </p:sp>
    </p:spTree>
    <p:extLst>
      <p:ext uri="{BB962C8B-B14F-4D97-AF65-F5344CB8AC3E}">
        <p14:creationId xmlns:p14="http://schemas.microsoft.com/office/powerpoint/2010/main" val="1715802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85CA464-F2D7-C2ED-6D5F-E5B9AE605EBD}"/>
              </a:ext>
            </a:extLst>
          </p:cNvPr>
          <p:cNvSpPr>
            <a:spLocks noGrp="1"/>
          </p:cNvSpPr>
          <p:nvPr>
            <p:ph type="ctrTitle"/>
          </p:nvPr>
        </p:nvSpPr>
        <p:spPr>
          <a:xfrm>
            <a:off x="4724400" y="914400"/>
            <a:ext cx="5181600" cy="496953"/>
          </a:xfrm>
        </p:spPr>
        <p:txBody>
          <a:bodyPr/>
          <a:lstStyle/>
          <a:p>
            <a:r>
              <a:rPr lang="en-US" sz="2800" dirty="0">
                <a:latin typeface="Lub Dub Medium" panose="020B0603030403020204" pitchFamily="34" charset="0"/>
              </a:rPr>
              <a:t>Periprocedural Management</a:t>
            </a:r>
          </a:p>
        </p:txBody>
      </p:sp>
      <p:graphicFrame>
        <p:nvGraphicFramePr>
          <p:cNvPr id="3" name="Table 2">
            <a:extLst>
              <a:ext uri="{FF2B5EF4-FFF2-40B4-BE49-F238E27FC236}">
                <a16:creationId xmlns:a16="http://schemas.microsoft.com/office/drawing/2014/main" id="{FAF54302-291D-6791-9B90-E3D973B8821B}"/>
              </a:ext>
            </a:extLst>
          </p:cNvPr>
          <p:cNvGraphicFramePr>
            <a:graphicFrameLocks noGrp="1"/>
          </p:cNvGraphicFramePr>
          <p:nvPr>
            <p:extLst>
              <p:ext uri="{D42A27DB-BD31-4B8C-83A1-F6EECF244321}">
                <p14:modId xmlns:p14="http://schemas.microsoft.com/office/powerpoint/2010/main" val="3512243603"/>
              </p:ext>
            </p:extLst>
          </p:nvPr>
        </p:nvGraphicFramePr>
        <p:xfrm>
          <a:off x="457200" y="1614424"/>
          <a:ext cx="12617450" cy="5700776"/>
        </p:xfrm>
        <a:graphic>
          <a:graphicData uri="http://schemas.openxmlformats.org/drawingml/2006/table">
            <a:tbl>
              <a:tblPr firstRow="1" firstCol="1" bandRow="1"/>
              <a:tblGrid>
                <a:gridCol w="1529235">
                  <a:extLst>
                    <a:ext uri="{9D8B030D-6E8A-4147-A177-3AD203B41FA5}">
                      <a16:colId xmlns:a16="http://schemas.microsoft.com/office/drawing/2014/main" val="3221196034"/>
                    </a:ext>
                  </a:extLst>
                </a:gridCol>
                <a:gridCol w="1529235">
                  <a:extLst>
                    <a:ext uri="{9D8B030D-6E8A-4147-A177-3AD203B41FA5}">
                      <a16:colId xmlns:a16="http://schemas.microsoft.com/office/drawing/2014/main" val="3387131585"/>
                    </a:ext>
                  </a:extLst>
                </a:gridCol>
                <a:gridCol w="9558980">
                  <a:extLst>
                    <a:ext uri="{9D8B030D-6E8A-4147-A177-3AD203B41FA5}">
                      <a16:colId xmlns:a16="http://schemas.microsoft.com/office/drawing/2014/main" val="2244041582"/>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6320227"/>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797526"/>
                  </a:ext>
                </a:extLst>
              </a:tr>
              <a:tr h="1097788">
                <a:tc row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(excluding those with recent stroke or TIA, or a mechanical valve) and on oral anticoagulation with either warfarin* or DOAC</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who are scheduled to undergo an invasive procedure or surgery, temporary cessation of oral anticoagulation without bridging anticoagulation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753662"/>
                  </a:ext>
                </a:extLst>
              </a:tr>
              <a:tr h="0">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B-NR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15917727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on warfarin anticoagulation and an annual predicted risk of thromboembolism of ≥5% undergoing pacemaker or defibrillator implantation or generator change, continued anticoagulation is recommended in preference to interruption of warfarin and bridging anticoagulation with heparin to reduce the risk of pocket hematoma.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966752"/>
                  </a:ext>
                </a:extLst>
              </a:tr>
            </a:tbl>
          </a:graphicData>
        </a:graphic>
      </p:graphicFrame>
      <p:sp>
        <p:nvSpPr>
          <p:cNvPr id="6" name="TextBox 5">
            <a:extLst>
              <a:ext uri="{FF2B5EF4-FFF2-40B4-BE49-F238E27FC236}">
                <a16:creationId xmlns:a16="http://schemas.microsoft.com/office/drawing/2014/main" id="{F7022021-8977-1251-0C9C-EBE746D57C19}"/>
              </a:ext>
            </a:extLst>
          </p:cNvPr>
          <p:cNvSpPr txBox="1"/>
          <p:nvPr/>
        </p:nvSpPr>
        <p:spPr>
          <a:xfrm>
            <a:off x="13198031" y="5745540"/>
            <a:ext cx="1404937" cy="1569660"/>
          </a:xfrm>
          <a:prstGeom prst="rect">
            <a:avLst/>
          </a:prstGeom>
          <a:noFill/>
        </p:spPr>
        <p:txBody>
          <a:bodyPr wrap="square">
            <a:spAutoFit/>
          </a:bodyPr>
          <a:lstStyle/>
          <a:p>
            <a:r>
              <a:rPr lang="en-US" sz="1200" dirty="0">
                <a:latin typeface="Lub Dub Medium" panose="020B0603030403020204" pitchFamily="34" charset="0"/>
              </a:rPr>
              <a:t>*B-R LOE applies to the data on warfarin. </a:t>
            </a:r>
          </a:p>
          <a:p>
            <a:endParaRPr lang="en-US" sz="1200" dirty="0">
              <a:latin typeface="Lub Dub Medium" panose="020B0603030403020204" pitchFamily="34" charset="0"/>
            </a:endParaRPr>
          </a:p>
          <a:p>
            <a:r>
              <a:rPr lang="en-US" sz="1200" dirty="0">
                <a:latin typeface="Lub Dub Medium" panose="020B0603030403020204" pitchFamily="34" charset="0"/>
              </a:rPr>
              <a:t>†B-NR LOE applies to the data on DOAC.</a:t>
            </a:r>
          </a:p>
        </p:txBody>
      </p:sp>
    </p:spTree>
    <p:extLst>
      <p:ext uri="{BB962C8B-B14F-4D97-AF65-F5344CB8AC3E}">
        <p14:creationId xmlns:p14="http://schemas.microsoft.com/office/powerpoint/2010/main" val="742950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36A0FDE-1B9B-70ED-ED63-2DB2C8DEA2B2}"/>
              </a:ext>
            </a:extLst>
          </p:cNvPr>
          <p:cNvSpPr>
            <a:spLocks noGrp="1"/>
          </p:cNvSpPr>
          <p:nvPr>
            <p:ph type="ctrTitle"/>
          </p:nvPr>
        </p:nvSpPr>
        <p:spPr>
          <a:xfrm>
            <a:off x="4114800" y="9144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82B52653-64D5-D399-01F4-91D9F266BAE8}"/>
              </a:ext>
            </a:extLst>
          </p:cNvPr>
          <p:cNvGraphicFramePr>
            <a:graphicFrameLocks noGrp="1"/>
          </p:cNvGraphicFramePr>
          <p:nvPr>
            <p:extLst>
              <p:ext uri="{D42A27DB-BD31-4B8C-83A1-F6EECF244321}">
                <p14:modId xmlns:p14="http://schemas.microsoft.com/office/powerpoint/2010/main" val="834503771"/>
              </p:ext>
            </p:extLst>
          </p:nvPr>
        </p:nvGraphicFramePr>
        <p:xfrm>
          <a:off x="1676400" y="1710563"/>
          <a:ext cx="11277600" cy="4808474"/>
        </p:xfrm>
        <a:graphic>
          <a:graphicData uri="http://schemas.openxmlformats.org/drawingml/2006/table">
            <a:tbl>
              <a:tblPr firstRow="1" firstCol="1" bandRow="1"/>
              <a:tblGrid>
                <a:gridCol w="1184148">
                  <a:extLst>
                    <a:ext uri="{9D8B030D-6E8A-4147-A177-3AD203B41FA5}">
                      <a16:colId xmlns:a16="http://schemas.microsoft.com/office/drawing/2014/main" val="362218079"/>
                    </a:ext>
                  </a:extLst>
                </a:gridCol>
                <a:gridCol w="1366845">
                  <a:extLst>
                    <a:ext uri="{9D8B030D-6E8A-4147-A177-3AD203B41FA5}">
                      <a16:colId xmlns:a16="http://schemas.microsoft.com/office/drawing/2014/main" val="2474871943"/>
                    </a:ext>
                  </a:extLst>
                </a:gridCol>
                <a:gridCol w="8726607">
                  <a:extLst>
                    <a:ext uri="{9D8B030D-6E8A-4147-A177-3AD203B41FA5}">
                      <a16:colId xmlns:a16="http://schemas.microsoft.com/office/drawing/2014/main" val="3818700283"/>
                    </a:ext>
                  </a:extLst>
                </a:gridCol>
              </a:tblGrid>
              <a:tr h="204514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or equivalent risk of stroke, on DOAC anticoagulation and undergoing PM or defibrillator implantation or generator change, either uninterrupted or interrupted DOAC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80746"/>
                  </a:ext>
                </a:extLst>
              </a:tr>
              <a:tr h="276332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with AF on DOAC and scheduled to undergo an invasive procedure or surgery</a:t>
                      </a:r>
                      <a:r>
                        <a:rPr lang="en-US" sz="1800" dirty="0">
                          <a:effectLst/>
                          <a:latin typeface="Times New Roman"/>
                          <a:ea typeface="Times New Roman" panose="02020603050405020304" pitchFamily="18" charset="0"/>
                        </a:rPr>
                        <a:t> </a:t>
                      </a:r>
                      <a:r>
                        <a:rPr lang="en-US" sz="1800" b="1" dirty="0">
                          <a:effectLst/>
                          <a:latin typeface="Times New Roman"/>
                          <a:ea typeface="Times New Roman" panose="02020603050405020304" pitchFamily="18" charset="0"/>
                        </a:rPr>
                        <a:t>that cannot be performed safely on uninterrupted anticoagulation, the timing of interruption of DOAC should be guided by the specific agent, renal function, and the bleeding risk of the procedure (Table 18).</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608616"/>
                  </a:ext>
                </a:extLst>
              </a:tr>
            </a:tbl>
          </a:graphicData>
        </a:graphic>
      </p:graphicFrame>
    </p:spTree>
    <p:extLst>
      <p:ext uri="{BB962C8B-B14F-4D97-AF65-F5344CB8AC3E}">
        <p14:creationId xmlns:p14="http://schemas.microsoft.com/office/powerpoint/2010/main" val="2073590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3AE3FD-8288-4A38-822F-C9FB3D916897}"/>
              </a:ext>
            </a:extLst>
          </p:cNvPr>
          <p:cNvSpPr>
            <a:spLocks noGrp="1"/>
          </p:cNvSpPr>
          <p:nvPr>
            <p:ph type="ctrTitle"/>
          </p:nvPr>
        </p:nvSpPr>
        <p:spPr>
          <a:xfrm>
            <a:off x="4114800" y="6858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D540BF1-A0EB-5E48-0F70-3C8CCCB4A392}"/>
              </a:ext>
            </a:extLst>
          </p:cNvPr>
          <p:cNvGraphicFramePr>
            <a:graphicFrameLocks noGrp="1"/>
          </p:cNvGraphicFramePr>
          <p:nvPr>
            <p:extLst>
              <p:ext uri="{D42A27DB-BD31-4B8C-83A1-F6EECF244321}">
                <p14:modId xmlns:p14="http://schemas.microsoft.com/office/powerpoint/2010/main" val="919278408"/>
              </p:ext>
            </p:extLst>
          </p:nvPr>
        </p:nvGraphicFramePr>
        <p:xfrm>
          <a:off x="1485900" y="1474343"/>
          <a:ext cx="11658600" cy="5280914"/>
        </p:xfrm>
        <a:graphic>
          <a:graphicData uri="http://schemas.openxmlformats.org/drawingml/2006/table">
            <a:tbl>
              <a:tblPr firstRow="1" firstCol="1" bandRow="1"/>
              <a:tblGrid>
                <a:gridCol w="1224153">
                  <a:extLst>
                    <a:ext uri="{9D8B030D-6E8A-4147-A177-3AD203B41FA5}">
                      <a16:colId xmlns:a16="http://schemas.microsoft.com/office/drawing/2014/main" val="3100906258"/>
                    </a:ext>
                  </a:extLst>
                </a:gridCol>
                <a:gridCol w="1413022">
                  <a:extLst>
                    <a:ext uri="{9D8B030D-6E8A-4147-A177-3AD203B41FA5}">
                      <a16:colId xmlns:a16="http://schemas.microsoft.com/office/drawing/2014/main" val="2439967040"/>
                    </a:ext>
                  </a:extLst>
                </a:gridCol>
                <a:gridCol w="9021425">
                  <a:extLst>
                    <a:ext uri="{9D8B030D-6E8A-4147-A177-3AD203B41FA5}">
                      <a16:colId xmlns:a16="http://schemas.microsoft.com/office/drawing/2014/main" val="1921676454"/>
                    </a:ext>
                  </a:extLst>
                </a:gridCol>
              </a:tblGrid>
              <a:tr h="2944119">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Times New Roman" panose="02020603050405020304" pitchFamily="18" charset="0"/>
                        </a:rPr>
                        <a:t>In patients with AF on DOAC that has been interrupted for an invasive procedure or surgery, in general, resumption of anticoagulation the day after low bleeding risk surgery and between the evening of the second day and the evening of the third day after high bleeding risk surgery is reasonable, as long as hemostasis has been achieved and further bleeding is not anticipated.</a:t>
                      </a:r>
                      <a:r>
                        <a:rPr lang="en-US" sz="1800" b="1" baseline="30000" dirty="0">
                          <a:effectLst/>
                          <a:latin typeface="Times New Roman"/>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530093"/>
                  </a:ext>
                </a:extLst>
              </a:tr>
              <a:tr h="23367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rPr>
                        <a:t>In patients with AF on warfarin anticoagulation, who are undergoing surgeries or procedures for which they are holding warfarin, except in patients with mechanical valve or recent stroke or TIA, bridging anticoagulation with low-molecular-weight heparin should not be administered.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733397"/>
                  </a:ext>
                </a:extLst>
              </a:tr>
            </a:tbl>
          </a:graphicData>
        </a:graphic>
      </p:graphicFrame>
    </p:spTree>
    <p:extLst>
      <p:ext uri="{BB962C8B-B14F-4D97-AF65-F5344CB8AC3E}">
        <p14:creationId xmlns:p14="http://schemas.microsoft.com/office/powerpoint/2010/main" val="18588151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50AC641-EF08-6C94-7D0C-C0938E13D73A}"/>
              </a:ext>
            </a:extLst>
          </p:cNvPr>
          <p:cNvSpPr>
            <a:spLocks noGrp="1"/>
          </p:cNvSpPr>
          <p:nvPr>
            <p:ph type="ctrTitle"/>
          </p:nvPr>
        </p:nvSpPr>
        <p:spPr>
          <a:xfrm>
            <a:off x="1853517" y="214460"/>
            <a:ext cx="10646392" cy="1331785"/>
          </a:xfrm>
        </p:spPr>
        <p:txBody>
          <a:bodyPr/>
          <a:lstStyle/>
          <a:p>
            <a:r>
              <a:rPr lang="en-US" sz="2800" dirty="0">
                <a:latin typeface="Lub Dub Medium" panose="020B0603030403020204" pitchFamily="34" charset="0"/>
              </a:rPr>
              <a:t>Table 18. Timing of Discontinuation of OACs in Patients With AF Scheduled to Undergo an Invasive Procedure or Surgery in Whom Anticoagulation Is to Be Interrupted </a:t>
            </a:r>
          </a:p>
        </p:txBody>
      </p:sp>
      <p:graphicFrame>
        <p:nvGraphicFramePr>
          <p:cNvPr id="3" name="Table 2">
            <a:extLst>
              <a:ext uri="{FF2B5EF4-FFF2-40B4-BE49-F238E27FC236}">
                <a16:creationId xmlns:a16="http://schemas.microsoft.com/office/drawing/2014/main" id="{5F486CC2-66A6-B5ED-3A5C-9042441A36DF}"/>
              </a:ext>
            </a:extLst>
          </p:cNvPr>
          <p:cNvGraphicFramePr>
            <a:graphicFrameLocks noGrp="1"/>
          </p:cNvGraphicFramePr>
          <p:nvPr>
            <p:extLst>
              <p:ext uri="{D42A27DB-BD31-4B8C-83A1-F6EECF244321}">
                <p14:modId xmlns:p14="http://schemas.microsoft.com/office/powerpoint/2010/main" val="2244460898"/>
              </p:ext>
            </p:extLst>
          </p:nvPr>
        </p:nvGraphicFramePr>
        <p:xfrm>
          <a:off x="356694" y="1533420"/>
          <a:ext cx="12617450" cy="4901438"/>
        </p:xfrm>
        <a:graphic>
          <a:graphicData uri="http://schemas.openxmlformats.org/drawingml/2006/table">
            <a:tbl>
              <a:tblPr firstRow="1" firstCol="1" bandRow="1"/>
              <a:tblGrid>
                <a:gridCol w="3666631">
                  <a:extLst>
                    <a:ext uri="{9D8B030D-6E8A-4147-A177-3AD203B41FA5}">
                      <a16:colId xmlns:a16="http://schemas.microsoft.com/office/drawing/2014/main" val="3032133169"/>
                    </a:ext>
                  </a:extLst>
                </a:gridCol>
                <a:gridCol w="4476671">
                  <a:extLst>
                    <a:ext uri="{9D8B030D-6E8A-4147-A177-3AD203B41FA5}">
                      <a16:colId xmlns:a16="http://schemas.microsoft.com/office/drawing/2014/main" val="2377479107"/>
                    </a:ext>
                  </a:extLst>
                </a:gridCol>
                <a:gridCol w="4474148">
                  <a:extLst>
                    <a:ext uri="{9D8B030D-6E8A-4147-A177-3AD203B41FA5}">
                      <a16:colId xmlns:a16="http://schemas.microsoft.com/office/drawing/2014/main" val="2656156107"/>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Anticoagulant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Low Bleeding Risk Procedure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 Bleeding Risk Procedure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37104511"/>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Apixaban (CrCl &gt;25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374749"/>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&gt;50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8823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30-50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4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70105"/>
                  </a:ext>
                </a:extLst>
              </a:tr>
              <a:tr h="0">
                <a:tc>
                  <a:txBody>
                    <a:bodyPr/>
                    <a:lstStyle/>
                    <a:p>
                      <a:pPr marL="0" marR="0">
                        <a:lnSpc>
                          <a:spcPct val="200000"/>
                        </a:lnSpc>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Edoxaban</a:t>
                      </a:r>
                      <a:r>
                        <a:rPr lang="en-US" sz="1800" b="1" dirty="0">
                          <a:effectLst/>
                          <a:latin typeface="Times New Roman" panose="02020603050405020304" pitchFamily="18" charset="0"/>
                          <a:ea typeface="Times New Roman" panose="02020603050405020304" pitchFamily="18" charset="0"/>
                        </a:rPr>
                        <a:t> (CrCl &gt;15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406206"/>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Rivaroxaban (CrCl &gt;30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87267"/>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Warfarin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5 d for a target INR &lt;1.5</a:t>
                      </a: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2-3 d for a target INR &lt;2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489474"/>
                  </a:ext>
                </a:extLst>
              </a:tr>
            </a:tbl>
          </a:graphicData>
        </a:graphic>
      </p:graphicFrame>
      <p:sp>
        <p:nvSpPr>
          <p:cNvPr id="6" name="TextBox 5">
            <a:extLst>
              <a:ext uri="{FF2B5EF4-FFF2-40B4-BE49-F238E27FC236}">
                <a16:creationId xmlns:a16="http://schemas.microsoft.com/office/drawing/2014/main" id="{CA511E1D-E5D5-E432-2FCD-2BCC98700127}"/>
              </a:ext>
            </a:extLst>
          </p:cNvPr>
          <p:cNvSpPr txBox="1"/>
          <p:nvPr/>
        </p:nvSpPr>
        <p:spPr>
          <a:xfrm>
            <a:off x="324690" y="7055617"/>
            <a:ext cx="13981018" cy="461665"/>
          </a:xfrm>
          <a:prstGeom prst="rect">
            <a:avLst/>
          </a:prstGeom>
          <a:noFill/>
        </p:spPr>
        <p:txBody>
          <a:bodyPr wrap="square">
            <a:spAutoFit/>
          </a:bodyPr>
          <a:lstStyle/>
          <a:p>
            <a:r>
              <a:rPr lang="en-US" sz="1200" dirty="0">
                <a:latin typeface="Lub Dub Medium" panose="020B0603030403020204" pitchFamily="34" charset="0"/>
              </a:rPr>
              <a:t>†The number of days is the number of full days before the day of surgery in which the patient does not take any dose of anticoagulant. The drug is also not taken the day of surgery. For example, in the case of holding a twice daily drug for 1 day, if the drug is taken at 8 pm, and surgery is at 8 am, at the time of surgery, it will be 36 hours since the last dose was taken.</a:t>
            </a:r>
          </a:p>
        </p:txBody>
      </p:sp>
      <p:sp>
        <p:nvSpPr>
          <p:cNvPr id="8" name="TextBox 7">
            <a:extLst>
              <a:ext uri="{FF2B5EF4-FFF2-40B4-BE49-F238E27FC236}">
                <a16:creationId xmlns:a16="http://schemas.microsoft.com/office/drawing/2014/main" id="{067058A5-C782-A8D7-DA5B-24BB5F5DBCE6}"/>
              </a:ext>
            </a:extLst>
          </p:cNvPr>
          <p:cNvSpPr txBox="1"/>
          <p:nvPr/>
        </p:nvSpPr>
        <p:spPr>
          <a:xfrm>
            <a:off x="324690" y="6593952"/>
            <a:ext cx="13704047" cy="461665"/>
          </a:xfrm>
          <a:prstGeom prst="rect">
            <a:avLst/>
          </a:prstGeom>
          <a:noFill/>
        </p:spPr>
        <p:txBody>
          <a:bodyPr wrap="square">
            <a:spAutoFit/>
          </a:bodyPr>
          <a:lstStyle/>
          <a:p>
            <a:r>
              <a:rPr lang="en-US" sz="1200" dirty="0">
                <a:latin typeface="Lub Dub Medium" panose="020B0603030403020204" pitchFamily="34" charset="0"/>
              </a:rPr>
              <a:t>*For patients on DOAC with creatinine clearance lower than the values in the table, few clinical data exist. Consider holding for an additional 1 to 3 days, especially for high bleeding risk procedures. </a:t>
            </a:r>
          </a:p>
        </p:txBody>
      </p:sp>
      <p:sp>
        <p:nvSpPr>
          <p:cNvPr id="10" name="TextBox 9">
            <a:extLst>
              <a:ext uri="{FF2B5EF4-FFF2-40B4-BE49-F238E27FC236}">
                <a16:creationId xmlns:a16="http://schemas.microsoft.com/office/drawing/2014/main" id="{38D2A081-B220-BF56-F97A-36830206458B}"/>
              </a:ext>
            </a:extLst>
          </p:cNvPr>
          <p:cNvSpPr txBox="1"/>
          <p:nvPr/>
        </p:nvSpPr>
        <p:spPr>
          <a:xfrm>
            <a:off x="12974144" y="4377962"/>
            <a:ext cx="1584072" cy="1938992"/>
          </a:xfrm>
          <a:prstGeom prst="rect">
            <a:avLst/>
          </a:prstGeom>
          <a:noFill/>
        </p:spPr>
        <p:txBody>
          <a:bodyPr wrap="square">
            <a:spAutoFit/>
          </a:bodyPr>
          <a:lstStyle/>
          <a:p>
            <a:r>
              <a:rPr lang="en-US" sz="1200" dirty="0">
                <a:latin typeface="Lub Dub Medium" panose="020B0603030403020204" pitchFamily="34" charset="0"/>
              </a:rPr>
              <a:t>AF indicates atrial fibrillation; CrCl, creatinine clearance; DOAC, direct oral anticoagulation;</a:t>
            </a:r>
          </a:p>
          <a:p>
            <a:r>
              <a:rPr lang="en-US" sz="1200" dirty="0">
                <a:latin typeface="Lub Dub Medium" panose="020B0603030403020204" pitchFamily="34" charset="0"/>
              </a:rPr>
              <a:t>INR, international normalized ratio; and OAC, oral anticoagulant.</a:t>
            </a:r>
          </a:p>
        </p:txBody>
      </p:sp>
    </p:spTree>
    <p:extLst>
      <p:ext uri="{BB962C8B-B14F-4D97-AF65-F5344CB8AC3E}">
        <p14:creationId xmlns:p14="http://schemas.microsoft.com/office/powerpoint/2010/main" val="23726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2" name="Title 3">
            <a:extLst>
              <a:ext uri="{FF2B5EF4-FFF2-40B4-BE49-F238E27FC236}">
                <a16:creationId xmlns:a16="http://schemas.microsoft.com/office/drawing/2014/main" id="{2E9BDBE1-476F-BF09-DDF4-E400E2CE36BE}"/>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8988EA2-F343-48C6-CEF0-609D6031246A}"/>
              </a:ext>
            </a:extLst>
          </p:cNvPr>
          <p:cNvSpPr txBox="1"/>
          <p:nvPr/>
        </p:nvSpPr>
        <p:spPr>
          <a:xfrm>
            <a:off x="1714500" y="2691348"/>
            <a:ext cx="11201400" cy="3785652"/>
          </a:xfrm>
          <a:prstGeom prst="rect">
            <a:avLst/>
          </a:prstGeom>
          <a:noFill/>
        </p:spPr>
        <p:txBody>
          <a:bodyPr wrap="square">
            <a:spAutoFit/>
          </a:bodyPr>
          <a:lstStyle/>
          <a:p>
            <a:r>
              <a:rPr lang="en-US" sz="3000" dirty="0">
                <a:latin typeface="Lub Dub Medium" panose="020B0603030403020204" pitchFamily="34" charset="0"/>
              </a:rPr>
              <a:t>8. </a:t>
            </a:r>
            <a:r>
              <a:rPr lang="en-US" sz="3000" dirty="0">
                <a:latin typeface="Lub Dub Bold" panose="020B0803030403020204" pitchFamily="34" charset="0"/>
              </a:rPr>
              <a:t>Recommendations have been updated for device-detected AF: </a:t>
            </a:r>
            <a:r>
              <a:rPr lang="en-US" sz="3000" dirty="0">
                <a:latin typeface="Lub Dub Medium" panose="020B0603030403020204" pitchFamily="34" charset="0"/>
              </a:rPr>
              <a:t>In view of recent studies, more prescriptive recommendations are provided for patients with device-detected AF that consider the interaction between episode duration and the patient's underlying risk for thromboembolism. This includes considerations for patients with AF detected via implantable devices and wearables. </a:t>
            </a:r>
          </a:p>
        </p:txBody>
      </p:sp>
    </p:spTree>
    <p:extLst>
      <p:ext uri="{BB962C8B-B14F-4D97-AF65-F5344CB8AC3E}">
        <p14:creationId xmlns:p14="http://schemas.microsoft.com/office/powerpoint/2010/main" val="24764199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process&#10;&#10;Description automatically generated">
            <a:extLst>
              <a:ext uri="{FF2B5EF4-FFF2-40B4-BE49-F238E27FC236}">
                <a16:creationId xmlns:a16="http://schemas.microsoft.com/office/drawing/2014/main" id="{5E6D1008-5ACB-7DD6-6D46-6E5EDF33CFF8}"/>
              </a:ext>
            </a:extLst>
          </p:cNvPr>
          <p:cNvPicPr>
            <a:picLocks noChangeAspect="1"/>
          </p:cNvPicPr>
          <p:nvPr/>
        </p:nvPicPr>
        <p:blipFill>
          <a:blip r:embed="rId2"/>
          <a:stretch>
            <a:fillRect/>
          </a:stretch>
        </p:blipFill>
        <p:spPr>
          <a:xfrm>
            <a:off x="1364326" y="1143000"/>
            <a:ext cx="11901748" cy="6324600"/>
          </a:xfrm>
          <a:prstGeom prst="rect">
            <a:avLst/>
          </a:prstGeom>
        </p:spPr>
      </p:pic>
      <p:sp>
        <p:nvSpPr>
          <p:cNvPr id="3" name="Title 5">
            <a:extLst>
              <a:ext uri="{FF2B5EF4-FFF2-40B4-BE49-F238E27FC236}">
                <a16:creationId xmlns:a16="http://schemas.microsoft.com/office/drawing/2014/main" id="{5AEF7664-A4D0-946F-320D-9EB258D79BA5}"/>
              </a:ext>
            </a:extLst>
          </p:cNvPr>
          <p:cNvSpPr>
            <a:spLocks noGrp="1"/>
          </p:cNvSpPr>
          <p:nvPr>
            <p:ph type="ctrTitle"/>
          </p:nvPr>
        </p:nvSpPr>
        <p:spPr>
          <a:xfrm>
            <a:off x="2705100" y="196338"/>
            <a:ext cx="9220200" cy="876149"/>
          </a:xfrm>
        </p:spPr>
        <p:txBody>
          <a:bodyPr/>
          <a:lstStyle/>
          <a:p>
            <a:r>
              <a:rPr lang="en-US" sz="2800" dirty="0">
                <a:latin typeface="Lub Dub Medium" panose="020B0603030403020204" pitchFamily="34" charset="0"/>
              </a:rPr>
              <a:t>Figure 15. Flowchart: Management of Periprocedural Anticoagulation in Patients With AF</a:t>
            </a:r>
          </a:p>
        </p:txBody>
      </p:sp>
      <p:sp>
        <p:nvSpPr>
          <p:cNvPr id="6" name="TextBox 5">
            <a:extLst>
              <a:ext uri="{FF2B5EF4-FFF2-40B4-BE49-F238E27FC236}">
                <a16:creationId xmlns:a16="http://schemas.microsoft.com/office/drawing/2014/main" id="{C0D10ACC-526D-96BA-0687-956F562E9356}"/>
              </a:ext>
            </a:extLst>
          </p:cNvPr>
          <p:cNvSpPr txBox="1"/>
          <p:nvPr/>
        </p:nvSpPr>
        <p:spPr>
          <a:xfrm>
            <a:off x="13489069" y="6821269"/>
            <a:ext cx="1079335" cy="646331"/>
          </a:xfrm>
          <a:prstGeom prst="rect">
            <a:avLst/>
          </a:prstGeom>
          <a:noFill/>
        </p:spPr>
        <p:txBody>
          <a:bodyPr wrap="square">
            <a:spAutoFit/>
          </a:bodyPr>
          <a:lstStyle/>
          <a:p>
            <a:r>
              <a:rPr lang="en-US" sz="1200" b="1" dirty="0">
                <a:latin typeface="Lub Dub Medium" panose="020B0603030403020204" pitchFamily="34" charset="0"/>
              </a:rPr>
              <a:t>Colors correspond to Table 2.</a:t>
            </a:r>
          </a:p>
        </p:txBody>
      </p:sp>
      <p:sp>
        <p:nvSpPr>
          <p:cNvPr id="8" name="TextBox 7">
            <a:extLst>
              <a:ext uri="{FF2B5EF4-FFF2-40B4-BE49-F238E27FC236}">
                <a16:creationId xmlns:a16="http://schemas.microsoft.com/office/drawing/2014/main" id="{520C9A1D-C664-712B-D6DD-F255BC278F0D}"/>
              </a:ext>
            </a:extLst>
          </p:cNvPr>
          <p:cNvSpPr txBox="1"/>
          <p:nvPr/>
        </p:nvSpPr>
        <p:spPr>
          <a:xfrm>
            <a:off x="152400" y="1149824"/>
            <a:ext cx="3429000" cy="2123658"/>
          </a:xfrm>
          <a:prstGeom prst="rect">
            <a:avLst/>
          </a:prstGeom>
          <a:noFill/>
        </p:spPr>
        <p:txBody>
          <a:bodyPr wrap="square">
            <a:spAutoFit/>
          </a:bodyPr>
          <a:lstStyle/>
          <a:p>
            <a:r>
              <a:rPr lang="en-US" sz="1200" dirty="0">
                <a:latin typeface="Lub Dub Medium" panose="020B0603030403020204" pitchFamily="34" charset="0"/>
              </a:rPr>
              <a:t>AF indicates atrial fibrillation;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congestive heart failure, hypertension, age ≥75 years (doubled), diabetes mellitus, prior stroke or transient ischemic attack or thromboembolism (doubled), vascular disease, age 65 to 74 years, sex category; DOAC, direct oral anticoagulant; ICD, implantable cardioverter-defibrillator; TE, thromboembolism; and TIA, transient ischemic attack. </a:t>
            </a:r>
          </a:p>
        </p:txBody>
      </p:sp>
    </p:spTree>
    <p:extLst>
      <p:ext uri="{BB962C8B-B14F-4D97-AF65-F5344CB8AC3E}">
        <p14:creationId xmlns:p14="http://schemas.microsoft.com/office/powerpoint/2010/main" val="7981413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56788A-D6AE-C9C6-E6A1-29D18711A22F}"/>
              </a:ext>
            </a:extLst>
          </p:cNvPr>
          <p:cNvSpPr>
            <a:spLocks noGrp="1"/>
          </p:cNvSpPr>
          <p:nvPr>
            <p:ph type="ctrTitle"/>
          </p:nvPr>
        </p:nvSpPr>
        <p:spPr>
          <a:xfrm>
            <a:off x="4857749" y="446468"/>
            <a:ext cx="4914900" cy="877953"/>
          </a:xfrm>
        </p:spPr>
        <p:txBody>
          <a:bodyPr/>
          <a:lstStyle/>
          <a:p>
            <a:r>
              <a:rPr lang="en-US" sz="2800" dirty="0">
                <a:latin typeface="Lub Dub Medium" panose="020B0603030403020204" pitchFamily="34" charset="0"/>
              </a:rPr>
              <a:t>AF Complicating ACS or PCI</a:t>
            </a:r>
          </a:p>
        </p:txBody>
      </p:sp>
      <p:graphicFrame>
        <p:nvGraphicFramePr>
          <p:cNvPr id="3" name="Table 2">
            <a:extLst>
              <a:ext uri="{FF2B5EF4-FFF2-40B4-BE49-F238E27FC236}">
                <a16:creationId xmlns:a16="http://schemas.microsoft.com/office/drawing/2014/main" id="{8F54AC65-EC1D-25B2-1FD5-0B5744A8FF88}"/>
              </a:ext>
            </a:extLst>
          </p:cNvPr>
          <p:cNvGraphicFramePr>
            <a:graphicFrameLocks noGrp="1"/>
          </p:cNvGraphicFramePr>
          <p:nvPr>
            <p:extLst>
              <p:ext uri="{D42A27DB-BD31-4B8C-83A1-F6EECF244321}">
                <p14:modId xmlns:p14="http://schemas.microsoft.com/office/powerpoint/2010/main" val="1940401653"/>
              </p:ext>
            </p:extLst>
          </p:nvPr>
        </p:nvGraphicFramePr>
        <p:xfrm>
          <a:off x="1531937" y="1447800"/>
          <a:ext cx="11566525" cy="5896355"/>
        </p:xfrm>
        <a:graphic>
          <a:graphicData uri="http://schemas.openxmlformats.org/drawingml/2006/table">
            <a:tbl>
              <a:tblPr firstRow="1" firstCol="1" bandRow="1"/>
              <a:tblGrid>
                <a:gridCol w="1219112">
                  <a:extLst>
                    <a:ext uri="{9D8B030D-6E8A-4147-A177-3AD203B41FA5}">
                      <a16:colId xmlns:a16="http://schemas.microsoft.com/office/drawing/2014/main" val="3491754190"/>
                    </a:ext>
                  </a:extLst>
                </a:gridCol>
                <a:gridCol w="1337090">
                  <a:extLst>
                    <a:ext uri="{9D8B030D-6E8A-4147-A177-3AD203B41FA5}">
                      <a16:colId xmlns:a16="http://schemas.microsoft.com/office/drawing/2014/main" val="2110439124"/>
                    </a:ext>
                  </a:extLst>
                </a:gridCol>
                <a:gridCol w="9010323">
                  <a:extLst>
                    <a:ext uri="{9D8B030D-6E8A-4147-A177-3AD203B41FA5}">
                      <a16:colId xmlns:a16="http://schemas.microsoft.com/office/drawing/2014/main" val="4221624472"/>
                    </a:ext>
                  </a:extLst>
                </a:gridCol>
              </a:tblGrid>
              <a:tr h="109067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47889678"/>
                  </a:ext>
                </a:extLst>
              </a:tr>
              <a:tr h="50038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01505"/>
                  </a:ext>
                </a:extLst>
              </a:tr>
              <a:tr h="10906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an increased risk for stroke who undergo PCI, DOACs are preferred over VKAs in combination with APT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609101"/>
                  </a:ext>
                </a:extLst>
              </a:tr>
              <a:tr h="22712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most patients with AF who take oral anticoagulation and undergo PCI, early discontinuation of aspirin (1-4 </a:t>
                      </a:r>
                      <a:r>
                        <a:rPr lang="en-US" sz="1800" b="1" dirty="0" err="1">
                          <a:effectLst/>
                          <a:latin typeface="Times New Roman" panose="02020603050405020304" pitchFamily="18" charset="0"/>
                          <a:ea typeface="Times New Roman" panose="02020603050405020304" pitchFamily="18" charset="0"/>
                        </a:rPr>
                        <a:t>wk</a:t>
                      </a:r>
                      <a:r>
                        <a:rPr lang="en-US" sz="1800" b="1" dirty="0">
                          <a:effectLst/>
                          <a:latin typeface="Times New Roman" panose="02020603050405020304" pitchFamily="18" charset="0"/>
                          <a:ea typeface="Times New Roman" panose="02020603050405020304" pitchFamily="18" charset="0"/>
                        </a:rPr>
                        <a:t>) and continuation of dual antithrombotic therapy with OAC and a P2Y12 inhibitor is preferred over triple therapy (OAC, P2Y12 inhibitor, and aspirin)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71123"/>
                  </a:ext>
                </a:extLst>
              </a:tr>
            </a:tbl>
          </a:graphicData>
        </a:graphic>
      </p:graphicFrame>
    </p:spTree>
    <p:extLst>
      <p:ext uri="{BB962C8B-B14F-4D97-AF65-F5344CB8AC3E}">
        <p14:creationId xmlns:p14="http://schemas.microsoft.com/office/powerpoint/2010/main" val="3428436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B2B3A0F-E12D-D43B-0C2C-CC57CEC67A6B}"/>
              </a:ext>
            </a:extLst>
          </p:cNvPr>
          <p:cNvSpPr>
            <a:spLocks noGrp="1"/>
          </p:cNvSpPr>
          <p:nvPr>
            <p:ph type="ctrTitle"/>
          </p:nvPr>
        </p:nvSpPr>
        <p:spPr>
          <a:xfrm>
            <a:off x="4438649" y="1066800"/>
            <a:ext cx="5753100" cy="496953"/>
          </a:xfrm>
        </p:spPr>
        <p:txBody>
          <a:bodyPr/>
          <a:lstStyle/>
          <a:p>
            <a:r>
              <a:rPr lang="en-US" sz="2800" dirty="0">
                <a:latin typeface="Lub Dub Medium" panose="020B0603030403020204" pitchFamily="34" charset="0"/>
              </a:rPr>
              <a:t>Chronic Coronary Disease (CCD)</a:t>
            </a:r>
          </a:p>
        </p:txBody>
      </p:sp>
      <p:graphicFrame>
        <p:nvGraphicFramePr>
          <p:cNvPr id="3" name="Table 2">
            <a:extLst>
              <a:ext uri="{FF2B5EF4-FFF2-40B4-BE49-F238E27FC236}">
                <a16:creationId xmlns:a16="http://schemas.microsoft.com/office/drawing/2014/main" id="{87BFC7B8-10BF-AE16-FFD8-61FF0B63F0BA}"/>
              </a:ext>
            </a:extLst>
          </p:cNvPr>
          <p:cNvGraphicFramePr>
            <a:graphicFrameLocks noGrp="1"/>
          </p:cNvGraphicFramePr>
          <p:nvPr>
            <p:extLst>
              <p:ext uri="{D42A27DB-BD31-4B8C-83A1-F6EECF244321}">
                <p14:modId xmlns:p14="http://schemas.microsoft.com/office/powerpoint/2010/main" val="717130781"/>
              </p:ext>
            </p:extLst>
          </p:nvPr>
        </p:nvGraphicFramePr>
        <p:xfrm>
          <a:off x="1257300" y="2019300"/>
          <a:ext cx="12115799" cy="4191000"/>
        </p:xfrm>
        <a:graphic>
          <a:graphicData uri="http://schemas.openxmlformats.org/drawingml/2006/table">
            <a:tbl>
              <a:tblPr firstRow="1" firstCol="1" bandRow="1"/>
              <a:tblGrid>
                <a:gridCol w="1211580">
                  <a:extLst>
                    <a:ext uri="{9D8B030D-6E8A-4147-A177-3AD203B41FA5}">
                      <a16:colId xmlns:a16="http://schemas.microsoft.com/office/drawing/2014/main" val="1987312154"/>
                    </a:ext>
                  </a:extLst>
                </a:gridCol>
                <a:gridCol w="1199464">
                  <a:extLst>
                    <a:ext uri="{9D8B030D-6E8A-4147-A177-3AD203B41FA5}">
                      <a16:colId xmlns:a16="http://schemas.microsoft.com/office/drawing/2014/main" val="1277034067"/>
                    </a:ext>
                  </a:extLst>
                </a:gridCol>
                <a:gridCol w="9704755">
                  <a:extLst>
                    <a:ext uri="{9D8B030D-6E8A-4147-A177-3AD203B41FA5}">
                      <a16:colId xmlns:a16="http://schemas.microsoft.com/office/drawing/2014/main" val="503063790"/>
                    </a:ext>
                  </a:extLst>
                </a:gridCol>
              </a:tblGrid>
              <a:tr h="118349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Recommendation for Chronic Coronary Disease (CCD)</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 for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Chronic Coronary Disease (CCD)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0906654"/>
                  </a:ext>
                </a:extLst>
              </a:tr>
              <a:tr h="5429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65899"/>
                  </a:ext>
                </a:extLst>
              </a:tr>
              <a:tr h="246454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Calibri" panose="020F0502020204030204" pitchFamily="34" charset="0"/>
                          <a:cs typeface="Times New Roman"/>
                        </a:rPr>
                        <a:t>In patients with AF and CCD (</a:t>
                      </a:r>
                      <a:r>
                        <a:rPr lang="en-US" sz="1800" b="1" dirty="0">
                          <a:effectLst/>
                          <a:latin typeface="Times New Roman"/>
                          <a:ea typeface="Times New Roman" panose="02020603050405020304" pitchFamily="18" charset="0"/>
                          <a:cs typeface="Times New Roman"/>
                        </a:rPr>
                        <a:t>beyond 1 year after revascularization or CAD not requiring coronary revascularization) </a:t>
                      </a:r>
                      <a:r>
                        <a:rPr lang="en-US" sz="1800" b="1" dirty="0">
                          <a:effectLst/>
                          <a:latin typeface="Times New Roman"/>
                          <a:ea typeface="Calibri" panose="020F0502020204030204" pitchFamily="34" charset="0"/>
                          <a:cs typeface="Times New Roman"/>
                        </a:rPr>
                        <a:t>without history of stent thrombosis, oral anticoagulation monotherapy is recommended over the combination therapy of OAC and single APT (aspirin or P2Y12 inhibitor) to decrease the risk of major bleeding.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570522"/>
                  </a:ext>
                </a:extLst>
              </a:tr>
            </a:tbl>
          </a:graphicData>
        </a:graphic>
      </p:graphicFrame>
    </p:spTree>
    <p:extLst>
      <p:ext uri="{BB962C8B-B14F-4D97-AF65-F5344CB8AC3E}">
        <p14:creationId xmlns:p14="http://schemas.microsoft.com/office/powerpoint/2010/main" val="18521322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7DE6447-BEF0-615B-AFA6-7626333B99E8}"/>
              </a:ext>
            </a:extLst>
          </p:cNvPr>
          <p:cNvSpPr>
            <a:spLocks noGrp="1"/>
          </p:cNvSpPr>
          <p:nvPr>
            <p:ph type="ctrTitle"/>
          </p:nvPr>
        </p:nvSpPr>
        <p:spPr>
          <a:xfrm>
            <a:off x="4543422" y="1066800"/>
            <a:ext cx="5543551" cy="496953"/>
          </a:xfrm>
        </p:spPr>
        <p:txBody>
          <a:bodyPr/>
          <a:lstStyle/>
          <a:p>
            <a:r>
              <a:rPr lang="en-US" sz="2800" dirty="0">
                <a:latin typeface="Lub Dub Medium" panose="020B0603030403020204" pitchFamily="34" charset="0"/>
              </a:rPr>
              <a:t>Peripheral Artery Disease (PAD)</a:t>
            </a:r>
          </a:p>
        </p:txBody>
      </p:sp>
      <p:graphicFrame>
        <p:nvGraphicFramePr>
          <p:cNvPr id="3" name="Table 2">
            <a:extLst>
              <a:ext uri="{FF2B5EF4-FFF2-40B4-BE49-F238E27FC236}">
                <a16:creationId xmlns:a16="http://schemas.microsoft.com/office/drawing/2014/main" id="{1558A143-F602-DBDB-5B7B-592C21ED40C5}"/>
              </a:ext>
            </a:extLst>
          </p:cNvPr>
          <p:cNvGraphicFramePr>
            <a:graphicFrameLocks noGrp="1"/>
          </p:cNvGraphicFramePr>
          <p:nvPr>
            <p:extLst>
              <p:ext uri="{D42A27DB-BD31-4B8C-83A1-F6EECF244321}">
                <p14:modId xmlns:p14="http://schemas.microsoft.com/office/powerpoint/2010/main" val="2944397428"/>
              </p:ext>
            </p:extLst>
          </p:nvPr>
        </p:nvGraphicFramePr>
        <p:xfrm>
          <a:off x="2103436" y="2100850"/>
          <a:ext cx="10423525" cy="4027899"/>
        </p:xfrm>
        <a:graphic>
          <a:graphicData uri="http://schemas.openxmlformats.org/drawingml/2006/table">
            <a:tbl>
              <a:tblPr firstRow="1" firstCol="1" bandRow="1"/>
              <a:tblGrid>
                <a:gridCol w="1150987">
                  <a:extLst>
                    <a:ext uri="{9D8B030D-6E8A-4147-A177-3AD203B41FA5}">
                      <a16:colId xmlns:a16="http://schemas.microsoft.com/office/drawing/2014/main" val="2494847520"/>
                    </a:ext>
                  </a:extLst>
                </a:gridCol>
                <a:gridCol w="1019625">
                  <a:extLst>
                    <a:ext uri="{9D8B030D-6E8A-4147-A177-3AD203B41FA5}">
                      <a16:colId xmlns:a16="http://schemas.microsoft.com/office/drawing/2014/main" val="2288114321"/>
                    </a:ext>
                  </a:extLst>
                </a:gridCol>
                <a:gridCol w="8252913">
                  <a:extLst>
                    <a:ext uri="{9D8B030D-6E8A-4147-A177-3AD203B41FA5}">
                      <a16:colId xmlns:a16="http://schemas.microsoft.com/office/drawing/2014/main" val="2030035705"/>
                    </a:ext>
                  </a:extLst>
                </a:gridCol>
              </a:tblGrid>
              <a:tr h="1342633">
                <a:tc gridSpan="3">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89038453"/>
                  </a:ext>
                </a:extLst>
              </a:tr>
              <a:tr h="61597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530602"/>
                  </a:ext>
                </a:extLst>
              </a:tr>
              <a:tr h="2069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concomitant stable  PAD, monotherapy oral anticoagulation is reasonable over dual therapy (anticoagulation plus aspirin or P2Y12 inhibitors) to reduce the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086987"/>
                  </a:ext>
                </a:extLst>
              </a:tr>
            </a:tbl>
          </a:graphicData>
        </a:graphic>
      </p:graphicFrame>
    </p:spTree>
    <p:extLst>
      <p:ext uri="{BB962C8B-B14F-4D97-AF65-F5344CB8AC3E}">
        <p14:creationId xmlns:p14="http://schemas.microsoft.com/office/powerpoint/2010/main" val="42854783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AC4C8C7-9ACE-5374-20BC-DBE21B6BF001}"/>
              </a:ext>
            </a:extLst>
          </p:cNvPr>
          <p:cNvSpPr>
            <a:spLocks noGrp="1"/>
          </p:cNvSpPr>
          <p:nvPr>
            <p:ph type="ctrTitle"/>
          </p:nvPr>
        </p:nvSpPr>
        <p:spPr>
          <a:xfrm>
            <a:off x="3643311" y="289620"/>
            <a:ext cx="7343778" cy="877953"/>
          </a:xfrm>
        </p:spPr>
        <p:txBody>
          <a:bodyPr lIns="91440" tIns="45720" rIns="91440" bIns="45720" anchor="b"/>
          <a:lstStyle/>
          <a:p>
            <a:r>
              <a:rPr lang="en-US" sz="2800" dirty="0">
                <a:latin typeface="Lub Dub Medium"/>
              </a:rPr>
              <a:t>Chronic Kidney Disease (CKD)/Kidney Failure</a:t>
            </a:r>
            <a:endParaRPr lang="en-US" sz="2800" dirty="0">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C01ACA6-C91C-51D6-0504-BAE2432907F0}"/>
              </a:ext>
            </a:extLst>
          </p:cNvPr>
          <p:cNvGraphicFramePr>
            <a:graphicFrameLocks noGrp="1"/>
          </p:cNvGraphicFramePr>
          <p:nvPr>
            <p:extLst>
              <p:ext uri="{D42A27DB-BD31-4B8C-83A1-F6EECF244321}">
                <p14:modId xmlns:p14="http://schemas.microsoft.com/office/powerpoint/2010/main" val="3850767511"/>
              </p:ext>
            </p:extLst>
          </p:nvPr>
        </p:nvGraphicFramePr>
        <p:xfrm>
          <a:off x="1189037" y="1335153"/>
          <a:ext cx="12252326" cy="5731157"/>
        </p:xfrm>
        <a:graphic>
          <a:graphicData uri="http://schemas.openxmlformats.org/drawingml/2006/table">
            <a:tbl>
              <a:tblPr firstRow="1" firstCol="1" bandRow="1"/>
              <a:tblGrid>
                <a:gridCol w="1526639">
                  <a:extLst>
                    <a:ext uri="{9D8B030D-6E8A-4147-A177-3AD203B41FA5}">
                      <a16:colId xmlns:a16="http://schemas.microsoft.com/office/drawing/2014/main" val="4203378498"/>
                    </a:ext>
                  </a:extLst>
                </a:gridCol>
                <a:gridCol w="1533992">
                  <a:extLst>
                    <a:ext uri="{9D8B030D-6E8A-4147-A177-3AD203B41FA5}">
                      <a16:colId xmlns:a16="http://schemas.microsoft.com/office/drawing/2014/main" val="1785154688"/>
                    </a:ext>
                  </a:extLst>
                </a:gridCol>
                <a:gridCol w="9191695">
                  <a:extLst>
                    <a:ext uri="{9D8B030D-6E8A-4147-A177-3AD203B41FA5}">
                      <a16:colId xmlns:a16="http://schemas.microsoft.com/office/drawing/2014/main" val="2442636738"/>
                    </a:ext>
                  </a:extLst>
                </a:gridCol>
              </a:tblGrid>
              <a:tr h="804971">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CKD/Kidney Failure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04063678"/>
                  </a:ext>
                </a:extLst>
              </a:tr>
              <a:tr h="369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954535"/>
                  </a:ext>
                </a:extLst>
              </a:tr>
              <a:tr h="12406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3, treatment with warfarin or, preferably, evidence-based doses of direct thrombin or factor </a:t>
                      </a:r>
                      <a:r>
                        <a:rPr lang="en-US" sz="1800" b="1" dirty="0" err="1">
                          <a:effectLst/>
                          <a:latin typeface="Times New Roman" panose="02020603050405020304" pitchFamily="18" charset="0"/>
                          <a:ea typeface="Times New Roman" panose="02020603050405020304" pitchFamily="18" charset="0"/>
                        </a:rPr>
                        <a:t>Xa</a:t>
                      </a:r>
                      <a:r>
                        <a:rPr lang="en-US" sz="1800" b="1" dirty="0">
                          <a:effectLst/>
                          <a:latin typeface="Times New Roman" panose="02020603050405020304" pitchFamily="18" charset="0"/>
                          <a:ea typeface="Times New Roman" panose="02020603050405020304" pitchFamily="18" charset="0"/>
                        </a:rPr>
                        <a:t> inhibitors (Table 19) is recommended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567602"/>
                  </a:ext>
                </a:extLst>
              </a:tr>
              <a:tr h="8049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4, treatment with warfarin or labeled doses of DOACs is reasonable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250751"/>
                  </a:ext>
                </a:extLst>
              </a:tr>
              <a:tr h="167630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with AF at elevated risk for stroke and who have end-stage CKD (CrCl &lt;15 mL/min) or are on dialysis, it might be reasonable to prescribe warfarin (INR 2.0-3.0) or an evidence-based dose of apixaban for oral anticoagulation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890936"/>
                  </a:ext>
                </a:extLst>
              </a:tr>
            </a:tbl>
          </a:graphicData>
        </a:graphic>
      </p:graphicFrame>
    </p:spTree>
    <p:extLst>
      <p:ext uri="{BB962C8B-B14F-4D97-AF65-F5344CB8AC3E}">
        <p14:creationId xmlns:p14="http://schemas.microsoft.com/office/powerpoint/2010/main" val="3519634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48EA7128-94B4-186B-DC78-928B3758167A}"/>
              </a:ext>
            </a:extLst>
          </p:cNvPr>
          <p:cNvGraphicFramePr>
            <a:graphicFrameLocks noGrp="1"/>
          </p:cNvGraphicFramePr>
          <p:nvPr>
            <p:extLst>
              <p:ext uri="{D42A27DB-BD31-4B8C-83A1-F6EECF244321}">
                <p14:modId xmlns:p14="http://schemas.microsoft.com/office/powerpoint/2010/main" val="2739486172"/>
              </p:ext>
            </p:extLst>
          </p:nvPr>
        </p:nvGraphicFramePr>
        <p:xfrm>
          <a:off x="2438399" y="1347978"/>
          <a:ext cx="9753602" cy="5533644"/>
        </p:xfrm>
        <a:graphic>
          <a:graphicData uri="http://schemas.openxmlformats.org/drawingml/2006/table">
            <a:tbl>
              <a:tblPr firstRow="1" firstCol="1" bandRow="1"/>
              <a:tblGrid>
                <a:gridCol w="1726493">
                  <a:extLst>
                    <a:ext uri="{9D8B030D-6E8A-4147-A177-3AD203B41FA5}">
                      <a16:colId xmlns:a16="http://schemas.microsoft.com/office/drawing/2014/main" val="3321806687"/>
                    </a:ext>
                  </a:extLst>
                </a:gridCol>
                <a:gridCol w="1726493">
                  <a:extLst>
                    <a:ext uri="{9D8B030D-6E8A-4147-A177-3AD203B41FA5}">
                      <a16:colId xmlns:a16="http://schemas.microsoft.com/office/drawing/2014/main" val="3535161232"/>
                    </a:ext>
                  </a:extLst>
                </a:gridCol>
                <a:gridCol w="1430213">
                  <a:extLst>
                    <a:ext uri="{9D8B030D-6E8A-4147-A177-3AD203B41FA5}">
                      <a16:colId xmlns:a16="http://schemas.microsoft.com/office/drawing/2014/main" val="2558233040"/>
                    </a:ext>
                  </a:extLst>
                </a:gridCol>
                <a:gridCol w="1417417">
                  <a:extLst>
                    <a:ext uri="{9D8B030D-6E8A-4147-A177-3AD203B41FA5}">
                      <a16:colId xmlns:a16="http://schemas.microsoft.com/office/drawing/2014/main" val="1202192920"/>
                    </a:ext>
                  </a:extLst>
                </a:gridCol>
                <a:gridCol w="1726493">
                  <a:extLst>
                    <a:ext uri="{9D8B030D-6E8A-4147-A177-3AD203B41FA5}">
                      <a16:colId xmlns:a16="http://schemas.microsoft.com/office/drawing/2014/main" val="2515207174"/>
                    </a:ext>
                  </a:extLst>
                </a:gridCol>
                <a:gridCol w="1726493">
                  <a:extLst>
                    <a:ext uri="{9D8B030D-6E8A-4147-A177-3AD203B41FA5}">
                      <a16:colId xmlns:a16="http://schemas.microsoft.com/office/drawing/2014/main" val="2544930020"/>
                    </a:ext>
                  </a:extLst>
                </a:gridCol>
              </a:tblGrid>
              <a:tr h="0">
                <a:tc rowSpan="2">
                  <a:txBody>
                    <a:bodyPr/>
                    <a:lstStyle/>
                    <a:p>
                      <a:pPr marL="0" marR="0" algn="ctr">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DOAC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5">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 CrCl (mL/min)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2059204"/>
                  </a:ext>
                </a:extLst>
              </a:tr>
              <a:tr h="0">
                <a:tc vMerge="1">
                  <a:txBody>
                    <a:bodyPr/>
                    <a:lstStyle/>
                    <a:p>
                      <a:endParaRPr lang="en-US"/>
                    </a:p>
                  </a:txBody>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&gt;95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51-95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31-50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15-30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&lt;15 or on dialysis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44192234"/>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Apixaban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653331"/>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Dabigatran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75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8728762"/>
                  </a:ext>
                </a:extLst>
              </a:tr>
              <a:tr h="0">
                <a:tc>
                  <a:txBody>
                    <a:bodyPr/>
                    <a:lstStyle/>
                    <a:p>
                      <a:pPr marL="0" marR="0">
                        <a:lnSpc>
                          <a:spcPct val="200000"/>
                        </a:lnSpc>
                        <a:spcBef>
                          <a:spcPts val="0"/>
                        </a:spcBef>
                        <a:spcAft>
                          <a:spcPts val="0"/>
                        </a:spcAft>
                        <a:tabLst>
                          <a:tab pos="2082800" algn="l"/>
                        </a:tabLst>
                      </a:pPr>
                      <a:r>
                        <a:rPr lang="en-US" sz="1800" b="1" dirty="0" err="1">
                          <a:solidFill>
                            <a:srgbClr val="000000"/>
                          </a:solidFill>
                          <a:effectLst/>
                          <a:latin typeface="Times New Roman"/>
                          <a:ea typeface="Times New Roman" panose="02020603050405020304" pitchFamily="18" charset="0"/>
                        </a:rPr>
                        <a:t>Edoxaban</a:t>
                      </a:r>
                      <a:endParaRPr lang="en-US" sz="1800" dirty="0" err="1">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60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30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30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8808095"/>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Rivaroxaban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panose="02020603050405020304" pitchFamily="18" charset="0"/>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15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panose="02020603050405020304" pitchFamily="18" charset="0"/>
                          <a:ea typeface="Times New Roman" panose="02020603050405020304" pitchFamily="18" charset="0"/>
                        </a:rPr>
                        <a:t>15 mg once daily†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5257707"/>
                  </a:ext>
                </a:extLst>
              </a:tr>
            </a:tbl>
          </a:graphicData>
        </a:graphic>
      </p:graphicFrame>
      <p:sp>
        <p:nvSpPr>
          <p:cNvPr id="3" name="Title 5">
            <a:extLst>
              <a:ext uri="{FF2B5EF4-FFF2-40B4-BE49-F238E27FC236}">
                <a16:creationId xmlns:a16="http://schemas.microsoft.com/office/drawing/2014/main" id="{E0DC6FDB-B0E2-0AA1-3519-2CF2FBFC1E48}"/>
              </a:ext>
            </a:extLst>
          </p:cNvPr>
          <p:cNvSpPr>
            <a:spLocks noGrp="1"/>
          </p:cNvSpPr>
          <p:nvPr>
            <p:ph type="ctrTitle"/>
          </p:nvPr>
        </p:nvSpPr>
        <p:spPr>
          <a:xfrm>
            <a:off x="3295650" y="228600"/>
            <a:ext cx="8039100" cy="876149"/>
          </a:xfrm>
        </p:spPr>
        <p:txBody>
          <a:bodyPr/>
          <a:lstStyle/>
          <a:p>
            <a:r>
              <a:rPr lang="en-US" sz="2800" dirty="0">
                <a:latin typeface="Lub Dub Medium" panose="020B0603030403020204" pitchFamily="34" charset="0"/>
              </a:rPr>
              <a:t>Table 19. Recommended Doses of Currently Approved DOACs According to Renal Function</a:t>
            </a:r>
          </a:p>
        </p:txBody>
      </p:sp>
      <p:sp>
        <p:nvSpPr>
          <p:cNvPr id="6" name="TextBox 5">
            <a:extLst>
              <a:ext uri="{FF2B5EF4-FFF2-40B4-BE49-F238E27FC236}">
                <a16:creationId xmlns:a16="http://schemas.microsoft.com/office/drawing/2014/main" id="{E214FBE1-E298-E264-3BF6-B72640BE6BCB}"/>
              </a:ext>
            </a:extLst>
          </p:cNvPr>
          <p:cNvSpPr txBox="1"/>
          <p:nvPr/>
        </p:nvSpPr>
        <p:spPr>
          <a:xfrm>
            <a:off x="152400" y="4386357"/>
            <a:ext cx="2057400" cy="1754326"/>
          </a:xfrm>
          <a:prstGeom prst="rect">
            <a:avLst/>
          </a:prstGeom>
          <a:noFill/>
        </p:spPr>
        <p:txBody>
          <a:bodyPr wrap="square">
            <a:spAutoFit/>
          </a:bodyPr>
          <a:lstStyle/>
          <a:p>
            <a:r>
              <a:rPr lang="en-US" sz="1200" dirty="0">
                <a:latin typeface="Lub Dub Medium" panose="020B0603030403020204" pitchFamily="34" charset="0"/>
              </a:rPr>
              <a:t>Note that other, nonrenal considerations such as drug interactions may also apply. The gray area</a:t>
            </a:r>
          </a:p>
          <a:p>
            <a:r>
              <a:rPr lang="en-US" sz="1200" dirty="0">
                <a:latin typeface="Lub Dub Medium" panose="020B0603030403020204" pitchFamily="34" charset="0"/>
              </a:rPr>
              <a:t>indicates doses not studied in the pivotal clinical trials of these agents.</a:t>
            </a:r>
          </a:p>
        </p:txBody>
      </p:sp>
      <p:sp>
        <p:nvSpPr>
          <p:cNvPr id="8" name="TextBox 7">
            <a:extLst>
              <a:ext uri="{FF2B5EF4-FFF2-40B4-BE49-F238E27FC236}">
                <a16:creationId xmlns:a16="http://schemas.microsoft.com/office/drawing/2014/main" id="{0CEF82C9-F141-910D-B146-70A7ACCBB2DB}"/>
              </a:ext>
            </a:extLst>
          </p:cNvPr>
          <p:cNvSpPr txBox="1"/>
          <p:nvPr/>
        </p:nvSpPr>
        <p:spPr>
          <a:xfrm>
            <a:off x="12219434" y="2286000"/>
            <a:ext cx="2133600" cy="2677656"/>
          </a:xfrm>
          <a:prstGeom prst="rect">
            <a:avLst/>
          </a:prstGeom>
          <a:noFill/>
        </p:spPr>
        <p:txBody>
          <a:bodyPr wrap="square">
            <a:spAutoFit/>
          </a:bodyPr>
          <a:lstStyle/>
          <a:p>
            <a:r>
              <a:rPr lang="en-US" sz="1200" dirty="0">
                <a:latin typeface="Lub Dub Medium" panose="020B0603030403020204" pitchFamily="34" charset="0"/>
              </a:rPr>
              <a:t>* If at least 2 of the following are present: serum creatinine $1.5 mg/dL, age $80 y, or body</a:t>
            </a:r>
          </a:p>
          <a:p>
            <a:r>
              <a:rPr lang="en-US" sz="1200" dirty="0">
                <a:latin typeface="Lub Dub Medium" panose="020B0603030403020204" pitchFamily="34" charset="0"/>
              </a:rPr>
              <a:t>weight #60 kg, the recommended dose is 2.5 mg twice daily. The ARISTOTLE trial excluded patients</a:t>
            </a:r>
          </a:p>
          <a:p>
            <a:r>
              <a:rPr lang="en-US" sz="1200" dirty="0">
                <a:latin typeface="Lub Dub Medium" panose="020B0603030403020204" pitchFamily="34" charset="0"/>
              </a:rPr>
              <a:t>with either a creatinine of &gt;2.5 mg/dL or a calculated CrCl &lt;25 mL/min.</a:t>
            </a:r>
          </a:p>
        </p:txBody>
      </p:sp>
      <p:sp>
        <p:nvSpPr>
          <p:cNvPr id="10" name="TextBox 9">
            <a:extLst>
              <a:ext uri="{FF2B5EF4-FFF2-40B4-BE49-F238E27FC236}">
                <a16:creationId xmlns:a16="http://schemas.microsoft.com/office/drawing/2014/main" id="{456104B8-9CD7-8129-5A3E-674AA08A27FA}"/>
              </a:ext>
            </a:extLst>
          </p:cNvPr>
          <p:cNvSpPr txBox="1"/>
          <p:nvPr/>
        </p:nvSpPr>
        <p:spPr>
          <a:xfrm>
            <a:off x="12201146" y="4981944"/>
            <a:ext cx="2151888" cy="1938992"/>
          </a:xfrm>
          <a:prstGeom prst="rect">
            <a:avLst/>
          </a:prstGeom>
          <a:noFill/>
        </p:spPr>
        <p:txBody>
          <a:bodyPr wrap="square">
            <a:spAutoFit/>
          </a:bodyPr>
          <a:lstStyle/>
          <a:p>
            <a:r>
              <a:rPr lang="en-US" sz="1200" dirty="0">
                <a:latin typeface="Lub Dub Medium" panose="020B0603030403020204" pitchFamily="34" charset="0"/>
              </a:rPr>
              <a:t>†Rivaroxaban is not recommended for other indications in patients with a CrCl &lt;15 mL/min, but such</a:t>
            </a:r>
          </a:p>
          <a:p>
            <a:r>
              <a:rPr lang="en-US" sz="1200" dirty="0">
                <a:latin typeface="Lub Dub Medium" panose="020B0603030403020204" pitchFamily="34" charset="0"/>
              </a:rPr>
              <a:t>a recommendation is not made for the AF indication. However, pharmacokinetic data are limited.</a:t>
            </a:r>
          </a:p>
        </p:txBody>
      </p:sp>
      <p:sp>
        <p:nvSpPr>
          <p:cNvPr id="7" name="TextBox 6">
            <a:extLst>
              <a:ext uri="{FF2B5EF4-FFF2-40B4-BE49-F238E27FC236}">
                <a16:creationId xmlns:a16="http://schemas.microsoft.com/office/drawing/2014/main" id="{D8CE7DB8-F0B5-5F65-F555-B0BC7D69BAAC}"/>
              </a:ext>
            </a:extLst>
          </p:cNvPr>
          <p:cNvSpPr txBox="1"/>
          <p:nvPr/>
        </p:nvSpPr>
        <p:spPr>
          <a:xfrm>
            <a:off x="2424682" y="7008132"/>
            <a:ext cx="9781035" cy="461665"/>
          </a:xfrm>
          <a:prstGeom prst="rect">
            <a:avLst/>
          </a:prstGeom>
          <a:noFill/>
        </p:spPr>
        <p:txBody>
          <a:bodyPr wrap="square">
            <a:spAutoFit/>
          </a:bodyPr>
          <a:lstStyle/>
          <a:p>
            <a:r>
              <a:rPr lang="en-US" sz="1200" dirty="0">
                <a:latin typeface="Lub Dub Medium" panose="020B0603030403020204" pitchFamily="34" charset="0"/>
              </a:rPr>
              <a:t>AF indicates atrial fibrillation; ARISTOTLE, Apixaban for Reduction in Stroke and Other Thromboembolic Events in Atrial Fibrillation; CrCl, creatinine clearance; and DOAC, direct oral anticoagulant.</a:t>
            </a:r>
          </a:p>
        </p:txBody>
      </p:sp>
    </p:spTree>
    <p:extLst>
      <p:ext uri="{BB962C8B-B14F-4D97-AF65-F5344CB8AC3E}">
        <p14:creationId xmlns:p14="http://schemas.microsoft.com/office/powerpoint/2010/main" val="1063047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54E8A4D-015B-D6BC-FE11-FAB84B45BBEE}"/>
              </a:ext>
            </a:extLst>
          </p:cNvPr>
          <p:cNvSpPr>
            <a:spLocks noGrp="1"/>
          </p:cNvSpPr>
          <p:nvPr>
            <p:ph type="ctrTitle"/>
          </p:nvPr>
        </p:nvSpPr>
        <p:spPr>
          <a:xfrm>
            <a:off x="4298155" y="838200"/>
            <a:ext cx="6034089" cy="481773"/>
          </a:xfrm>
        </p:spPr>
        <p:txBody>
          <a:bodyPr/>
          <a:lstStyle/>
          <a:p>
            <a:r>
              <a:rPr lang="en-US" sz="2800" dirty="0">
                <a:latin typeface="Lub Dub Medium" panose="020B0603030403020204" pitchFamily="34" charset="0"/>
              </a:rPr>
              <a:t>AF in Valvular Heart Disease (VHD)</a:t>
            </a:r>
          </a:p>
        </p:txBody>
      </p:sp>
      <p:graphicFrame>
        <p:nvGraphicFramePr>
          <p:cNvPr id="3" name="Table 2">
            <a:extLst>
              <a:ext uri="{FF2B5EF4-FFF2-40B4-BE49-F238E27FC236}">
                <a16:creationId xmlns:a16="http://schemas.microsoft.com/office/drawing/2014/main" id="{4802D416-4AB5-0162-C3B1-6126B17571D5}"/>
              </a:ext>
            </a:extLst>
          </p:cNvPr>
          <p:cNvGraphicFramePr>
            <a:graphicFrameLocks noGrp="1"/>
          </p:cNvGraphicFramePr>
          <p:nvPr>
            <p:extLst>
              <p:ext uri="{D42A27DB-BD31-4B8C-83A1-F6EECF244321}">
                <p14:modId xmlns:p14="http://schemas.microsoft.com/office/powerpoint/2010/main" val="2784475907"/>
              </p:ext>
            </p:extLst>
          </p:nvPr>
        </p:nvGraphicFramePr>
        <p:xfrm>
          <a:off x="1295400" y="1630689"/>
          <a:ext cx="12039600" cy="4968222"/>
        </p:xfrm>
        <a:graphic>
          <a:graphicData uri="http://schemas.openxmlformats.org/drawingml/2006/table">
            <a:tbl>
              <a:tblPr firstRow="1" firstCol="1" bandRow="1"/>
              <a:tblGrid>
                <a:gridCol w="1230448">
                  <a:extLst>
                    <a:ext uri="{9D8B030D-6E8A-4147-A177-3AD203B41FA5}">
                      <a16:colId xmlns:a16="http://schemas.microsoft.com/office/drawing/2014/main" val="1362772300"/>
                    </a:ext>
                  </a:extLst>
                </a:gridCol>
                <a:gridCol w="1175065">
                  <a:extLst>
                    <a:ext uri="{9D8B030D-6E8A-4147-A177-3AD203B41FA5}">
                      <a16:colId xmlns:a16="http://schemas.microsoft.com/office/drawing/2014/main" val="2882325351"/>
                    </a:ext>
                  </a:extLst>
                </a:gridCol>
                <a:gridCol w="9634087">
                  <a:extLst>
                    <a:ext uri="{9D8B030D-6E8A-4147-A177-3AD203B41FA5}">
                      <a16:colId xmlns:a16="http://schemas.microsoft.com/office/drawing/2014/main" val="3580396533"/>
                    </a:ext>
                  </a:extLst>
                </a:gridCol>
              </a:tblGrid>
              <a:tr h="116205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AF in VHD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9007731"/>
                  </a:ext>
                </a:extLst>
              </a:tr>
              <a:tr h="5331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785668"/>
                  </a:ext>
                </a:extLst>
              </a:tr>
              <a:tr h="17909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rheumatic mitral stenosis or mitral stenosis of moderate or greater severity and history of AF, long-term anticoagulation with warfarin is recommended over DOACs, independent of the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to prevent cardiovascular events, including stroke or death</a:t>
                      </a:r>
                      <a:r>
                        <a:rPr lang="en-US" sz="1800" b="1" dirty="0">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4770"/>
                  </a:ext>
                </a:extLst>
              </a:tr>
              <a:tr h="11620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patients with AF and valve disease other than moderate or greater mitral stenosis or a mechanical heart valve, DOACs are recommended over VKAs.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196709"/>
                  </a:ext>
                </a:extLst>
              </a:tr>
            </a:tbl>
          </a:graphicData>
        </a:graphic>
      </p:graphicFrame>
    </p:spTree>
    <p:extLst>
      <p:ext uri="{BB962C8B-B14F-4D97-AF65-F5344CB8AC3E}">
        <p14:creationId xmlns:p14="http://schemas.microsoft.com/office/powerpoint/2010/main" val="2286552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E6DC47-5181-1230-11BF-FC0365134219}"/>
              </a:ext>
            </a:extLst>
          </p:cNvPr>
          <p:cNvSpPr>
            <a:spLocks noGrp="1"/>
          </p:cNvSpPr>
          <p:nvPr>
            <p:ph type="ctrTitle"/>
          </p:nvPr>
        </p:nvSpPr>
        <p:spPr>
          <a:xfrm>
            <a:off x="3368277" y="838200"/>
            <a:ext cx="7893845" cy="481773"/>
          </a:xfrm>
        </p:spPr>
        <p:txBody>
          <a:bodyPr/>
          <a:lstStyle/>
          <a:p>
            <a:r>
              <a:rPr lang="en-US" sz="2800" dirty="0">
                <a:latin typeface="Lub Dub Medium" panose="020B0603030403020204" pitchFamily="34" charset="0"/>
              </a:rPr>
              <a:t>Anticoagulation of Typical Atrial Flutter (AFL)</a:t>
            </a:r>
          </a:p>
        </p:txBody>
      </p:sp>
      <p:graphicFrame>
        <p:nvGraphicFramePr>
          <p:cNvPr id="3" name="Table 2">
            <a:extLst>
              <a:ext uri="{FF2B5EF4-FFF2-40B4-BE49-F238E27FC236}">
                <a16:creationId xmlns:a16="http://schemas.microsoft.com/office/drawing/2014/main" id="{A0FDAD1A-B3C1-53DD-7C44-09E29EE77329}"/>
              </a:ext>
            </a:extLst>
          </p:cNvPr>
          <p:cNvGraphicFramePr>
            <a:graphicFrameLocks noGrp="1"/>
          </p:cNvGraphicFramePr>
          <p:nvPr>
            <p:extLst>
              <p:ext uri="{D42A27DB-BD31-4B8C-83A1-F6EECF244321}">
                <p14:modId xmlns:p14="http://schemas.microsoft.com/office/powerpoint/2010/main" val="1166503950"/>
              </p:ext>
            </p:extLst>
          </p:nvPr>
        </p:nvGraphicFramePr>
        <p:xfrm>
          <a:off x="1832072" y="1608246"/>
          <a:ext cx="10966254" cy="5013107"/>
        </p:xfrm>
        <a:graphic>
          <a:graphicData uri="http://schemas.openxmlformats.org/drawingml/2006/table">
            <a:tbl>
              <a:tblPr firstRow="1" firstCol="1" bandRow="1"/>
              <a:tblGrid>
                <a:gridCol w="1096626">
                  <a:extLst>
                    <a:ext uri="{9D8B030D-6E8A-4147-A177-3AD203B41FA5}">
                      <a16:colId xmlns:a16="http://schemas.microsoft.com/office/drawing/2014/main" val="3970943973"/>
                    </a:ext>
                  </a:extLst>
                </a:gridCol>
                <a:gridCol w="1085659">
                  <a:extLst>
                    <a:ext uri="{9D8B030D-6E8A-4147-A177-3AD203B41FA5}">
                      <a16:colId xmlns:a16="http://schemas.microsoft.com/office/drawing/2014/main" val="1857474654"/>
                    </a:ext>
                  </a:extLst>
                </a:gridCol>
                <a:gridCol w="8783969">
                  <a:extLst>
                    <a:ext uri="{9D8B030D-6E8A-4147-A177-3AD203B41FA5}">
                      <a16:colId xmlns:a16="http://schemas.microsoft.com/office/drawing/2014/main" val="1942742136"/>
                    </a:ext>
                  </a:extLst>
                </a:gridCol>
              </a:tblGrid>
              <a:tr h="1592778">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600"/>
                        </a:spcBef>
                        <a:spcAft>
                          <a:spcPts val="140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of Typical AFL*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6195608"/>
                  </a:ext>
                </a:extLst>
              </a:tr>
              <a:tr h="58432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88285"/>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AFL, anticoagulant therapy is recommended according to the same risk profile used for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309218"/>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AFL who undergo successful cardioversion or ablation resulting in restoration of sinus rhythm, anticoagulation should be continued for at least 4 weeks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postprocedure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971918"/>
                  </a:ext>
                </a:extLst>
              </a:tr>
            </a:tbl>
          </a:graphicData>
        </a:graphic>
      </p:graphicFrame>
    </p:spTree>
    <p:extLst>
      <p:ext uri="{BB962C8B-B14F-4D97-AF65-F5344CB8AC3E}">
        <p14:creationId xmlns:p14="http://schemas.microsoft.com/office/powerpoint/2010/main" val="34405751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31249D5-000F-7DD4-2325-06AC57EDA606}"/>
              </a:ext>
            </a:extLst>
          </p:cNvPr>
          <p:cNvSpPr>
            <a:spLocks noGrp="1"/>
          </p:cNvSpPr>
          <p:nvPr>
            <p:ph type="ctrTitle"/>
          </p:nvPr>
        </p:nvSpPr>
        <p:spPr>
          <a:xfrm>
            <a:off x="3360538" y="533400"/>
            <a:ext cx="7909323" cy="862773"/>
          </a:xfrm>
        </p:spPr>
        <p:txBody>
          <a:bodyPr/>
          <a:lstStyle/>
          <a:p>
            <a:r>
              <a:rPr lang="en-US" sz="2800" dirty="0">
                <a:latin typeface="Lub Dub Medium" panose="020B0603030403020204" pitchFamily="34" charset="0"/>
              </a:rPr>
              <a:t>Anticoagulation of Typical Atrial Flutter (AFL)</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3EAC5F5-BFB9-67E8-02DB-5016900F87A1}"/>
              </a:ext>
            </a:extLst>
          </p:cNvPr>
          <p:cNvGraphicFramePr>
            <a:graphicFrameLocks noGrp="1"/>
          </p:cNvGraphicFramePr>
          <p:nvPr>
            <p:extLst>
              <p:ext uri="{D42A27DB-BD31-4B8C-83A1-F6EECF244321}">
                <p14:modId xmlns:p14="http://schemas.microsoft.com/office/powerpoint/2010/main" val="1259262297"/>
              </p:ext>
            </p:extLst>
          </p:nvPr>
        </p:nvGraphicFramePr>
        <p:xfrm>
          <a:off x="838199" y="1600200"/>
          <a:ext cx="12954000" cy="5814572"/>
        </p:xfrm>
        <a:graphic>
          <a:graphicData uri="http://schemas.openxmlformats.org/drawingml/2006/table">
            <a:tbl>
              <a:tblPr firstRow="1" firstCol="1" bandRow="1"/>
              <a:tblGrid>
                <a:gridCol w="1295400">
                  <a:extLst>
                    <a:ext uri="{9D8B030D-6E8A-4147-A177-3AD203B41FA5}">
                      <a16:colId xmlns:a16="http://schemas.microsoft.com/office/drawing/2014/main" val="2394811445"/>
                    </a:ext>
                  </a:extLst>
                </a:gridCol>
                <a:gridCol w="1282446">
                  <a:extLst>
                    <a:ext uri="{9D8B030D-6E8A-4147-A177-3AD203B41FA5}">
                      <a16:colId xmlns:a16="http://schemas.microsoft.com/office/drawing/2014/main" val="3900519865"/>
                    </a:ext>
                  </a:extLst>
                </a:gridCol>
                <a:gridCol w="10376154">
                  <a:extLst>
                    <a:ext uri="{9D8B030D-6E8A-4147-A177-3AD203B41FA5}">
                      <a16:colId xmlns:a16="http://schemas.microsoft.com/office/drawing/2014/main" val="4068594034"/>
                    </a:ext>
                  </a:extLst>
                </a:gridCol>
              </a:tblGrid>
              <a:tr h="12578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Patients with typical AFL who have undergone successful CTI ablation and have had AF previously detected before AFL ablation should receive ongoing oral anticoagulation </a:t>
                      </a:r>
                      <a:r>
                        <a:rPr lang="en-US" sz="1800" b="1" dirty="0" err="1">
                          <a:effectLst/>
                          <a:latin typeface="Times New Roman"/>
                          <a:ea typeface="Times New Roman" panose="02020603050405020304" pitchFamily="18" charset="0"/>
                          <a:cs typeface="Times New Roman"/>
                        </a:rPr>
                        <a:t>postablation</a:t>
                      </a:r>
                      <a:r>
                        <a:rPr lang="en-US" sz="1800" b="1" dirty="0">
                          <a:effectLst/>
                          <a:latin typeface="Times New Roman"/>
                          <a:ea typeface="Times New Roman" panose="02020603050405020304" pitchFamily="18" charset="0"/>
                          <a:cs typeface="Times New Roman"/>
                        </a:rPr>
                        <a:t> as indicated for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60204"/>
                  </a:ext>
                </a:extLst>
              </a:tr>
              <a:tr h="16995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a:ea typeface="Times New Roman" panose="02020603050405020304" pitchFamily="18" charset="0"/>
                          <a:cs typeface="Times New Roman"/>
                        </a:rPr>
                        <a:t>Patients with typical AFL who have undergone successful CTI ablation and are deemed to be at high thromboembolic risk, without any known previous history of AF, should receive close follow-up and arrhythmia monitoring to detect silent AF if they are not receiving ongoing anticoagulation in view of significant risk of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22498"/>
                  </a:ext>
                </a:extLst>
              </a:tr>
              <a:tr h="2141224">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a:ea typeface="Times New Roman" panose="02020603050405020304" pitchFamily="18" charset="0"/>
                          <a:cs typeface="Times New Roman"/>
                        </a:rPr>
                        <a:t>In patients with typical AFL who have undergone successful CTI ablation without any known previous history of AF who are at high risk for development of AF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LA enlargement, inducible AF, chronic obstructive pulmonary disease [COPD], HF), it may be reasonable to prescribe long-term anticoagulation if thromboembolic risk assessment suggests high risk (&gt;2% annual risk)  for stroke.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585315"/>
                  </a:ext>
                </a:extLst>
              </a:tr>
            </a:tbl>
          </a:graphicData>
        </a:graphic>
      </p:graphicFrame>
    </p:spTree>
    <p:extLst>
      <p:ext uri="{BB962C8B-B14F-4D97-AF65-F5344CB8AC3E}">
        <p14:creationId xmlns:p14="http://schemas.microsoft.com/office/powerpoint/2010/main" val="1743200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flowchart&#10;&#10;Description automatically generated">
            <a:extLst>
              <a:ext uri="{FF2B5EF4-FFF2-40B4-BE49-F238E27FC236}">
                <a16:creationId xmlns:a16="http://schemas.microsoft.com/office/drawing/2014/main" id="{64DF6AA5-3CB5-34CE-8E7A-1505B4602C3B}"/>
              </a:ext>
            </a:extLst>
          </p:cNvPr>
          <p:cNvPicPr>
            <a:picLocks noChangeAspect="1"/>
          </p:cNvPicPr>
          <p:nvPr/>
        </p:nvPicPr>
        <p:blipFill>
          <a:blip r:embed="rId2"/>
          <a:stretch>
            <a:fillRect/>
          </a:stretch>
        </p:blipFill>
        <p:spPr>
          <a:xfrm>
            <a:off x="1600200" y="735937"/>
            <a:ext cx="11049000" cy="6757726"/>
          </a:xfrm>
          <a:prstGeom prst="rect">
            <a:avLst/>
          </a:prstGeom>
        </p:spPr>
      </p:pic>
      <p:sp>
        <p:nvSpPr>
          <p:cNvPr id="3" name="Title 5">
            <a:extLst>
              <a:ext uri="{FF2B5EF4-FFF2-40B4-BE49-F238E27FC236}">
                <a16:creationId xmlns:a16="http://schemas.microsoft.com/office/drawing/2014/main" id="{9B5FB799-B8EE-1171-9FFC-AC027AFBD0A0}"/>
              </a:ext>
            </a:extLst>
          </p:cNvPr>
          <p:cNvSpPr>
            <a:spLocks noGrp="1"/>
          </p:cNvSpPr>
          <p:nvPr>
            <p:ph type="ctrTitle"/>
          </p:nvPr>
        </p:nvSpPr>
        <p:spPr>
          <a:xfrm>
            <a:off x="2209800" y="88388"/>
            <a:ext cx="10210800" cy="647549"/>
          </a:xfrm>
        </p:spPr>
        <p:txBody>
          <a:bodyPr/>
          <a:lstStyle/>
          <a:p>
            <a:r>
              <a:rPr lang="en-US" sz="2800" dirty="0">
                <a:latin typeface="Lub Dub Medium" panose="020B0603030403020204" pitchFamily="34" charset="0"/>
              </a:rPr>
              <a:t>Figure 16. Anticoagulation for Typical (CTI-Dependent) AFL</a:t>
            </a:r>
          </a:p>
        </p:txBody>
      </p:sp>
      <p:sp>
        <p:nvSpPr>
          <p:cNvPr id="6" name="TextBox 5">
            <a:extLst>
              <a:ext uri="{FF2B5EF4-FFF2-40B4-BE49-F238E27FC236}">
                <a16:creationId xmlns:a16="http://schemas.microsoft.com/office/drawing/2014/main" id="{A6E17A89-FF44-97EB-28D2-CEF4FA39B100}"/>
              </a:ext>
            </a:extLst>
          </p:cNvPr>
          <p:cNvSpPr txBox="1"/>
          <p:nvPr/>
        </p:nvSpPr>
        <p:spPr>
          <a:xfrm>
            <a:off x="304800" y="7031998"/>
            <a:ext cx="4648200" cy="461665"/>
          </a:xfrm>
          <a:prstGeom prst="rect">
            <a:avLst/>
          </a:prstGeom>
          <a:noFill/>
        </p:spPr>
        <p:txBody>
          <a:bodyPr wrap="square">
            <a:spAutoFit/>
          </a:bodyPr>
          <a:lstStyle/>
          <a:p>
            <a:r>
              <a:rPr lang="en-US" sz="1200" dirty="0">
                <a:latin typeface="Lub Dub Medium" panose="020B0603030403020204" pitchFamily="34" charset="0"/>
              </a:rPr>
              <a:t>†For example, left atrial enlargement, inducible AF, chronic obstructive pulmonary disease, concomitant heart failure.</a:t>
            </a:r>
          </a:p>
        </p:txBody>
      </p:sp>
      <p:sp>
        <p:nvSpPr>
          <p:cNvPr id="8" name="TextBox 7">
            <a:extLst>
              <a:ext uri="{FF2B5EF4-FFF2-40B4-BE49-F238E27FC236}">
                <a16:creationId xmlns:a16="http://schemas.microsoft.com/office/drawing/2014/main" id="{480FC2C0-4E3A-14C3-C228-A8863899360B}"/>
              </a:ext>
            </a:extLst>
          </p:cNvPr>
          <p:cNvSpPr txBox="1"/>
          <p:nvPr/>
        </p:nvSpPr>
        <p:spPr>
          <a:xfrm>
            <a:off x="304800" y="6629400"/>
            <a:ext cx="4343400" cy="276999"/>
          </a:xfrm>
          <a:prstGeom prst="rect">
            <a:avLst/>
          </a:prstGeom>
          <a:noFill/>
        </p:spPr>
        <p:txBody>
          <a:bodyPr wrap="square">
            <a:spAutoFit/>
          </a:bodyPr>
          <a:lstStyle/>
          <a:p>
            <a:r>
              <a:rPr lang="en-US" sz="1200" dirty="0">
                <a:latin typeface="Lub Dub Medium" panose="020B0603030403020204" pitchFamily="34" charset="0"/>
              </a:rPr>
              <a:t>*Intraprocedural documentation of bidirectional block. </a:t>
            </a:r>
          </a:p>
        </p:txBody>
      </p:sp>
      <p:sp>
        <p:nvSpPr>
          <p:cNvPr id="10" name="TextBox 9">
            <a:extLst>
              <a:ext uri="{FF2B5EF4-FFF2-40B4-BE49-F238E27FC236}">
                <a16:creationId xmlns:a16="http://schemas.microsoft.com/office/drawing/2014/main" id="{7EE777C6-B35E-B131-51EC-A307E1450082}"/>
              </a:ext>
            </a:extLst>
          </p:cNvPr>
          <p:cNvSpPr txBox="1"/>
          <p:nvPr/>
        </p:nvSpPr>
        <p:spPr>
          <a:xfrm>
            <a:off x="304800" y="5920269"/>
            <a:ext cx="4648200" cy="646331"/>
          </a:xfrm>
          <a:prstGeom prst="rect">
            <a:avLst/>
          </a:prstGeom>
          <a:noFill/>
        </p:spPr>
        <p:txBody>
          <a:bodyPr wrap="square">
            <a:spAutoFit/>
          </a:bodyPr>
          <a:lstStyle/>
          <a:p>
            <a:r>
              <a:rPr lang="en-US" sz="1200" dirty="0">
                <a:latin typeface="Lub Dub Medium" panose="020B0603030403020204" pitchFamily="34" charset="0"/>
              </a:rPr>
              <a:t>AF indicates atrial fibrillation; AFL, atrial flutter; COPD, chronic obstructive pulmonary </a:t>
            </a:r>
            <a:r>
              <a:rPr lang="en-US" sz="1200" dirty="0" err="1">
                <a:latin typeface="Lub Dub Medium" panose="020B0603030403020204" pitchFamily="34" charset="0"/>
              </a:rPr>
              <a:t>disease;and</a:t>
            </a:r>
            <a:r>
              <a:rPr lang="en-US" sz="1200" dirty="0">
                <a:latin typeface="Lub Dub Medium" panose="020B0603030403020204" pitchFamily="34" charset="0"/>
              </a:rPr>
              <a:t> CTI, </a:t>
            </a:r>
            <a:r>
              <a:rPr lang="en-US" sz="1200" dirty="0" err="1">
                <a:latin typeface="Lub Dub Medium" panose="020B0603030403020204" pitchFamily="34" charset="0"/>
              </a:rPr>
              <a:t>cavotricuspid</a:t>
            </a:r>
            <a:r>
              <a:rPr lang="en-US" sz="1200" dirty="0">
                <a:latin typeface="Lub Dub Medium" panose="020B0603030403020204" pitchFamily="34" charset="0"/>
              </a:rPr>
              <a:t> isthmus.</a:t>
            </a:r>
          </a:p>
        </p:txBody>
      </p:sp>
      <p:sp>
        <p:nvSpPr>
          <p:cNvPr id="4" name="TextBox 3">
            <a:extLst>
              <a:ext uri="{FF2B5EF4-FFF2-40B4-BE49-F238E27FC236}">
                <a16:creationId xmlns:a16="http://schemas.microsoft.com/office/drawing/2014/main" id="{1C02FBBD-1004-A2D2-02D8-7A6FC90B64AF}"/>
              </a:ext>
            </a:extLst>
          </p:cNvPr>
          <p:cNvSpPr txBox="1"/>
          <p:nvPr/>
        </p:nvSpPr>
        <p:spPr>
          <a:xfrm>
            <a:off x="13288962" y="6847332"/>
            <a:ext cx="1181100"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4237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Title 3">
            <a:extLst>
              <a:ext uri="{FF2B5EF4-FFF2-40B4-BE49-F238E27FC236}">
                <a16:creationId xmlns:a16="http://schemas.microsoft.com/office/drawing/2014/main" id="{0C079517-50A2-BC92-B5AE-A6D0CD8A002C}"/>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7779E6CE-26B2-08E3-4D4F-10DFDD09E1B6}"/>
              </a:ext>
            </a:extLst>
          </p:cNvPr>
          <p:cNvSpPr txBox="1"/>
          <p:nvPr/>
        </p:nvSpPr>
        <p:spPr>
          <a:xfrm>
            <a:off x="1714500" y="2667000"/>
            <a:ext cx="11201400" cy="2862322"/>
          </a:xfrm>
          <a:prstGeom prst="rect">
            <a:avLst/>
          </a:prstGeom>
          <a:noFill/>
        </p:spPr>
        <p:txBody>
          <a:bodyPr wrap="square" lIns="91440" tIns="45720" rIns="91440" bIns="45720" anchor="t">
            <a:spAutoFit/>
          </a:bodyPr>
          <a:lstStyle/>
          <a:p>
            <a:r>
              <a:rPr lang="en-US" sz="3000" dirty="0">
                <a:latin typeface="Lub Dub Medium"/>
              </a:rPr>
              <a:t>9. </a:t>
            </a:r>
            <a:r>
              <a:rPr lang="en-US" sz="3000" dirty="0">
                <a:latin typeface="Lub Dub Bold"/>
              </a:rPr>
              <a:t>Left atrial appendage occlusion devices receive higher level Class of Recommendation: </a:t>
            </a:r>
            <a:r>
              <a:rPr lang="en-US" sz="3000" dirty="0">
                <a:latin typeface="Lub Dub Medium"/>
              </a:rPr>
              <a:t>In view of additional data on safety and efficacy of left atrial appendage occlusion devices, the Class of Recommendation has been upgraded to 2a compared with the 2019 AF Focused Update for use of these devices in patients with long-term contraindications to anticoagulation.</a:t>
            </a:r>
          </a:p>
        </p:txBody>
      </p:sp>
    </p:spTree>
    <p:extLst>
      <p:ext uri="{BB962C8B-B14F-4D97-AF65-F5344CB8AC3E}">
        <p14:creationId xmlns:p14="http://schemas.microsoft.com/office/powerpoint/2010/main" val="4376557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F08E0-3224-AA58-425B-EE69946BB873}"/>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6" name="TextBox 5">
            <a:extLst>
              <a:ext uri="{FF2B5EF4-FFF2-40B4-BE49-F238E27FC236}">
                <a16:creationId xmlns:a16="http://schemas.microsoft.com/office/drawing/2014/main" id="{24FC1F95-C6F9-CBFD-FA0D-980126FF6A16}"/>
              </a:ext>
            </a:extLst>
          </p:cNvPr>
          <p:cNvSpPr txBox="1"/>
          <p:nvPr/>
        </p:nvSpPr>
        <p:spPr>
          <a:xfrm>
            <a:off x="5026818" y="3254163"/>
            <a:ext cx="4576763" cy="861774"/>
          </a:xfrm>
          <a:prstGeom prst="rect">
            <a:avLst/>
          </a:prstGeom>
          <a:noFill/>
        </p:spPr>
        <p:txBody>
          <a:bodyPr wrap="square">
            <a:spAutoFit/>
          </a:bodyPr>
          <a:lstStyle/>
          <a:p>
            <a:pPr algn="ctr"/>
            <a:r>
              <a:rPr lang="en-US" sz="5000" dirty="0">
                <a:latin typeface="Lub Dub Bold" panose="020B0803030403020204" pitchFamily="34" charset="0"/>
              </a:rPr>
              <a:t>Rate Control</a:t>
            </a:r>
          </a:p>
        </p:txBody>
      </p:sp>
    </p:spTree>
    <p:extLst>
      <p:ext uri="{BB962C8B-B14F-4D97-AF65-F5344CB8AC3E}">
        <p14:creationId xmlns:p14="http://schemas.microsoft.com/office/powerpoint/2010/main" val="1599975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DF85D6-4867-144C-53B5-5732A1B50197}"/>
              </a:ext>
            </a:extLst>
          </p:cNvPr>
          <p:cNvSpPr>
            <a:spLocks noGrp="1"/>
          </p:cNvSpPr>
          <p:nvPr>
            <p:ph type="ctrTitle"/>
          </p:nvPr>
        </p:nvSpPr>
        <p:spPr>
          <a:xfrm>
            <a:off x="3966268" y="762000"/>
            <a:ext cx="6697862" cy="481773"/>
          </a:xfrm>
        </p:spPr>
        <p:txBody>
          <a:bodyPr/>
          <a:lstStyle/>
          <a:p>
            <a:r>
              <a:rPr lang="en-US" sz="2800" dirty="0">
                <a:latin typeface="Lub Dub Medium" panose="020B0603030403020204" pitchFamily="34" charset="0"/>
              </a:rPr>
              <a:t>Broad Considerations for Rate Control</a:t>
            </a:r>
          </a:p>
        </p:txBody>
      </p:sp>
      <p:graphicFrame>
        <p:nvGraphicFramePr>
          <p:cNvPr id="3" name="Table 2">
            <a:extLst>
              <a:ext uri="{FF2B5EF4-FFF2-40B4-BE49-F238E27FC236}">
                <a16:creationId xmlns:a16="http://schemas.microsoft.com/office/drawing/2014/main" id="{CE26C3B2-148E-47A6-9F91-932A1DF4AA9B}"/>
              </a:ext>
            </a:extLst>
          </p:cNvPr>
          <p:cNvGraphicFramePr>
            <a:graphicFrameLocks noGrp="1"/>
          </p:cNvGraphicFramePr>
          <p:nvPr>
            <p:extLst>
              <p:ext uri="{D42A27DB-BD31-4B8C-83A1-F6EECF244321}">
                <p14:modId xmlns:p14="http://schemas.microsoft.com/office/powerpoint/2010/main" val="2596115165"/>
              </p:ext>
            </p:extLst>
          </p:nvPr>
        </p:nvGraphicFramePr>
        <p:xfrm>
          <a:off x="1684337" y="1538732"/>
          <a:ext cx="11261725" cy="5152136"/>
        </p:xfrm>
        <a:graphic>
          <a:graphicData uri="http://schemas.openxmlformats.org/drawingml/2006/table">
            <a:tbl>
              <a:tblPr firstRow="1" firstCol="1" lastRow="1" lastCol="1" bandRow="1" bandCol="1"/>
              <a:tblGrid>
                <a:gridCol w="1096892">
                  <a:extLst>
                    <a:ext uri="{9D8B030D-6E8A-4147-A177-3AD203B41FA5}">
                      <a16:colId xmlns:a16="http://schemas.microsoft.com/office/drawing/2014/main" val="2387506937"/>
                    </a:ext>
                  </a:extLst>
                </a:gridCol>
                <a:gridCol w="979770">
                  <a:extLst>
                    <a:ext uri="{9D8B030D-6E8A-4147-A177-3AD203B41FA5}">
                      <a16:colId xmlns:a16="http://schemas.microsoft.com/office/drawing/2014/main" val="3160963405"/>
                    </a:ext>
                  </a:extLst>
                </a:gridCol>
                <a:gridCol w="9185063">
                  <a:extLst>
                    <a:ext uri="{9D8B030D-6E8A-4147-A177-3AD203B41FA5}">
                      <a16:colId xmlns:a16="http://schemas.microsoft.com/office/drawing/2014/main" val="3227548517"/>
                    </a:ext>
                  </a:extLst>
                </a:gridCol>
              </a:tblGrid>
              <a:tr h="980155">
                <a:tc>
                  <a:txBody>
                    <a:bodyPr/>
                    <a:lstStyle/>
                    <a:p>
                      <a:pPr marL="0" marR="0">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8420" marR="54610" algn="ctr">
                        <a:lnSpc>
                          <a:spcPct val="200000"/>
                        </a:lnSpc>
                        <a:spcBef>
                          <a:spcPts val="10"/>
                        </a:spcBef>
                        <a:spcAft>
                          <a:spcPts val="0"/>
                        </a:spcAft>
                      </a:pPr>
                      <a:r>
                        <a:rPr lang="en-US" sz="1800" b="1" dirty="0">
                          <a:effectLst/>
                          <a:latin typeface="Times New Roman"/>
                          <a:ea typeface="Times New Roman" panose="02020603050405020304" pitchFamily="18" charset="0"/>
                          <a:cs typeface="Times New Roman"/>
                        </a:rPr>
                        <a:t>Recommendations for Broad Considerations in Rate Control</a:t>
                      </a:r>
                      <a:endParaRPr lang="en-US" sz="1800" dirty="0">
                        <a:effectLst/>
                        <a:latin typeface="Times New Roman"/>
                        <a:ea typeface="Times New Roman" panose="02020603050405020304" pitchFamily="18" charset="0"/>
                        <a:cs typeface="Times New Roman"/>
                      </a:endParaRPr>
                    </a:p>
                    <a:p>
                      <a:pPr marL="58420" marR="54610" algn="ctr">
                        <a:lnSpc>
                          <a:spcPct val="200000"/>
                        </a:lnSpc>
                        <a:spcBef>
                          <a:spcPts val="1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7680328"/>
                  </a:ext>
                </a:extLst>
              </a:tr>
              <a:tr h="449678">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030655"/>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with AF, SDM with the patient is recommended to discuss rhythm- versus rate-control strategies (taking into consideration clinical presentation, comorbidity burden, medication profile, and patient preferences), discuss therapeutic options, and for assessing long-term benefits.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1983"/>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HF who are candidates for select rate-control strategies, heart rate target should be guided by underlying patient symptoms, in general aiming at a resting heart rate of &lt;100 to 110 bpm.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709400"/>
                  </a:ext>
                </a:extLst>
              </a:tr>
            </a:tbl>
          </a:graphicData>
        </a:graphic>
      </p:graphicFrame>
    </p:spTree>
    <p:extLst>
      <p:ext uri="{BB962C8B-B14F-4D97-AF65-F5344CB8AC3E}">
        <p14:creationId xmlns:p14="http://schemas.microsoft.com/office/powerpoint/2010/main" val="5987368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DB0982-B3E9-8697-7F69-49DEF853D8D6}"/>
              </a:ext>
            </a:extLst>
          </p:cNvPr>
          <p:cNvSpPr>
            <a:spLocks noGrp="1"/>
          </p:cNvSpPr>
          <p:nvPr>
            <p:ph type="ctrTitle"/>
          </p:nvPr>
        </p:nvSpPr>
        <p:spPr>
          <a:xfrm>
            <a:off x="3209925" y="762000"/>
            <a:ext cx="8210550" cy="876149"/>
          </a:xfrm>
        </p:spPr>
        <p:txBody>
          <a:bodyPr/>
          <a:lstStyle/>
          <a:p>
            <a:r>
              <a:rPr lang="en-US" sz="2800" dirty="0">
                <a:latin typeface="Lub Dub Medium" panose="020B0603030403020204" pitchFamily="34" charset="0"/>
              </a:rPr>
              <a:t>Table 20. Clinical Presentations and Objectives of Heart Rate Control</a:t>
            </a:r>
          </a:p>
        </p:txBody>
      </p:sp>
      <p:graphicFrame>
        <p:nvGraphicFramePr>
          <p:cNvPr id="3" name="Table 2">
            <a:extLst>
              <a:ext uri="{FF2B5EF4-FFF2-40B4-BE49-F238E27FC236}">
                <a16:creationId xmlns:a16="http://schemas.microsoft.com/office/drawing/2014/main" id="{94AB8014-3E93-E8A2-AAE1-BBB9B3E36552}"/>
              </a:ext>
            </a:extLst>
          </p:cNvPr>
          <p:cNvGraphicFramePr>
            <a:graphicFrameLocks noGrp="1"/>
          </p:cNvGraphicFramePr>
          <p:nvPr>
            <p:extLst>
              <p:ext uri="{D42A27DB-BD31-4B8C-83A1-F6EECF244321}">
                <p14:modId xmlns:p14="http://schemas.microsoft.com/office/powerpoint/2010/main" val="527631376"/>
              </p:ext>
            </p:extLst>
          </p:nvPr>
        </p:nvGraphicFramePr>
        <p:xfrm>
          <a:off x="2400300" y="1905000"/>
          <a:ext cx="9829800" cy="4985004"/>
        </p:xfrm>
        <a:graphic>
          <a:graphicData uri="http://schemas.openxmlformats.org/drawingml/2006/table">
            <a:tbl>
              <a:tblPr firstRow="1" firstCol="1" bandRow="1"/>
              <a:tblGrid>
                <a:gridCol w="4040048">
                  <a:extLst>
                    <a:ext uri="{9D8B030D-6E8A-4147-A177-3AD203B41FA5}">
                      <a16:colId xmlns:a16="http://schemas.microsoft.com/office/drawing/2014/main" val="1026617138"/>
                    </a:ext>
                  </a:extLst>
                </a:gridCol>
                <a:gridCol w="5789752">
                  <a:extLst>
                    <a:ext uri="{9D8B030D-6E8A-4147-A177-3AD203B41FA5}">
                      <a16:colId xmlns:a16="http://schemas.microsoft.com/office/drawing/2014/main" val="595006258"/>
                    </a:ext>
                  </a:extLst>
                </a:gridCol>
              </a:tblGrid>
              <a:tr h="203200">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Objective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1904659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Symptomatic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696075"/>
                  </a:ext>
                </a:extLst>
              </a:tr>
              <a:tr h="215900">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Tachycardia-induced cardiomyopathy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improve heart function or reduce the risk of recurrent cardiomyopathy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83081"/>
                  </a:ext>
                </a:extLst>
              </a:tr>
              <a:tr h="4318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ICD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risk of inappropriate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26822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Cardiac resynchronization therapy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enhance biventricular pacing, likelihood of myocardial recovery, and/or preservation of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156444"/>
                  </a:ext>
                </a:extLst>
              </a:tr>
              <a:tr h="6477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Tachycardia-bradycardia form of sick sinus syndrome among those with a pacemaker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the risk of hospitalization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424752"/>
                  </a:ext>
                </a:extLst>
              </a:tr>
            </a:tbl>
          </a:graphicData>
        </a:graphic>
      </p:graphicFrame>
      <p:sp>
        <p:nvSpPr>
          <p:cNvPr id="4" name="TextBox 3">
            <a:extLst>
              <a:ext uri="{FF2B5EF4-FFF2-40B4-BE49-F238E27FC236}">
                <a16:creationId xmlns:a16="http://schemas.microsoft.com/office/drawing/2014/main" id="{E29B95CF-D3D0-339C-4656-9FDD95B69494}"/>
              </a:ext>
            </a:extLst>
          </p:cNvPr>
          <p:cNvSpPr txBox="1"/>
          <p:nvPr/>
        </p:nvSpPr>
        <p:spPr>
          <a:xfrm>
            <a:off x="2400300" y="7018355"/>
            <a:ext cx="60579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ICD, implantable cardioverter-defibrillator.</a:t>
            </a:r>
          </a:p>
        </p:txBody>
      </p:sp>
    </p:spTree>
    <p:extLst>
      <p:ext uri="{BB962C8B-B14F-4D97-AF65-F5344CB8AC3E}">
        <p14:creationId xmlns:p14="http://schemas.microsoft.com/office/powerpoint/2010/main" val="690158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911070-436F-5A66-F2D0-3678210CF807}"/>
              </a:ext>
            </a:extLst>
          </p:cNvPr>
          <p:cNvSpPr>
            <a:spLocks noGrp="1"/>
          </p:cNvSpPr>
          <p:nvPr>
            <p:ph type="ctrTitle"/>
          </p:nvPr>
        </p:nvSpPr>
        <p:spPr>
          <a:xfrm>
            <a:off x="189904" y="1454658"/>
            <a:ext cx="2284810" cy="2660142"/>
          </a:xfrm>
        </p:spPr>
        <p:txBody>
          <a:bodyPr/>
          <a:lstStyle/>
          <a:p>
            <a:r>
              <a:rPr lang="en-US" sz="2800" dirty="0">
                <a:latin typeface="Lub Dub Medium" panose="020B0603030403020204" pitchFamily="34" charset="0"/>
              </a:rPr>
              <a:t>Table 21. Pharmacological Agents for Rate Control in Patients With AF</a:t>
            </a:r>
          </a:p>
        </p:txBody>
      </p:sp>
      <p:graphicFrame>
        <p:nvGraphicFramePr>
          <p:cNvPr id="8" name="Table 5">
            <a:extLst>
              <a:ext uri="{FF2B5EF4-FFF2-40B4-BE49-F238E27FC236}">
                <a16:creationId xmlns:a16="http://schemas.microsoft.com/office/drawing/2014/main" id="{21EF9A86-12DD-2321-216E-BCEC5B21C5E2}"/>
              </a:ext>
            </a:extLst>
          </p:cNvPr>
          <p:cNvGraphicFramePr>
            <a:graphicFrameLocks noGrp="1"/>
          </p:cNvGraphicFramePr>
          <p:nvPr>
            <p:extLst>
              <p:ext uri="{D42A27DB-BD31-4B8C-83A1-F6EECF244321}">
                <p14:modId xmlns:p14="http://schemas.microsoft.com/office/powerpoint/2010/main" val="3241610923"/>
              </p:ext>
            </p:extLst>
          </p:nvPr>
        </p:nvGraphicFramePr>
        <p:xfrm>
          <a:off x="2590800" y="326524"/>
          <a:ext cx="10058400" cy="6888092"/>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2585608987"/>
                    </a:ext>
                  </a:extLst>
                </a:gridCol>
                <a:gridCol w="2011680">
                  <a:extLst>
                    <a:ext uri="{9D8B030D-6E8A-4147-A177-3AD203B41FA5}">
                      <a16:colId xmlns:a16="http://schemas.microsoft.com/office/drawing/2014/main" val="3241586331"/>
                    </a:ext>
                  </a:extLst>
                </a:gridCol>
                <a:gridCol w="2011680">
                  <a:extLst>
                    <a:ext uri="{9D8B030D-6E8A-4147-A177-3AD203B41FA5}">
                      <a16:colId xmlns:a16="http://schemas.microsoft.com/office/drawing/2014/main" val="1332952099"/>
                    </a:ext>
                  </a:extLst>
                </a:gridCol>
                <a:gridCol w="2011680">
                  <a:extLst>
                    <a:ext uri="{9D8B030D-6E8A-4147-A177-3AD203B41FA5}">
                      <a16:colId xmlns:a16="http://schemas.microsoft.com/office/drawing/2014/main" val="1804990466"/>
                    </a:ext>
                  </a:extLst>
                </a:gridCol>
                <a:gridCol w="2011680">
                  <a:extLst>
                    <a:ext uri="{9D8B030D-6E8A-4147-A177-3AD203B41FA5}">
                      <a16:colId xmlns:a16="http://schemas.microsoft.com/office/drawing/2014/main" val="1787315598"/>
                    </a:ext>
                  </a:extLst>
                </a:gridCol>
              </a:tblGrid>
              <a:tr h="763020">
                <a:tc>
                  <a:txBody>
                    <a:bodyPr/>
                    <a:lstStyle/>
                    <a:p>
                      <a:endParaRPr lang="en-US"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Intravenous Administration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Oral Maintenance Dose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Elimination Half-Life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Notes</a:t>
                      </a:r>
                    </a:p>
                  </a:txBody>
                  <a:tcPr>
                    <a:solidFill>
                      <a:schemeClr val="accent1">
                        <a:lumMod val="20000"/>
                        <a:lumOff val="80000"/>
                      </a:schemeClr>
                    </a:solidFill>
                  </a:tcPr>
                </a:tc>
                <a:extLst>
                  <a:ext uri="{0D108BD9-81ED-4DB2-BD59-A6C34878D82A}">
                    <a16:rowId xmlns:a16="http://schemas.microsoft.com/office/drawing/2014/main" val="94959746"/>
                  </a:ext>
                </a:extLst>
              </a:tr>
              <a:tr h="348202">
                <a:tc gridSpan="5">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Beta blockers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133298051"/>
                  </a:ext>
                </a:extLst>
              </a:tr>
              <a:tr h="84127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tartrate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2.5-5 mg bolus over 2 min; up to 3 doses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25-200 mg, twice daily </a:t>
                      </a: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3-4 h </a:t>
                      </a:r>
                    </a:p>
                    <a:p>
                      <a:endParaRPr lang="en-US" dirty="0"/>
                    </a:p>
                  </a:txBody>
                  <a:tcPr/>
                </a:tc>
                <a:tc>
                  <a:txBody>
                    <a:bodyPr/>
                    <a:lstStyle/>
                    <a:p>
                      <a:endParaRPr lang="en-US" dirty="0"/>
                    </a:p>
                  </a:txBody>
                  <a:tcPr/>
                </a:tc>
                <a:extLst>
                  <a:ext uri="{0D108BD9-81ED-4DB2-BD59-A6C34878D82A}">
                    <a16:rowId xmlns:a16="http://schemas.microsoft.com/office/drawing/2014/main" val="337631620"/>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succinate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50-400 mg daily or twice daily in divided doses</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3-7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2991583045"/>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Atenolol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25-100 mg daily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6-7 h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Renally eliminated</a:t>
                      </a:r>
                    </a:p>
                  </a:txBody>
                  <a:tcPr/>
                </a:tc>
                <a:extLst>
                  <a:ext uri="{0D108BD9-81ED-4DB2-BD59-A6C34878D82A}">
                    <a16:rowId xmlns:a16="http://schemas.microsoft.com/office/drawing/2014/main" val="3483533766"/>
                  </a:ext>
                </a:extLst>
              </a:tr>
              <a:tr h="348202">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Bisoprolol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 mg daily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9-12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455456311"/>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Carvedilol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3.125-25 mg twice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7-10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234302247"/>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Esmolol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500 µg/kg bolus over 1 min; then 50-300 µg/kg/min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 min</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440398291"/>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dirty="0">
                          <a:ln>
                            <a:noFill/>
                          </a:ln>
                          <a:solidFill>
                            <a:prstClr val="black"/>
                          </a:solidFill>
                          <a:effectLst/>
                          <a:uLnTx/>
                          <a:uFillTx/>
                          <a:latin typeface="Times New Roman" panose="02020603050405020304" pitchFamily="18" charset="0"/>
                          <a:cs typeface="+mn-cs"/>
                        </a:rPr>
                        <a:t>Nadolol</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10-240 mg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20-24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914637293"/>
                  </a:ext>
                </a:extLst>
              </a:tr>
            </a:tbl>
          </a:graphicData>
        </a:graphic>
      </p:graphicFrame>
      <p:sp>
        <p:nvSpPr>
          <p:cNvPr id="10" name="TextBox 9">
            <a:extLst>
              <a:ext uri="{FF2B5EF4-FFF2-40B4-BE49-F238E27FC236}">
                <a16:creationId xmlns:a16="http://schemas.microsoft.com/office/drawing/2014/main" id="{226AA21A-1F18-895C-1A29-B9B010AF9467}"/>
              </a:ext>
            </a:extLst>
          </p:cNvPr>
          <p:cNvSpPr txBox="1"/>
          <p:nvPr/>
        </p:nvSpPr>
        <p:spPr>
          <a:xfrm>
            <a:off x="378619" y="5642821"/>
            <a:ext cx="1907381" cy="1569660"/>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4232753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48E72DE-D79E-862F-05D6-77BA09E59317}"/>
              </a:ext>
            </a:extLst>
          </p:cNvPr>
          <p:cNvSpPr>
            <a:spLocks noGrp="1"/>
          </p:cNvSpPr>
          <p:nvPr>
            <p:ph type="ctrTitle"/>
          </p:nvPr>
        </p:nvSpPr>
        <p:spPr>
          <a:xfrm>
            <a:off x="3624262" y="152400"/>
            <a:ext cx="7381876"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4AFDEBC6-CED5-DE1E-81F7-56FCE937650F}"/>
              </a:ext>
            </a:extLst>
          </p:cNvPr>
          <p:cNvGraphicFramePr>
            <a:graphicFrameLocks noGrp="1"/>
          </p:cNvGraphicFramePr>
          <p:nvPr>
            <p:extLst>
              <p:ext uri="{D42A27DB-BD31-4B8C-83A1-F6EECF244321}">
                <p14:modId xmlns:p14="http://schemas.microsoft.com/office/powerpoint/2010/main" val="994739820"/>
              </p:ext>
            </p:extLst>
          </p:nvPr>
        </p:nvGraphicFramePr>
        <p:xfrm>
          <a:off x="2895600" y="1178640"/>
          <a:ext cx="8915400" cy="6176616"/>
        </p:xfrm>
        <a:graphic>
          <a:graphicData uri="http://schemas.openxmlformats.org/drawingml/2006/table">
            <a:tbl>
              <a:tblPr firstRow="1" firstCol="1" bandRow="1"/>
              <a:tblGrid>
                <a:gridCol w="1847639">
                  <a:extLst>
                    <a:ext uri="{9D8B030D-6E8A-4147-A177-3AD203B41FA5}">
                      <a16:colId xmlns:a16="http://schemas.microsoft.com/office/drawing/2014/main" val="3038373358"/>
                    </a:ext>
                  </a:extLst>
                </a:gridCol>
                <a:gridCol w="1905831">
                  <a:extLst>
                    <a:ext uri="{9D8B030D-6E8A-4147-A177-3AD203B41FA5}">
                      <a16:colId xmlns:a16="http://schemas.microsoft.com/office/drawing/2014/main" val="2442832981"/>
                    </a:ext>
                  </a:extLst>
                </a:gridCol>
                <a:gridCol w="1860367">
                  <a:extLst>
                    <a:ext uri="{9D8B030D-6E8A-4147-A177-3AD203B41FA5}">
                      <a16:colId xmlns:a16="http://schemas.microsoft.com/office/drawing/2014/main" val="1093498864"/>
                    </a:ext>
                  </a:extLst>
                </a:gridCol>
                <a:gridCol w="1534849">
                  <a:extLst>
                    <a:ext uri="{9D8B030D-6E8A-4147-A177-3AD203B41FA5}">
                      <a16:colId xmlns:a16="http://schemas.microsoft.com/office/drawing/2014/main" val="2891989667"/>
                    </a:ext>
                  </a:extLst>
                </a:gridCol>
                <a:gridCol w="1766714">
                  <a:extLst>
                    <a:ext uri="{9D8B030D-6E8A-4147-A177-3AD203B41FA5}">
                      <a16:colId xmlns:a16="http://schemas.microsoft.com/office/drawing/2014/main" val="1076686246"/>
                    </a:ext>
                  </a:extLst>
                </a:gridCol>
              </a:tblGrid>
              <a:tr h="1336850">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Propranolol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tabLst>
                          <a:tab pos="690245" algn="ctr"/>
                        </a:tabLst>
                      </a:pPr>
                      <a:r>
                        <a:rPr lang="en-US" sz="1800" dirty="0">
                          <a:effectLst/>
                          <a:latin typeface="Times New Roman" panose="02020603050405020304" pitchFamily="18" charset="0"/>
                          <a:ea typeface="Times New Roman" panose="02020603050405020304" pitchFamily="18" charset="0"/>
                        </a:rPr>
                        <a:t>1 mg over 1 min; repeat as needed every 2 min; up to 3 doses</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10-40 mg, 3-4 times daily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2.4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3-6 h</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8-20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01198"/>
                  </a:ext>
                </a:extLst>
              </a:tr>
              <a:tr h="453291">
                <a:tc gridSpan="5">
                  <a:txBody>
                    <a:bodyPr/>
                    <a:lstStyle/>
                    <a:p>
                      <a:pPr marL="0" marR="0" algn="ctr">
                        <a:lnSpc>
                          <a:spcPct val="200000"/>
                        </a:lnSpc>
                        <a:spcBef>
                          <a:spcPts val="600"/>
                        </a:spcBef>
                        <a:spcAft>
                          <a:spcPts val="1400"/>
                        </a:spcAft>
                      </a:pP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 channel blockers</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5815086"/>
                  </a:ext>
                </a:extLst>
              </a:tr>
              <a:tr h="2666393">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Diltiazem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 mg/kg (actual body weight) IV over 2 min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May repeat 0.35 mg/kg over 2 min; then 5-15 mg/h continuous infusion</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120-360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3-5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immediate release: 3-4.5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4-9.5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855435"/>
                  </a:ext>
                </a:extLst>
              </a:tr>
              <a:tr h="1708299">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Verapamil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5-10 mg over ≥2 min (may repeat twice); then 5 mg/h continuous infusion (max 20 mg/h)</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180-480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6-8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2-7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12-17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20164"/>
                  </a:ext>
                </a:extLst>
              </a:tr>
            </a:tbl>
          </a:graphicData>
        </a:graphic>
      </p:graphicFrame>
      <p:sp>
        <p:nvSpPr>
          <p:cNvPr id="7" name="TextBox 6">
            <a:extLst>
              <a:ext uri="{FF2B5EF4-FFF2-40B4-BE49-F238E27FC236}">
                <a16:creationId xmlns:a16="http://schemas.microsoft.com/office/drawing/2014/main" id="{EEEFBCBF-41D2-B49A-7682-CBBADD8C5DD8}"/>
              </a:ext>
            </a:extLst>
          </p:cNvPr>
          <p:cNvSpPr txBox="1"/>
          <p:nvPr/>
        </p:nvSpPr>
        <p:spPr>
          <a:xfrm>
            <a:off x="152400" y="6211414"/>
            <a:ext cx="2590801" cy="1200329"/>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208374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D00D21-7C36-6E87-45C6-77FFE33D020D}"/>
              </a:ext>
            </a:extLst>
          </p:cNvPr>
          <p:cNvSpPr>
            <a:spLocks noGrp="1"/>
          </p:cNvSpPr>
          <p:nvPr>
            <p:ph type="ctrTitle"/>
          </p:nvPr>
        </p:nvSpPr>
        <p:spPr>
          <a:xfrm>
            <a:off x="3621881" y="304800"/>
            <a:ext cx="7386638"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25B9211-87C2-A6B4-2980-0B3DA6D2BE50}"/>
              </a:ext>
            </a:extLst>
          </p:cNvPr>
          <p:cNvGraphicFramePr>
            <a:graphicFrameLocks noGrp="1"/>
          </p:cNvGraphicFramePr>
          <p:nvPr>
            <p:extLst>
              <p:ext uri="{D42A27DB-BD31-4B8C-83A1-F6EECF244321}">
                <p14:modId xmlns:p14="http://schemas.microsoft.com/office/powerpoint/2010/main" val="3082171186"/>
              </p:ext>
            </p:extLst>
          </p:nvPr>
        </p:nvGraphicFramePr>
        <p:xfrm>
          <a:off x="2114549" y="1345053"/>
          <a:ext cx="10401302" cy="5539493"/>
        </p:xfrm>
        <a:graphic>
          <a:graphicData uri="http://schemas.openxmlformats.org/drawingml/2006/table">
            <a:tbl>
              <a:tblPr firstRow="1" firstCol="1" bandRow="1"/>
              <a:tblGrid>
                <a:gridCol w="2155579">
                  <a:extLst>
                    <a:ext uri="{9D8B030D-6E8A-4147-A177-3AD203B41FA5}">
                      <a16:colId xmlns:a16="http://schemas.microsoft.com/office/drawing/2014/main" val="124618415"/>
                    </a:ext>
                  </a:extLst>
                </a:gridCol>
                <a:gridCol w="2223470">
                  <a:extLst>
                    <a:ext uri="{9D8B030D-6E8A-4147-A177-3AD203B41FA5}">
                      <a16:colId xmlns:a16="http://schemas.microsoft.com/office/drawing/2014/main" val="2949026311"/>
                    </a:ext>
                  </a:extLst>
                </a:gridCol>
                <a:gridCol w="2170430">
                  <a:extLst>
                    <a:ext uri="{9D8B030D-6E8A-4147-A177-3AD203B41FA5}">
                      <a16:colId xmlns:a16="http://schemas.microsoft.com/office/drawing/2014/main" val="1315771399"/>
                    </a:ext>
                  </a:extLst>
                </a:gridCol>
                <a:gridCol w="1790657">
                  <a:extLst>
                    <a:ext uri="{9D8B030D-6E8A-4147-A177-3AD203B41FA5}">
                      <a16:colId xmlns:a16="http://schemas.microsoft.com/office/drawing/2014/main" val="173056183"/>
                    </a:ext>
                  </a:extLst>
                </a:gridCol>
                <a:gridCol w="2061166">
                  <a:extLst>
                    <a:ext uri="{9D8B030D-6E8A-4147-A177-3AD203B41FA5}">
                      <a16:colId xmlns:a16="http://schemas.microsoft.com/office/drawing/2014/main" val="2409081316"/>
                    </a:ext>
                  </a:extLst>
                </a:gridCol>
              </a:tblGrid>
              <a:tr h="431679">
                <a:tc gridSpan="5">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Digitalis glycoside</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5219018"/>
                  </a:ext>
                </a:extLst>
              </a:tr>
              <a:tr h="2036977">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Digoxin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0.25-0.5 mg over several min; repeat doses of 0.25 mg every 6 h (maximum 1.5 mg/24 h)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0.0625-0.25 mg daily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Renally eliminated Increased mortality at plasma concentrations exceeding 1.2 ng/mL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191017"/>
                  </a:ext>
                </a:extLst>
              </a:tr>
              <a:tr h="254622">
                <a:tc gridSpan="5">
                  <a:txBody>
                    <a:bodyPr/>
                    <a:lstStyle/>
                    <a:p>
                      <a:pPr marL="0" marR="0" algn="ctr">
                        <a:lnSpc>
                          <a:spcPct val="1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9630054"/>
                  </a:ext>
                </a:extLst>
              </a:tr>
              <a:tr h="2763122">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150-300 mg IV over 1 h, then 10-50 mg/h over 24 h</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100-200 mg daily (generally IV form used for rate control)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9-36 d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26-107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Loading dose 6-10 g administered over 2-4 </a:t>
                      </a:r>
                      <a:r>
                        <a:rPr lang="en-US" sz="1800" dirty="0" err="1">
                          <a:effectLst/>
                          <a:latin typeface="Times New Roman" panose="02020603050405020304" pitchFamily="18" charset="0"/>
                          <a:ea typeface="Times New Roman" panose="02020603050405020304" pitchFamily="18" charset="0"/>
                        </a:rPr>
                        <a:t>wk</a:t>
                      </a:r>
                      <a:r>
                        <a:rPr lang="en-US" sz="1800" dirty="0">
                          <a:effectLst/>
                          <a:latin typeface="Times New Roman" panose="02020603050405020304" pitchFamily="18" charset="0"/>
                          <a:ea typeface="Times New Roman" panose="02020603050405020304" pitchFamily="18" charset="0"/>
                        </a:rPr>
                        <a:t>; can combine IV and oral dosing to complete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216597"/>
                  </a:ext>
                </a:extLst>
              </a:tr>
            </a:tbl>
          </a:graphicData>
        </a:graphic>
      </p:graphicFrame>
      <p:sp>
        <p:nvSpPr>
          <p:cNvPr id="6" name="TextBox 5">
            <a:extLst>
              <a:ext uri="{FF2B5EF4-FFF2-40B4-BE49-F238E27FC236}">
                <a16:creationId xmlns:a16="http://schemas.microsoft.com/office/drawing/2014/main" id="{10D74DD5-1B31-01B9-9A9A-128A19CE3B0C}"/>
              </a:ext>
            </a:extLst>
          </p:cNvPr>
          <p:cNvSpPr txBox="1"/>
          <p:nvPr/>
        </p:nvSpPr>
        <p:spPr>
          <a:xfrm>
            <a:off x="228600" y="5343442"/>
            <a:ext cx="1496293" cy="1938992"/>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1114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itle 5">
            <a:extLst>
              <a:ext uri="{FF2B5EF4-FFF2-40B4-BE49-F238E27FC236}">
                <a16:creationId xmlns:a16="http://schemas.microsoft.com/office/drawing/2014/main" id="{4F144976-F90D-215E-51E9-40E6E7985982}"/>
              </a:ext>
            </a:extLst>
          </p:cNvPr>
          <p:cNvSpPr>
            <a:spLocks noGrp="1"/>
          </p:cNvSpPr>
          <p:nvPr>
            <p:ph type="ctrTitle"/>
          </p:nvPr>
        </p:nvSpPr>
        <p:spPr>
          <a:xfrm>
            <a:off x="5562600" y="1371600"/>
            <a:ext cx="3729932" cy="405573"/>
          </a:xfrm>
        </p:spPr>
        <p:txBody>
          <a:bodyPr/>
          <a:lstStyle/>
          <a:p>
            <a:r>
              <a:rPr lang="en-US" sz="2800" dirty="0">
                <a:latin typeface="Lub Dub Medium" panose="020B0603030403020204" pitchFamily="34" charset="0"/>
              </a:rPr>
              <a:t>Acute Rate Control</a:t>
            </a:r>
          </a:p>
        </p:txBody>
      </p:sp>
      <p:graphicFrame>
        <p:nvGraphicFramePr>
          <p:cNvPr id="15" name="Table 15">
            <a:extLst>
              <a:ext uri="{FF2B5EF4-FFF2-40B4-BE49-F238E27FC236}">
                <a16:creationId xmlns:a16="http://schemas.microsoft.com/office/drawing/2014/main" id="{AAC1F92D-23F1-030B-8597-B515760A9BB0}"/>
              </a:ext>
            </a:extLst>
          </p:cNvPr>
          <p:cNvGraphicFramePr>
            <a:graphicFrameLocks noGrp="1"/>
          </p:cNvGraphicFramePr>
          <p:nvPr>
            <p:extLst>
              <p:ext uri="{D42A27DB-BD31-4B8C-83A1-F6EECF244321}">
                <p14:modId xmlns:p14="http://schemas.microsoft.com/office/powerpoint/2010/main" val="3061343957"/>
              </p:ext>
            </p:extLst>
          </p:nvPr>
        </p:nvGraphicFramePr>
        <p:xfrm>
          <a:off x="1979266" y="2058709"/>
          <a:ext cx="10896600" cy="4112182"/>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3661472429"/>
                    </a:ext>
                  </a:extLst>
                </a:gridCol>
                <a:gridCol w="1816100">
                  <a:extLst>
                    <a:ext uri="{9D8B030D-6E8A-4147-A177-3AD203B41FA5}">
                      <a16:colId xmlns:a16="http://schemas.microsoft.com/office/drawing/2014/main" val="3655635168"/>
                    </a:ext>
                  </a:extLst>
                </a:gridCol>
                <a:gridCol w="7264400">
                  <a:extLst>
                    <a:ext uri="{9D8B030D-6E8A-4147-A177-3AD203B41FA5}">
                      <a16:colId xmlns:a16="http://schemas.microsoft.com/office/drawing/2014/main" val="3959869570"/>
                    </a:ext>
                  </a:extLst>
                </a:gridCol>
              </a:tblGrid>
              <a:tr h="1205850">
                <a:tc gridSpan="3">
                  <a:txBody>
                    <a:bodyPr/>
                    <a:lstStyle/>
                    <a:p>
                      <a:pPr algn="ctr"/>
                      <a:r>
                        <a:rPr lang="en-US" sz="1800" b="1" dirty="0">
                          <a:effectLst/>
                          <a:latin typeface="Times New Roman" panose="02020603050405020304" pitchFamily="18" charset="0"/>
                          <a:ea typeface="Times New Roman" panose="02020603050405020304" pitchFamily="18" charset="0"/>
                        </a:rPr>
                        <a:t>Recommendations for Acute Rate Control</a:t>
                      </a:r>
                    </a:p>
                    <a:p>
                      <a:pPr algn="ct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9820880"/>
                  </a:ext>
                </a:extLst>
              </a:tr>
              <a:tr h="698627">
                <a:tc>
                  <a:txBody>
                    <a:bodyPr/>
                    <a:lstStyle/>
                    <a:p>
                      <a:pPr algn="ctr"/>
                      <a:r>
                        <a:rPr lang="en-US" sz="1800" b="1" dirty="0">
                          <a:effectLst/>
                          <a:latin typeface="Times New Roman" panose="02020603050405020304" pitchFamily="18" charset="0"/>
                          <a:ea typeface="Times New Roman" panose="02020603050405020304" pitchFamily="18" charset="0"/>
                        </a:rPr>
                        <a:t>COR</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LOE</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Recommendations</a:t>
                      </a:r>
                      <a:endParaRPr lang="en-US" dirty="0"/>
                    </a:p>
                  </a:txBody>
                  <a:tcPr anchor="ctr"/>
                </a:tc>
                <a:extLst>
                  <a:ext uri="{0D108BD9-81ED-4DB2-BD59-A6C34878D82A}">
                    <a16:rowId xmlns:a16="http://schemas.microsoft.com/office/drawing/2014/main" val="3715959852"/>
                  </a:ext>
                </a:extLst>
              </a:tr>
              <a:tr h="1722643">
                <a:tc>
                  <a:txBody>
                    <a:bodyPr/>
                    <a:lstStyle/>
                    <a:p>
                      <a:pPr algn="ctr"/>
                      <a:r>
                        <a:rPr lang="en-US" sz="1800" b="1" dirty="0">
                          <a:effectLst/>
                          <a:latin typeface="Times New Roman" panose="02020603050405020304" pitchFamily="18" charset="0"/>
                          <a:ea typeface="Calibri" panose="020F0502020204030204" pitchFamily="34" charset="0"/>
                        </a:rPr>
                        <a:t>1</a:t>
                      </a:r>
                      <a:endParaRPr lang="en-US" dirty="0"/>
                    </a:p>
                  </a:txBody>
                  <a:tcPr anchor="ctr">
                    <a:solidFill>
                      <a:srgbClr val="45A547"/>
                    </a:solidFill>
                  </a:tcPr>
                </a:tc>
                <a:tc>
                  <a:txBody>
                    <a:bodyPr/>
                    <a:lstStyle/>
                    <a:p>
                      <a:pPr algn="ctr"/>
                      <a:r>
                        <a:rPr lang="en-US" sz="1800" b="1" dirty="0">
                          <a:effectLst/>
                          <a:latin typeface="Times New Roman" panose="02020603050405020304" pitchFamily="18" charset="0"/>
                          <a:ea typeface="Calibri" panose="020F0502020204030204" pitchFamily="34" charset="0"/>
                        </a:rPr>
                        <a:t>B-R</a:t>
                      </a:r>
                      <a:endParaRPr lang="en-US" dirty="0"/>
                    </a:p>
                  </a:txBody>
                  <a:tcPr anchor="ctr">
                    <a:solidFill>
                      <a:srgbClr val="85ADD1"/>
                    </a:solidFill>
                  </a:tcPr>
                </a:tc>
                <a:tc>
                  <a:txBody>
                    <a:bodyPr/>
                    <a:lstStyle/>
                    <a:p>
                      <a:pPr marL="342900" indent="-342900">
                        <a:lnSpc>
                          <a:spcPct val="200000"/>
                        </a:lnSpc>
                        <a:buFont typeface="+mj-lt"/>
                        <a:buAutoNum type="arabicPeriod"/>
                      </a:pPr>
                      <a:r>
                        <a:rPr lang="en-US" sz="1800" b="1" spc="-30" dirty="0">
                          <a:effectLst/>
                          <a:latin typeface="Times New Roman"/>
                          <a:ea typeface="Calibri" panose="020F0502020204030204" pitchFamily="34" charset="0"/>
                        </a:rPr>
                        <a:t>In patients with AF with rapid ventricular response who are hemodynamically stable, beta blockers or </a:t>
                      </a:r>
                      <a:r>
                        <a:rPr lang="en-US" sz="1800" b="1" spc="-30" dirty="0" err="1">
                          <a:effectLst/>
                          <a:latin typeface="Times New Roman"/>
                          <a:ea typeface="Calibri" panose="020F0502020204030204" pitchFamily="34" charset="0"/>
                        </a:rPr>
                        <a:t>nondihydropyridine</a:t>
                      </a:r>
                      <a:r>
                        <a:rPr lang="en-US" sz="1800" b="1" spc="-30" dirty="0">
                          <a:effectLst/>
                          <a:latin typeface="Times New Roman"/>
                          <a:ea typeface="Calibri" panose="020F0502020204030204" pitchFamily="34" charset="0"/>
                        </a:rPr>
                        <a:t> calcium channel blockers (verapamil, diltiazem; provided that EF &gt;40%) are recommended for acute rate control (Figure 17). </a:t>
                      </a:r>
                      <a:endParaRPr lang="en-US" dirty="0"/>
                    </a:p>
                  </a:txBody>
                  <a:tcPr/>
                </a:tc>
                <a:extLst>
                  <a:ext uri="{0D108BD9-81ED-4DB2-BD59-A6C34878D82A}">
                    <a16:rowId xmlns:a16="http://schemas.microsoft.com/office/drawing/2014/main" val="3763964171"/>
                  </a:ext>
                </a:extLst>
              </a:tr>
            </a:tbl>
          </a:graphicData>
        </a:graphic>
      </p:graphicFrame>
    </p:spTree>
    <p:extLst>
      <p:ext uri="{BB962C8B-B14F-4D97-AF65-F5344CB8AC3E}">
        <p14:creationId xmlns:p14="http://schemas.microsoft.com/office/powerpoint/2010/main" val="1440195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F9885BD-66B9-8C2F-2965-AC5C80D0345D}"/>
              </a:ext>
            </a:extLst>
          </p:cNvPr>
          <p:cNvSpPr>
            <a:spLocks noGrp="1"/>
          </p:cNvSpPr>
          <p:nvPr>
            <p:ph type="ctrTitle"/>
          </p:nvPr>
        </p:nvSpPr>
        <p:spPr>
          <a:xfrm>
            <a:off x="4896817" y="533400"/>
            <a:ext cx="4836766" cy="481773"/>
          </a:xfrm>
        </p:spPr>
        <p:txBody>
          <a:bodyPr/>
          <a:lstStyle/>
          <a:p>
            <a:r>
              <a:rPr lang="en-US" sz="2800" dirty="0">
                <a:latin typeface="Lub Dub Medium" panose="020B0603030403020204" pitchFamily="34" charset="0"/>
              </a:rPr>
              <a:t>Acute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9F1E942-E375-9158-37F2-D27DFCB7710C}"/>
              </a:ext>
            </a:extLst>
          </p:cNvPr>
          <p:cNvGraphicFramePr>
            <a:graphicFrameLocks noGrp="1"/>
          </p:cNvGraphicFramePr>
          <p:nvPr>
            <p:extLst>
              <p:ext uri="{D42A27DB-BD31-4B8C-83A1-F6EECF244321}">
                <p14:modId xmlns:p14="http://schemas.microsoft.com/office/powerpoint/2010/main" val="12804581"/>
              </p:ext>
            </p:extLst>
          </p:nvPr>
        </p:nvGraphicFramePr>
        <p:xfrm>
          <a:off x="1790700" y="1143000"/>
          <a:ext cx="11049000" cy="6229343"/>
        </p:xfrm>
        <a:graphic>
          <a:graphicData uri="http://schemas.openxmlformats.org/drawingml/2006/table">
            <a:tbl>
              <a:tblPr firstRow="1" firstCol="1" bandRow="1"/>
              <a:tblGrid>
                <a:gridCol w="1297153">
                  <a:extLst>
                    <a:ext uri="{9D8B030D-6E8A-4147-A177-3AD203B41FA5}">
                      <a16:colId xmlns:a16="http://schemas.microsoft.com/office/drawing/2014/main" val="2531505017"/>
                    </a:ext>
                  </a:extLst>
                </a:gridCol>
                <a:gridCol w="1509294">
                  <a:extLst>
                    <a:ext uri="{9D8B030D-6E8A-4147-A177-3AD203B41FA5}">
                      <a16:colId xmlns:a16="http://schemas.microsoft.com/office/drawing/2014/main" val="2291565176"/>
                    </a:ext>
                  </a:extLst>
                </a:gridCol>
                <a:gridCol w="8242553">
                  <a:extLst>
                    <a:ext uri="{9D8B030D-6E8A-4147-A177-3AD203B41FA5}">
                      <a16:colId xmlns:a16="http://schemas.microsoft.com/office/drawing/2014/main" val="786199936"/>
                    </a:ext>
                  </a:extLst>
                </a:gridCol>
              </a:tblGrid>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digoxin can be considered for acute rate control, either alone or in combination with the aforementioned agents.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71122"/>
                  </a:ext>
                </a:extLst>
              </a:tr>
              <a:tr h="823220">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Font typeface="+mj-lt"/>
                        <a:buAutoNum type="arabicPeriod" startAt="3"/>
                      </a:pPr>
                      <a:r>
                        <a:rPr lang="en-US" sz="1800" b="1" kern="100"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the addition of intravenous magnesium to standard rate-control measures is reasonable to achieve and maintain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0753"/>
                  </a:ext>
                </a:extLst>
              </a:tr>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who are critically ill and/or in decompensated HF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intravenous amiodarone may be considered for acute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908739"/>
                  </a:ext>
                </a:extLst>
              </a:tr>
              <a:tr h="126104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and known moderate or severe LV systolic dysfunction with or without decompensated HF, intravenous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should not be administered.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16423"/>
                  </a:ext>
                </a:extLst>
              </a:tr>
              <a:tr h="385394">
                <a:tc gridSpan="3">
                  <a:txBody>
                    <a:bodyPr/>
                    <a:lstStyle/>
                    <a:p>
                      <a:pPr marL="0" marR="0">
                        <a:lnSpc>
                          <a:spcPct val="15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*Consider the risk of cardioversion and stroke when using amiodarone as a rate-control agent.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9228921"/>
                  </a:ext>
                </a:extLst>
              </a:tr>
            </a:tbl>
          </a:graphicData>
        </a:graphic>
      </p:graphicFrame>
    </p:spTree>
    <p:extLst>
      <p:ext uri="{BB962C8B-B14F-4D97-AF65-F5344CB8AC3E}">
        <p14:creationId xmlns:p14="http://schemas.microsoft.com/office/powerpoint/2010/main" val="40261698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different types of medication&#10;&#10;Description automatically generated">
            <a:extLst>
              <a:ext uri="{FF2B5EF4-FFF2-40B4-BE49-F238E27FC236}">
                <a16:creationId xmlns:a16="http://schemas.microsoft.com/office/drawing/2014/main" id="{A57B451F-621E-09EF-A7ED-83BD674600DA}"/>
              </a:ext>
            </a:extLst>
          </p:cNvPr>
          <p:cNvPicPr>
            <a:picLocks noChangeAspect="1"/>
          </p:cNvPicPr>
          <p:nvPr/>
        </p:nvPicPr>
        <p:blipFill>
          <a:blip r:embed="rId2"/>
          <a:stretch>
            <a:fillRect/>
          </a:stretch>
        </p:blipFill>
        <p:spPr>
          <a:xfrm>
            <a:off x="2590800" y="0"/>
            <a:ext cx="9753600" cy="7550130"/>
          </a:xfrm>
          <a:prstGeom prst="rect">
            <a:avLst/>
          </a:prstGeom>
        </p:spPr>
      </p:pic>
      <p:sp>
        <p:nvSpPr>
          <p:cNvPr id="3" name="Title 5">
            <a:extLst>
              <a:ext uri="{FF2B5EF4-FFF2-40B4-BE49-F238E27FC236}">
                <a16:creationId xmlns:a16="http://schemas.microsoft.com/office/drawing/2014/main" id="{442A44F6-5B47-AAB0-E9CD-8F3477E88478}"/>
              </a:ext>
            </a:extLst>
          </p:cNvPr>
          <p:cNvSpPr>
            <a:spLocks noGrp="1"/>
          </p:cNvSpPr>
          <p:nvPr>
            <p:ph type="ctrTitle"/>
          </p:nvPr>
        </p:nvSpPr>
        <p:spPr>
          <a:xfrm>
            <a:off x="304800" y="1447800"/>
            <a:ext cx="2590800" cy="2895600"/>
          </a:xfrm>
        </p:spPr>
        <p:txBody>
          <a:bodyPr/>
          <a:lstStyle/>
          <a:p>
            <a:r>
              <a:rPr lang="en-US" sz="2800" dirty="0">
                <a:latin typeface="Lub Dub Medium" panose="020B0603030403020204" pitchFamily="34" charset="0"/>
              </a:rPr>
              <a:t>Figure 17. Acute Rate Control in AF With Rapid Ventricular Response (RVR)</a:t>
            </a:r>
          </a:p>
        </p:txBody>
      </p:sp>
      <p:sp>
        <p:nvSpPr>
          <p:cNvPr id="6" name="TextBox 5">
            <a:extLst>
              <a:ext uri="{FF2B5EF4-FFF2-40B4-BE49-F238E27FC236}">
                <a16:creationId xmlns:a16="http://schemas.microsoft.com/office/drawing/2014/main" id="{204070BF-65C1-1047-50C5-5DE5D3E26CC6}"/>
              </a:ext>
            </a:extLst>
          </p:cNvPr>
          <p:cNvSpPr txBox="1"/>
          <p:nvPr/>
        </p:nvSpPr>
        <p:spPr>
          <a:xfrm>
            <a:off x="304800" y="5924178"/>
            <a:ext cx="2133600" cy="1200329"/>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HF, heart failure; LV, left ventricular; and RVR, rapid ventricular response.</a:t>
            </a:r>
          </a:p>
        </p:txBody>
      </p:sp>
      <p:sp>
        <p:nvSpPr>
          <p:cNvPr id="8" name="TextBox 7">
            <a:extLst>
              <a:ext uri="{FF2B5EF4-FFF2-40B4-BE49-F238E27FC236}">
                <a16:creationId xmlns:a16="http://schemas.microsoft.com/office/drawing/2014/main" id="{6666FA87-97A1-777F-5AEC-3408B46D0BA5}"/>
              </a:ext>
            </a:extLst>
          </p:cNvPr>
          <p:cNvSpPr txBox="1"/>
          <p:nvPr/>
        </p:nvSpPr>
        <p:spPr>
          <a:xfrm>
            <a:off x="12496800" y="6400799"/>
            <a:ext cx="1981200" cy="1015663"/>
          </a:xfrm>
          <a:prstGeom prst="rect">
            <a:avLst/>
          </a:prstGeom>
          <a:noFill/>
        </p:spPr>
        <p:txBody>
          <a:bodyPr wrap="square">
            <a:spAutoFit/>
          </a:bodyPr>
          <a:lstStyle/>
          <a:p>
            <a:r>
              <a:rPr lang="en-US" sz="1200" dirty="0">
                <a:latin typeface="Lub Dub Medium" panose="020B0603030403020204" pitchFamily="34" charset="0"/>
              </a:rPr>
              <a:t>* Note: Contraindicated in patients with moderate-severe LV dysfunction regardless of decompensated HF. </a:t>
            </a:r>
          </a:p>
        </p:txBody>
      </p:sp>
      <p:sp>
        <p:nvSpPr>
          <p:cNvPr id="4" name="TextBox 3">
            <a:extLst>
              <a:ext uri="{FF2B5EF4-FFF2-40B4-BE49-F238E27FC236}">
                <a16:creationId xmlns:a16="http://schemas.microsoft.com/office/drawing/2014/main" id="{DAA63FDD-DD7C-9FA1-960F-0D0547BCB4A5}"/>
              </a:ext>
            </a:extLst>
          </p:cNvPr>
          <p:cNvSpPr txBox="1"/>
          <p:nvPr/>
        </p:nvSpPr>
        <p:spPr>
          <a:xfrm>
            <a:off x="228600" y="710648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1808522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834433D-E82F-9EEF-5AB0-43DABA10A557}"/>
              </a:ext>
            </a:extLst>
          </p:cNvPr>
          <p:cNvSpPr>
            <a:spLocks noGrp="1"/>
          </p:cNvSpPr>
          <p:nvPr>
            <p:ph type="ctrTitle"/>
          </p:nvPr>
        </p:nvSpPr>
        <p:spPr>
          <a:xfrm>
            <a:off x="5143500" y="990600"/>
            <a:ext cx="4343400" cy="609600"/>
          </a:xfrm>
        </p:spPr>
        <p:txBody>
          <a:bodyPr/>
          <a:lstStyle/>
          <a:p>
            <a:r>
              <a:rPr lang="en-US" sz="2800" dirty="0">
                <a:latin typeface="Lub Dub Medium" panose="020B0603030403020204" pitchFamily="34" charset="0"/>
              </a:rPr>
              <a:t>Long-Term Rate Control</a:t>
            </a:r>
          </a:p>
        </p:txBody>
      </p:sp>
      <p:graphicFrame>
        <p:nvGraphicFramePr>
          <p:cNvPr id="3" name="Table 2">
            <a:extLst>
              <a:ext uri="{FF2B5EF4-FFF2-40B4-BE49-F238E27FC236}">
                <a16:creationId xmlns:a16="http://schemas.microsoft.com/office/drawing/2014/main" id="{06BB3E67-985E-3C45-8443-ECDB42FB5D4E}"/>
              </a:ext>
            </a:extLst>
          </p:cNvPr>
          <p:cNvGraphicFramePr>
            <a:graphicFrameLocks noGrp="1"/>
          </p:cNvGraphicFramePr>
          <p:nvPr>
            <p:extLst>
              <p:ext uri="{D42A27DB-BD31-4B8C-83A1-F6EECF244321}">
                <p14:modId xmlns:p14="http://schemas.microsoft.com/office/powerpoint/2010/main" val="4056315172"/>
              </p:ext>
            </p:extLst>
          </p:nvPr>
        </p:nvGraphicFramePr>
        <p:xfrm>
          <a:off x="1409700" y="1828800"/>
          <a:ext cx="11811000" cy="5114924"/>
        </p:xfrm>
        <a:graphic>
          <a:graphicData uri="http://schemas.openxmlformats.org/drawingml/2006/table">
            <a:tbl>
              <a:tblPr firstRow="1" firstCol="1" bandRow="1"/>
              <a:tblGrid>
                <a:gridCol w="1237793">
                  <a:extLst>
                    <a:ext uri="{9D8B030D-6E8A-4147-A177-3AD203B41FA5}">
                      <a16:colId xmlns:a16="http://schemas.microsoft.com/office/drawing/2014/main" val="842987568"/>
                    </a:ext>
                  </a:extLst>
                </a:gridCol>
                <a:gridCol w="1341729">
                  <a:extLst>
                    <a:ext uri="{9D8B030D-6E8A-4147-A177-3AD203B41FA5}">
                      <a16:colId xmlns:a16="http://schemas.microsoft.com/office/drawing/2014/main" val="1904078411"/>
                    </a:ext>
                  </a:extLst>
                </a:gridCol>
                <a:gridCol w="9231478">
                  <a:extLst>
                    <a:ext uri="{9D8B030D-6E8A-4147-A177-3AD203B41FA5}">
                      <a16:colId xmlns:a16="http://schemas.microsoft.com/office/drawing/2014/main" val="42151930"/>
                    </a:ext>
                  </a:extLst>
                </a:gridCol>
              </a:tblGrid>
              <a:tr h="127873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Long-Term Rate Control</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Long-Term Rate Control</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6507893"/>
                  </a:ext>
                </a:extLst>
              </a:tr>
              <a:tr h="58665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20545"/>
                  </a:ext>
                </a:extLst>
              </a:tr>
              <a:tr h="197080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beta blockers or </a:t>
                      </a: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calcium-channel blockers (diltiazem, verapamil) are recommended for long-term rate control with the choice of agent according to underlying substrate and comorbid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65649"/>
                  </a:ext>
                </a:extLst>
              </a:tr>
              <a:tr h="12787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rPr>
                        <a:t>For patients with AF in whom measuring serum digoxin levels is indicated, it is reasonable to target levels  &lt;1.2 ng/</a:t>
                      </a:r>
                      <a:r>
                        <a:rPr lang="en-US" sz="1800" b="1" spc="-30" dirty="0" err="1">
                          <a:effectLst/>
                          <a:latin typeface="Times New Roman" panose="02020603050405020304" pitchFamily="18" charset="0"/>
                          <a:ea typeface="Calibri" panose="020F0502020204030204" pitchFamily="34" charset="0"/>
                        </a:rPr>
                        <a:t>mL.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2127"/>
                  </a:ext>
                </a:extLst>
              </a:tr>
            </a:tbl>
          </a:graphicData>
        </a:graphic>
      </p:graphicFrame>
    </p:spTree>
    <p:extLst>
      <p:ext uri="{BB962C8B-B14F-4D97-AF65-F5344CB8AC3E}">
        <p14:creationId xmlns:p14="http://schemas.microsoft.com/office/powerpoint/2010/main" val="3123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2" name="Title 3">
            <a:extLst>
              <a:ext uri="{FF2B5EF4-FFF2-40B4-BE49-F238E27FC236}">
                <a16:creationId xmlns:a16="http://schemas.microsoft.com/office/drawing/2014/main" id="{25E0AC4E-C218-93EE-2809-59DBD0D1EC52}"/>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BDF0250-A2BC-D421-A12D-0B6836B3FE35}"/>
              </a:ext>
            </a:extLst>
          </p:cNvPr>
          <p:cNvSpPr txBox="1"/>
          <p:nvPr/>
        </p:nvSpPr>
        <p:spPr>
          <a:xfrm>
            <a:off x="1771650" y="2914471"/>
            <a:ext cx="11087100" cy="2400657"/>
          </a:xfrm>
          <a:prstGeom prst="rect">
            <a:avLst/>
          </a:prstGeom>
          <a:noFill/>
        </p:spPr>
        <p:txBody>
          <a:bodyPr wrap="square">
            <a:spAutoFit/>
          </a:bodyPr>
          <a:lstStyle/>
          <a:p>
            <a:r>
              <a:rPr lang="en-US" sz="3000" dirty="0">
                <a:latin typeface="Lub Dub Medium" panose="020B0603030403020204" pitchFamily="34" charset="0"/>
              </a:rPr>
              <a:t>10. </a:t>
            </a:r>
            <a:r>
              <a:rPr lang="en-US" sz="3000" dirty="0">
                <a:latin typeface="Lub Dub Bold" panose="020B0803030403020204" pitchFamily="34" charset="0"/>
              </a:rPr>
              <a:t>Recommendations are made for patients with AF identified during medical illness or surgery (precipitants): </a:t>
            </a:r>
            <a:r>
              <a:rPr lang="en-US" sz="3000" dirty="0">
                <a:latin typeface="Lub Dub Medium" panose="020B0603030403020204" pitchFamily="34" charset="0"/>
              </a:rPr>
              <a:t>Emphasis is made on the risk of recurrent AF after AF is discovered during noncardiac illness or other precipitants, such as surgery.</a:t>
            </a:r>
          </a:p>
        </p:txBody>
      </p:sp>
    </p:spTree>
    <p:extLst>
      <p:ext uri="{BB962C8B-B14F-4D97-AF65-F5344CB8AC3E}">
        <p14:creationId xmlns:p14="http://schemas.microsoft.com/office/powerpoint/2010/main" val="112735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5B38EB19-EA93-2FC1-24E3-0127DB761DB9}"/>
              </a:ext>
            </a:extLst>
          </p:cNvPr>
          <p:cNvGraphicFramePr>
            <a:graphicFrameLocks noGrp="1"/>
          </p:cNvGraphicFramePr>
          <p:nvPr>
            <p:extLst>
              <p:ext uri="{D42A27DB-BD31-4B8C-83A1-F6EECF244321}">
                <p14:modId xmlns:p14="http://schemas.microsoft.com/office/powerpoint/2010/main" val="766198514"/>
              </p:ext>
            </p:extLst>
          </p:nvPr>
        </p:nvGraphicFramePr>
        <p:xfrm>
          <a:off x="1485900" y="1676400"/>
          <a:ext cx="11658600" cy="4876799"/>
        </p:xfrm>
        <a:graphic>
          <a:graphicData uri="http://schemas.openxmlformats.org/drawingml/2006/table">
            <a:tbl>
              <a:tblPr firstRow="1" firstCol="1" bandRow="1"/>
              <a:tblGrid>
                <a:gridCol w="1221821">
                  <a:extLst>
                    <a:ext uri="{9D8B030D-6E8A-4147-A177-3AD203B41FA5}">
                      <a16:colId xmlns:a16="http://schemas.microsoft.com/office/drawing/2014/main" val="3093922201"/>
                    </a:ext>
                  </a:extLst>
                </a:gridCol>
                <a:gridCol w="1324417">
                  <a:extLst>
                    <a:ext uri="{9D8B030D-6E8A-4147-A177-3AD203B41FA5}">
                      <a16:colId xmlns:a16="http://schemas.microsoft.com/office/drawing/2014/main" val="3417338807"/>
                    </a:ext>
                  </a:extLst>
                </a:gridCol>
                <a:gridCol w="9112362">
                  <a:extLst>
                    <a:ext uri="{9D8B030D-6E8A-4147-A177-3AD203B41FA5}">
                      <a16:colId xmlns:a16="http://schemas.microsoft.com/office/drawing/2014/main" val="3415186984"/>
                    </a:ext>
                  </a:extLst>
                </a:gridCol>
              </a:tblGrid>
              <a:tr h="2122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panose="02020603050405020304" pitchFamily="18" charset="0"/>
                          <a:ea typeface="Calibri" panose="020F0502020204030204" pitchFamily="34" charset="0"/>
                        </a:rPr>
                        <a:t>In patients with AF and HF symptoms, digoxin is reasonable for long-term rate control in combination with other rate-controlling agents, or as monotherapy if other agents are not preferred, not tolerated, or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52006"/>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rPr>
                        <a:t>In patients with AF and LVEF &lt;40%, </a:t>
                      </a:r>
                      <a:r>
                        <a:rPr lang="en-US" sz="1800" b="1" spc="-30" dirty="0" err="1">
                          <a:effectLst/>
                          <a:latin typeface="Times New Roman" panose="02020603050405020304" pitchFamily="18" charset="0"/>
                          <a:ea typeface="Calibri" panose="020F0502020204030204" pitchFamily="34" charset="0"/>
                        </a:rPr>
                        <a:t>nondihydropyridine</a:t>
                      </a:r>
                      <a:r>
                        <a:rPr lang="en-US" sz="1800" b="1" spc="-30" dirty="0">
                          <a:effectLst/>
                          <a:latin typeface="Times New Roman" panose="02020603050405020304" pitchFamily="18" charset="0"/>
                          <a:ea typeface="Calibri" panose="020F0502020204030204" pitchFamily="34" charset="0"/>
                        </a:rPr>
                        <a:t> calcium channel-blocking drugs should not be administered given their potential to exacerbate 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44639"/>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Times New Roman" panose="02020603050405020304" pitchFamily="18" charset="0"/>
                        </a:rPr>
                        <a:t>In patients with permanent AF who have risk factors for cardiovascular events, dronedarone should not be used for long-term rate control.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989948"/>
                  </a:ext>
                </a:extLst>
              </a:tr>
            </a:tbl>
          </a:graphicData>
        </a:graphic>
      </p:graphicFrame>
      <p:sp>
        <p:nvSpPr>
          <p:cNvPr id="3" name="Title 5">
            <a:extLst>
              <a:ext uri="{FF2B5EF4-FFF2-40B4-BE49-F238E27FC236}">
                <a16:creationId xmlns:a16="http://schemas.microsoft.com/office/drawing/2014/main" id="{C84A0E91-95AF-29CF-9526-58BE36F86156}"/>
              </a:ext>
            </a:extLst>
          </p:cNvPr>
          <p:cNvSpPr>
            <a:spLocks noGrp="1"/>
          </p:cNvSpPr>
          <p:nvPr>
            <p:ph type="ctrTitle"/>
          </p:nvPr>
        </p:nvSpPr>
        <p:spPr>
          <a:xfrm>
            <a:off x="4514850" y="762000"/>
            <a:ext cx="5600700" cy="609600"/>
          </a:xfrm>
        </p:spPr>
        <p:txBody>
          <a:bodyPr/>
          <a:lstStyle/>
          <a:p>
            <a:r>
              <a:rPr lang="en-US" sz="2800" dirty="0">
                <a:latin typeface="Lub Dub Medium" panose="020B0603030403020204" pitchFamily="34" charset="0"/>
              </a:rPr>
              <a:t>Long-Term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0892766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blockage&#10;&#10;Description automatically generated">
            <a:extLst>
              <a:ext uri="{FF2B5EF4-FFF2-40B4-BE49-F238E27FC236}">
                <a16:creationId xmlns:a16="http://schemas.microsoft.com/office/drawing/2014/main" id="{E99FE533-D71D-8C98-6EF7-05EB449AAEEE}"/>
              </a:ext>
            </a:extLst>
          </p:cNvPr>
          <p:cNvPicPr>
            <a:picLocks noChangeAspect="1"/>
          </p:cNvPicPr>
          <p:nvPr/>
        </p:nvPicPr>
        <p:blipFill>
          <a:blip r:embed="rId2"/>
          <a:stretch>
            <a:fillRect/>
          </a:stretch>
        </p:blipFill>
        <p:spPr>
          <a:xfrm>
            <a:off x="1905000" y="914400"/>
            <a:ext cx="11083714" cy="6400800"/>
          </a:xfrm>
          <a:prstGeom prst="rect">
            <a:avLst/>
          </a:prstGeom>
        </p:spPr>
      </p:pic>
      <p:sp>
        <p:nvSpPr>
          <p:cNvPr id="3" name="Title 5">
            <a:extLst>
              <a:ext uri="{FF2B5EF4-FFF2-40B4-BE49-F238E27FC236}">
                <a16:creationId xmlns:a16="http://schemas.microsoft.com/office/drawing/2014/main" id="{54AB55E9-F12A-E3D9-3D33-02D52EB1B812}"/>
              </a:ext>
            </a:extLst>
          </p:cNvPr>
          <p:cNvSpPr>
            <a:spLocks noGrp="1"/>
          </p:cNvSpPr>
          <p:nvPr>
            <p:ph type="ctrTitle"/>
          </p:nvPr>
        </p:nvSpPr>
        <p:spPr>
          <a:xfrm>
            <a:off x="2514600" y="387824"/>
            <a:ext cx="6650143" cy="533400"/>
          </a:xfrm>
        </p:spPr>
        <p:txBody>
          <a:bodyPr/>
          <a:lstStyle/>
          <a:p>
            <a:r>
              <a:rPr lang="en-US" sz="2800" dirty="0">
                <a:latin typeface="Lub Dub Medium" panose="020B0603030403020204" pitchFamily="34" charset="0"/>
              </a:rPr>
              <a:t>Figure 18. AF Long-Term Rate Control</a:t>
            </a:r>
          </a:p>
        </p:txBody>
      </p:sp>
      <p:sp>
        <p:nvSpPr>
          <p:cNvPr id="6" name="TextBox 5">
            <a:extLst>
              <a:ext uri="{FF2B5EF4-FFF2-40B4-BE49-F238E27FC236}">
                <a16:creationId xmlns:a16="http://schemas.microsoft.com/office/drawing/2014/main" id="{D69C7A2B-FEF3-6412-A3B7-A9EEDC36C24D}"/>
              </a:ext>
            </a:extLst>
          </p:cNvPr>
          <p:cNvSpPr txBox="1"/>
          <p:nvPr/>
        </p:nvSpPr>
        <p:spPr>
          <a:xfrm>
            <a:off x="11353800" y="6629400"/>
            <a:ext cx="3048000" cy="830997"/>
          </a:xfrm>
          <a:prstGeom prst="rect">
            <a:avLst/>
          </a:prstGeom>
          <a:noFill/>
        </p:spPr>
        <p:txBody>
          <a:bodyPr wrap="square">
            <a:spAutoFit/>
          </a:bodyPr>
          <a:lstStyle/>
          <a:p>
            <a:r>
              <a:rPr lang="en-US" sz="1200" dirty="0">
                <a:latin typeface="Lub Dub Medium" panose="020B0603030403020204" pitchFamily="34" charset="0"/>
              </a:rPr>
              <a:t>AF indicates atrial fibrillation; LVEF, left ventricular ejection fraction; and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t>
            </a:r>
          </a:p>
        </p:txBody>
      </p:sp>
      <p:sp>
        <p:nvSpPr>
          <p:cNvPr id="4" name="TextBox 3">
            <a:extLst>
              <a:ext uri="{FF2B5EF4-FFF2-40B4-BE49-F238E27FC236}">
                <a16:creationId xmlns:a16="http://schemas.microsoft.com/office/drawing/2014/main" id="{32D60270-74EE-D17A-19FD-91CD373A6E87}"/>
              </a:ext>
            </a:extLst>
          </p:cNvPr>
          <p:cNvSpPr txBox="1"/>
          <p:nvPr/>
        </p:nvSpPr>
        <p:spPr>
          <a:xfrm>
            <a:off x="491914" y="7183398"/>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11593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AD839F-DFA8-A841-1793-4F8BC1F497EC}"/>
              </a:ext>
            </a:extLst>
          </p:cNvPr>
          <p:cNvSpPr>
            <a:spLocks noGrp="1"/>
          </p:cNvSpPr>
          <p:nvPr>
            <p:ph type="ctrTitle"/>
          </p:nvPr>
        </p:nvSpPr>
        <p:spPr>
          <a:xfrm>
            <a:off x="3500437" y="457200"/>
            <a:ext cx="6867525" cy="762000"/>
          </a:xfrm>
        </p:spPr>
        <p:txBody>
          <a:bodyPr/>
          <a:lstStyle/>
          <a:p>
            <a:r>
              <a:rPr lang="en-US" sz="2800" dirty="0">
                <a:latin typeface="Lub Dub Medium" panose="020B0603030403020204" pitchFamily="34" charset="0"/>
              </a:rPr>
              <a:t>Atrioventricular Nodal Ablation (AVNA)</a:t>
            </a:r>
          </a:p>
        </p:txBody>
      </p:sp>
      <p:graphicFrame>
        <p:nvGraphicFramePr>
          <p:cNvPr id="8" name="Table 7">
            <a:extLst>
              <a:ext uri="{FF2B5EF4-FFF2-40B4-BE49-F238E27FC236}">
                <a16:creationId xmlns:a16="http://schemas.microsoft.com/office/drawing/2014/main" id="{E3084641-40D3-55D1-2940-8F8265E882EA}"/>
              </a:ext>
            </a:extLst>
          </p:cNvPr>
          <p:cNvGraphicFramePr>
            <a:graphicFrameLocks noGrp="1"/>
          </p:cNvGraphicFramePr>
          <p:nvPr>
            <p:extLst>
              <p:ext uri="{D42A27DB-BD31-4B8C-83A1-F6EECF244321}">
                <p14:modId xmlns:p14="http://schemas.microsoft.com/office/powerpoint/2010/main" val="3431580813"/>
              </p:ext>
            </p:extLst>
          </p:nvPr>
        </p:nvGraphicFramePr>
        <p:xfrm>
          <a:off x="990600" y="1524000"/>
          <a:ext cx="11887200" cy="5724525"/>
        </p:xfrm>
        <a:graphic>
          <a:graphicData uri="http://schemas.openxmlformats.org/drawingml/2006/table">
            <a:tbl>
              <a:tblPr firstRow="1" firstCol="1" bandRow="1"/>
              <a:tblGrid>
                <a:gridCol w="1245779">
                  <a:extLst>
                    <a:ext uri="{9D8B030D-6E8A-4147-A177-3AD203B41FA5}">
                      <a16:colId xmlns:a16="http://schemas.microsoft.com/office/drawing/2014/main" val="2315034407"/>
                    </a:ext>
                  </a:extLst>
                </a:gridCol>
                <a:gridCol w="1350385">
                  <a:extLst>
                    <a:ext uri="{9D8B030D-6E8A-4147-A177-3AD203B41FA5}">
                      <a16:colId xmlns:a16="http://schemas.microsoft.com/office/drawing/2014/main" val="1836399678"/>
                    </a:ext>
                  </a:extLst>
                </a:gridCol>
                <a:gridCol w="9291036">
                  <a:extLst>
                    <a:ext uri="{9D8B030D-6E8A-4147-A177-3AD203B41FA5}">
                      <a16:colId xmlns:a16="http://schemas.microsoft.com/office/drawing/2014/main" val="3631082023"/>
                    </a:ext>
                  </a:extLst>
                </a:gridCol>
              </a:tblGrid>
              <a:tr h="13559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AVNA</a:t>
                      </a:r>
                      <a:endParaRPr lang="en-US" sz="1800" dirty="0">
                        <a:effectLst/>
                        <a:latin typeface="Times New Roman" panose="02020603050405020304" pitchFamily="18" charset="0"/>
                      </a:endParaRPr>
                    </a:p>
                    <a:p>
                      <a:pPr algn="ct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a:t>
                      </a:r>
                      <a:r>
                        <a:rPr lang="en-US" sz="1800" b="1" dirty="0">
                          <a:effectLst/>
                          <a:latin typeface="Times New Roman" panose="02020603050405020304" pitchFamily="18" charset="0"/>
                          <a:ea typeface="Times New Roman" panose="02020603050405020304" pitchFamily="18" charset="0"/>
                        </a:rPr>
                        <a:t> AVNA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2265996"/>
                  </a:ext>
                </a:extLst>
              </a:tr>
              <a:tr h="622083">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565063"/>
                  </a:ext>
                </a:extLst>
              </a:tr>
              <a:tr h="208980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 persistently rapid ventricular response who undergo AVNA, initial pacemaker lower rate programming should be 80 to 90 bpm to reduce the risk of sudden 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55958"/>
                  </a:ext>
                </a:extLst>
              </a:tr>
              <a:tr h="165669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uncontrolled rapid ventricular response refractory to rate-control medications (who are not candidates for or in whom rhythm control has been unsuccessful), AVNA can be useful to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70095"/>
                  </a:ext>
                </a:extLst>
              </a:tr>
            </a:tbl>
          </a:graphicData>
        </a:graphic>
      </p:graphicFrame>
    </p:spTree>
    <p:extLst>
      <p:ext uri="{BB962C8B-B14F-4D97-AF65-F5344CB8AC3E}">
        <p14:creationId xmlns:p14="http://schemas.microsoft.com/office/powerpoint/2010/main" val="425525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6394B2-CBB2-81DF-E911-70A3F828D381}"/>
              </a:ext>
            </a:extLst>
          </p:cNvPr>
          <p:cNvSpPr>
            <a:spLocks noGrp="1"/>
          </p:cNvSpPr>
          <p:nvPr>
            <p:ph type="ctrTitle"/>
          </p:nvPr>
        </p:nvSpPr>
        <p:spPr>
          <a:xfrm>
            <a:off x="5172075" y="914400"/>
            <a:ext cx="4286250" cy="762000"/>
          </a:xfrm>
        </p:spPr>
        <p:txBody>
          <a:bodyPr/>
          <a:lstStyle/>
          <a:p>
            <a:r>
              <a:rPr lang="en-US" sz="2800" dirty="0">
                <a:latin typeface="Lub Dub Medium" panose="020B0603030403020204" pitchFamily="34" charset="0"/>
              </a:rPr>
              <a:t>Atrioventricular Nodal Ablation (AVNA)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9795D30-6F36-2F81-CE95-4FFE3402D721}"/>
              </a:ext>
            </a:extLst>
          </p:cNvPr>
          <p:cNvGraphicFramePr>
            <a:graphicFrameLocks noGrp="1"/>
          </p:cNvGraphicFramePr>
          <p:nvPr>
            <p:extLst>
              <p:ext uri="{D42A27DB-BD31-4B8C-83A1-F6EECF244321}">
                <p14:modId xmlns:p14="http://schemas.microsoft.com/office/powerpoint/2010/main" val="930985692"/>
              </p:ext>
            </p:extLst>
          </p:nvPr>
        </p:nvGraphicFramePr>
        <p:xfrm>
          <a:off x="1790700" y="1943100"/>
          <a:ext cx="11048999" cy="4343400"/>
        </p:xfrm>
        <a:graphic>
          <a:graphicData uri="http://schemas.openxmlformats.org/drawingml/2006/table">
            <a:tbl>
              <a:tblPr firstRow="1" firstCol="1" bandRow="1"/>
              <a:tblGrid>
                <a:gridCol w="1492384">
                  <a:extLst>
                    <a:ext uri="{9D8B030D-6E8A-4147-A177-3AD203B41FA5}">
                      <a16:colId xmlns:a16="http://schemas.microsoft.com/office/drawing/2014/main" val="212982756"/>
                    </a:ext>
                  </a:extLst>
                </a:gridCol>
                <a:gridCol w="1596045">
                  <a:extLst>
                    <a:ext uri="{9D8B030D-6E8A-4147-A177-3AD203B41FA5}">
                      <a16:colId xmlns:a16="http://schemas.microsoft.com/office/drawing/2014/main" val="3211841385"/>
                    </a:ext>
                  </a:extLst>
                </a:gridCol>
                <a:gridCol w="7960570">
                  <a:extLst>
                    <a:ext uri="{9D8B030D-6E8A-4147-A177-3AD203B41FA5}">
                      <a16:colId xmlns:a16="http://schemas.microsoft.com/office/drawing/2014/main" val="1403969352"/>
                    </a:ext>
                  </a:extLst>
                </a:gridCol>
              </a:tblGrid>
              <a:tr h="263421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rPr>
                        <a:t>In patients with AF who are planned to undergo AVNA, implantation of a pacemaker before the ablation (</a:t>
                      </a:r>
                      <a:r>
                        <a:rPr lang="en-US" sz="1800" b="1" dirty="0" err="1">
                          <a:effectLst/>
                          <a:latin typeface="Times New Roman"/>
                          <a:ea typeface="Times New Roman" panose="02020603050405020304" pitchFamily="18" charset="0"/>
                        </a:rPr>
                        <a:t>ie</a:t>
                      </a:r>
                      <a:r>
                        <a:rPr lang="en-US" sz="1800" b="1" dirty="0">
                          <a:effectLst/>
                          <a:latin typeface="Times New Roman"/>
                          <a:ea typeface="Times New Roman" panose="02020603050405020304" pitchFamily="18" charset="0"/>
                        </a:rPr>
                        <a:t>, before or same day of ablation) is recommended to ensure adequacy of the pacing leads before performing ablation.</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712174"/>
                  </a:ext>
                </a:extLst>
              </a:tr>
              <a:tr h="170918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with AF with normal EF undergoing AVNA, conduction system pacing of the </a:t>
                      </a:r>
                      <a:r>
                        <a:rPr lang="en-US" sz="1800" b="1">
                          <a:effectLst/>
                          <a:latin typeface="Times New Roman" panose="02020603050405020304" pitchFamily="18" charset="0"/>
                          <a:ea typeface="Times New Roman" panose="02020603050405020304" pitchFamily="18" charset="0"/>
                        </a:rPr>
                        <a:t>His bundle </a:t>
                      </a:r>
                      <a:r>
                        <a:rPr lang="en-US" sz="1800" b="1" dirty="0">
                          <a:effectLst/>
                          <a:latin typeface="Times New Roman" panose="02020603050405020304" pitchFamily="18" charset="0"/>
                          <a:ea typeface="Times New Roman" panose="02020603050405020304" pitchFamily="18" charset="0"/>
                        </a:rPr>
                        <a:t>or left </a:t>
                      </a:r>
                      <a:r>
                        <a:rPr lang="en-US" sz="1800" b="1">
                          <a:effectLst/>
                          <a:latin typeface="Times New Roman" panose="02020603050405020304" pitchFamily="18" charset="0"/>
                          <a:ea typeface="Times New Roman" panose="02020603050405020304" pitchFamily="18" charset="0"/>
                        </a:rPr>
                        <a:t>bundle area </a:t>
                      </a:r>
                      <a:r>
                        <a:rPr lang="en-US" sz="1800" b="1" dirty="0">
                          <a:effectLst/>
                          <a:latin typeface="Times New Roman" panose="02020603050405020304" pitchFamily="18" charset="0"/>
                          <a:ea typeface="Times New Roman" panose="02020603050405020304" pitchFamily="18" charset="0"/>
                        </a:rPr>
                        <a:t>may be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55209"/>
                  </a:ext>
                </a:extLst>
              </a:tr>
            </a:tbl>
          </a:graphicData>
        </a:graphic>
      </p:graphicFrame>
    </p:spTree>
    <p:extLst>
      <p:ext uri="{BB962C8B-B14F-4D97-AF65-F5344CB8AC3E}">
        <p14:creationId xmlns:p14="http://schemas.microsoft.com/office/powerpoint/2010/main" val="38333874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5B6D47-FAAC-FC6F-D647-AA3B4DCF80F5}"/>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5" name="TextBox 4">
            <a:extLst>
              <a:ext uri="{FF2B5EF4-FFF2-40B4-BE49-F238E27FC236}">
                <a16:creationId xmlns:a16="http://schemas.microsoft.com/office/drawing/2014/main" id="{1B87B60B-1558-E34A-9BDC-435E9F770FF4}"/>
              </a:ext>
            </a:extLst>
          </p:cNvPr>
          <p:cNvSpPr txBox="1"/>
          <p:nvPr/>
        </p:nvSpPr>
        <p:spPr>
          <a:xfrm>
            <a:off x="4570809" y="3254163"/>
            <a:ext cx="5488782" cy="860637"/>
          </a:xfrm>
          <a:prstGeom prst="rect">
            <a:avLst/>
          </a:prstGeom>
          <a:noFill/>
        </p:spPr>
        <p:txBody>
          <a:bodyPr wrap="square">
            <a:spAutoFit/>
          </a:bodyPr>
          <a:lstStyle/>
          <a:p>
            <a:pPr algn="ctr"/>
            <a:r>
              <a:rPr lang="en-US" sz="5000" dirty="0">
                <a:latin typeface="Lub Dub Bold" panose="020B0803030403020204" pitchFamily="34" charset="0"/>
              </a:rPr>
              <a:t>Rhythm Control</a:t>
            </a:r>
          </a:p>
        </p:txBody>
      </p:sp>
    </p:spTree>
    <p:extLst>
      <p:ext uri="{BB962C8B-B14F-4D97-AF65-F5344CB8AC3E}">
        <p14:creationId xmlns:p14="http://schemas.microsoft.com/office/powerpoint/2010/main" val="29964468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3398C0F-3FCE-3C3B-3BF7-F59A6D1F44A8}"/>
              </a:ext>
            </a:extLst>
          </p:cNvPr>
          <p:cNvSpPr>
            <a:spLocks noGrp="1"/>
          </p:cNvSpPr>
          <p:nvPr>
            <p:ph type="ctrTitle"/>
          </p:nvPr>
        </p:nvSpPr>
        <p:spPr>
          <a:xfrm>
            <a:off x="3881436" y="685800"/>
            <a:ext cx="6867525" cy="457200"/>
          </a:xfrm>
        </p:spPr>
        <p:txBody>
          <a:bodyPr/>
          <a:lstStyle/>
          <a:p>
            <a:r>
              <a:rPr lang="en-US" sz="2800" dirty="0">
                <a:latin typeface="Lub Dub Medium" panose="020B0603030403020204" pitchFamily="34" charset="0"/>
              </a:rPr>
              <a:t>Goals of Therapy With Rhythm Control</a:t>
            </a:r>
          </a:p>
        </p:txBody>
      </p:sp>
      <p:graphicFrame>
        <p:nvGraphicFramePr>
          <p:cNvPr id="3" name="Table 2">
            <a:extLst>
              <a:ext uri="{FF2B5EF4-FFF2-40B4-BE49-F238E27FC236}">
                <a16:creationId xmlns:a16="http://schemas.microsoft.com/office/drawing/2014/main" id="{A41721A7-31E8-C608-3891-9C036D48E7EA}"/>
              </a:ext>
            </a:extLst>
          </p:cNvPr>
          <p:cNvGraphicFramePr>
            <a:graphicFrameLocks noGrp="1"/>
          </p:cNvGraphicFramePr>
          <p:nvPr>
            <p:extLst>
              <p:ext uri="{D42A27DB-BD31-4B8C-83A1-F6EECF244321}">
                <p14:modId xmlns:p14="http://schemas.microsoft.com/office/powerpoint/2010/main" val="1856432266"/>
              </p:ext>
            </p:extLst>
          </p:nvPr>
        </p:nvGraphicFramePr>
        <p:xfrm>
          <a:off x="1374872" y="1474343"/>
          <a:ext cx="11880654" cy="5280914"/>
        </p:xfrm>
        <a:graphic>
          <a:graphicData uri="http://schemas.openxmlformats.org/drawingml/2006/table">
            <a:tbl>
              <a:tblPr firstRow="1" firstCol="1" bandRow="1"/>
              <a:tblGrid>
                <a:gridCol w="1188066">
                  <a:extLst>
                    <a:ext uri="{9D8B030D-6E8A-4147-A177-3AD203B41FA5}">
                      <a16:colId xmlns:a16="http://schemas.microsoft.com/office/drawing/2014/main" val="352446874"/>
                    </a:ext>
                  </a:extLst>
                </a:gridCol>
                <a:gridCol w="1176185">
                  <a:extLst>
                    <a:ext uri="{9D8B030D-6E8A-4147-A177-3AD203B41FA5}">
                      <a16:colId xmlns:a16="http://schemas.microsoft.com/office/drawing/2014/main" val="1403204078"/>
                    </a:ext>
                  </a:extLst>
                </a:gridCol>
                <a:gridCol w="9516403">
                  <a:extLst>
                    <a:ext uri="{9D8B030D-6E8A-4147-A177-3AD203B41FA5}">
                      <a16:colId xmlns:a16="http://schemas.microsoft.com/office/drawing/2014/main" val="202387469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8174287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18779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reduced LV function and persistent (or high burden) AF, a trial of rhythm control should be recommended to evaluate whether AF is contributing to the reduced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924327"/>
                  </a:ext>
                </a:extLst>
              </a:tr>
              <a:tr h="122605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AF, rhythm control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21180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recent diagnosis of AF (&lt;1 year), rhythm control can be useful to reduce hospitalizations, stroke,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773970"/>
                  </a:ext>
                </a:extLst>
              </a:tr>
            </a:tbl>
          </a:graphicData>
        </a:graphic>
      </p:graphicFrame>
    </p:spTree>
    <p:extLst>
      <p:ext uri="{BB962C8B-B14F-4D97-AF65-F5344CB8AC3E}">
        <p14:creationId xmlns:p14="http://schemas.microsoft.com/office/powerpoint/2010/main" val="3633651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2F44F68-017C-D33C-F10E-EC3F1C1BCF7A}"/>
              </a:ext>
            </a:extLst>
          </p:cNvPr>
          <p:cNvSpPr>
            <a:spLocks noGrp="1"/>
          </p:cNvSpPr>
          <p:nvPr>
            <p:ph type="ctrTitle"/>
          </p:nvPr>
        </p:nvSpPr>
        <p:spPr>
          <a:xfrm>
            <a:off x="3236118" y="685800"/>
            <a:ext cx="8158164" cy="457200"/>
          </a:xfrm>
        </p:spPr>
        <p:txBody>
          <a:bodyPr/>
          <a:lstStyle/>
          <a:p>
            <a:r>
              <a:rPr lang="en-US" sz="2800" dirty="0">
                <a:latin typeface="Lub Dub Medium" panose="020B0603030403020204" pitchFamily="34" charset="0"/>
              </a:rPr>
              <a:t>Goals of Therapy With Rhythm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0BF62FE-A543-58EA-3ACA-C9AF4D03A73C}"/>
              </a:ext>
            </a:extLst>
          </p:cNvPr>
          <p:cNvGraphicFramePr>
            <a:graphicFrameLocks noGrp="1"/>
          </p:cNvGraphicFramePr>
          <p:nvPr>
            <p:extLst>
              <p:ext uri="{D42A27DB-BD31-4B8C-83A1-F6EECF244321}">
                <p14:modId xmlns:p14="http://schemas.microsoft.com/office/powerpoint/2010/main" val="3078514958"/>
              </p:ext>
            </p:extLst>
          </p:nvPr>
        </p:nvGraphicFramePr>
        <p:xfrm>
          <a:off x="1562100" y="1671484"/>
          <a:ext cx="11506200" cy="5410201"/>
        </p:xfrm>
        <a:graphic>
          <a:graphicData uri="http://schemas.openxmlformats.org/drawingml/2006/table">
            <a:tbl>
              <a:tblPr firstRow="1" firstCol="1" bandRow="1"/>
              <a:tblGrid>
                <a:gridCol w="1150620">
                  <a:extLst>
                    <a:ext uri="{9D8B030D-6E8A-4147-A177-3AD203B41FA5}">
                      <a16:colId xmlns:a16="http://schemas.microsoft.com/office/drawing/2014/main" val="475503945"/>
                    </a:ext>
                  </a:extLst>
                </a:gridCol>
                <a:gridCol w="1139114">
                  <a:extLst>
                    <a:ext uri="{9D8B030D-6E8A-4147-A177-3AD203B41FA5}">
                      <a16:colId xmlns:a16="http://schemas.microsoft.com/office/drawing/2014/main" val="1566664690"/>
                    </a:ext>
                  </a:extLst>
                </a:gridCol>
                <a:gridCol w="9216466">
                  <a:extLst>
                    <a:ext uri="{9D8B030D-6E8A-4147-A177-3AD203B41FA5}">
                      <a16:colId xmlns:a16="http://schemas.microsoft.com/office/drawing/2014/main" val="57051714"/>
                    </a:ext>
                  </a:extLst>
                </a:gridCol>
              </a:tblGrid>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HF, rhythm control can be useful for improving symptoms and improving outcomes, such as mortality and hospitalizations for HF and ischemia.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7293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can be useful to reduce the likelihood of AF progression.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33521"/>
                  </a:ext>
                </a:extLst>
              </a:tr>
              <a:tr h="18361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B1B"/>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where symptoms associated with AF are uncertain, a trial of rhythm control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cardioversion or pharmacological therapy) may be useful to determine what if any symptoms are attributable to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3529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may be useful to reduce the likelihood of development of dementia or worsening cardiac structural abnormalities.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643730"/>
                  </a:ext>
                </a:extLst>
              </a:tr>
            </a:tbl>
          </a:graphicData>
        </a:graphic>
      </p:graphicFrame>
    </p:spTree>
    <p:extLst>
      <p:ext uri="{BB962C8B-B14F-4D97-AF65-F5344CB8AC3E}">
        <p14:creationId xmlns:p14="http://schemas.microsoft.com/office/powerpoint/2010/main" val="23881967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705CDD8-6312-51BD-3DDA-E9D9F5A337F1}"/>
              </a:ext>
            </a:extLst>
          </p:cNvPr>
          <p:cNvSpPr>
            <a:spLocks noGrp="1"/>
          </p:cNvSpPr>
          <p:nvPr>
            <p:ph type="ctrTitle"/>
          </p:nvPr>
        </p:nvSpPr>
        <p:spPr>
          <a:xfrm>
            <a:off x="381000" y="1600200"/>
            <a:ext cx="3200400" cy="2743200"/>
          </a:xfrm>
        </p:spPr>
        <p:txBody>
          <a:bodyPr/>
          <a:lstStyle/>
          <a:p>
            <a:r>
              <a:rPr lang="en-US" sz="2800" dirty="0">
                <a:latin typeface="Lub Dub Medium" panose="020B0603030403020204" pitchFamily="34" charset="0"/>
              </a:rPr>
              <a:t>Figure 19. Patient and Clinical Considerations for Choosing Between Rhythm Control and Rate Control</a:t>
            </a:r>
          </a:p>
        </p:txBody>
      </p:sp>
      <p:pic>
        <p:nvPicPr>
          <p:cNvPr id="3" name="Picture 2" descr="A diagram of a patient's program&#10;&#10;Description automatically generated">
            <a:extLst>
              <a:ext uri="{FF2B5EF4-FFF2-40B4-BE49-F238E27FC236}">
                <a16:creationId xmlns:a16="http://schemas.microsoft.com/office/drawing/2014/main" id="{1E7D2C8E-822D-2A89-01DE-6CFA489EDF8F}"/>
              </a:ext>
            </a:extLst>
          </p:cNvPr>
          <p:cNvPicPr>
            <a:picLocks noChangeAspect="1"/>
          </p:cNvPicPr>
          <p:nvPr/>
        </p:nvPicPr>
        <p:blipFill>
          <a:blip r:embed="rId2"/>
          <a:stretch>
            <a:fillRect/>
          </a:stretch>
        </p:blipFill>
        <p:spPr>
          <a:xfrm>
            <a:off x="4038600" y="76200"/>
            <a:ext cx="7182537" cy="7400925"/>
          </a:xfrm>
          <a:prstGeom prst="rect">
            <a:avLst/>
          </a:prstGeom>
        </p:spPr>
      </p:pic>
      <p:sp>
        <p:nvSpPr>
          <p:cNvPr id="6" name="TextBox 5">
            <a:extLst>
              <a:ext uri="{FF2B5EF4-FFF2-40B4-BE49-F238E27FC236}">
                <a16:creationId xmlns:a16="http://schemas.microsoft.com/office/drawing/2014/main" id="{A807FF5C-AFB1-007B-0FDC-CB6D92E77A81}"/>
              </a:ext>
            </a:extLst>
          </p:cNvPr>
          <p:cNvSpPr txBox="1"/>
          <p:nvPr/>
        </p:nvSpPr>
        <p:spPr>
          <a:xfrm>
            <a:off x="381000" y="6461462"/>
            <a:ext cx="19050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LA, left atrium; and LV, left ventricular.</a:t>
            </a:r>
          </a:p>
        </p:txBody>
      </p:sp>
      <p:sp>
        <p:nvSpPr>
          <p:cNvPr id="8" name="TextBox 7">
            <a:extLst>
              <a:ext uri="{FF2B5EF4-FFF2-40B4-BE49-F238E27FC236}">
                <a16:creationId xmlns:a16="http://schemas.microsoft.com/office/drawing/2014/main" id="{40D9AAAD-ACE9-81F6-7217-C0F651BD25BD}"/>
              </a:ext>
            </a:extLst>
          </p:cNvPr>
          <p:cNvSpPr txBox="1"/>
          <p:nvPr/>
        </p:nvSpPr>
        <p:spPr>
          <a:xfrm>
            <a:off x="381000" y="4707448"/>
            <a:ext cx="2514600" cy="1389965"/>
          </a:xfrm>
          <a:prstGeom prst="rect">
            <a:avLst/>
          </a:prstGeom>
          <a:noFill/>
        </p:spPr>
        <p:txBody>
          <a:bodyPr wrap="square">
            <a:spAutoFit/>
          </a:bodyPr>
          <a:lstStyle/>
          <a:p>
            <a:r>
              <a:rPr lang="en-US" sz="1400" dirty="0">
                <a:latin typeface="Lub Dub Medium" panose="020B0603030403020204" pitchFamily="34" charset="0"/>
              </a:rPr>
              <a:t>Patient and clinical considerations for deciding between rhythm- and rate-control strategies in a patient with a high burden of AF. </a:t>
            </a:r>
          </a:p>
        </p:txBody>
      </p:sp>
    </p:spTree>
    <p:extLst>
      <p:ext uri="{BB962C8B-B14F-4D97-AF65-F5344CB8AC3E}">
        <p14:creationId xmlns:p14="http://schemas.microsoft.com/office/powerpoint/2010/main" val="9394888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CCCBE69-D02F-14B3-1BD8-1AA33D1E2936}"/>
              </a:ext>
            </a:extLst>
          </p:cNvPr>
          <p:cNvSpPr>
            <a:spLocks noGrp="1"/>
          </p:cNvSpPr>
          <p:nvPr>
            <p:ph type="ctrTitle"/>
          </p:nvPr>
        </p:nvSpPr>
        <p:spPr>
          <a:xfrm>
            <a:off x="381000" y="1600200"/>
            <a:ext cx="2667000" cy="2743200"/>
          </a:xfrm>
        </p:spPr>
        <p:txBody>
          <a:bodyPr/>
          <a:lstStyle/>
          <a:p>
            <a:r>
              <a:rPr lang="en-US" sz="2800" dirty="0">
                <a:latin typeface="Lub Dub Medium" panose="020B0603030403020204" pitchFamily="34" charset="0"/>
              </a:rPr>
              <a:t>Figure 20. Flowchart for Treatment Choices When Required to Decrease AF Burden</a:t>
            </a:r>
          </a:p>
        </p:txBody>
      </p:sp>
      <p:sp>
        <p:nvSpPr>
          <p:cNvPr id="6" name="TextBox 5">
            <a:extLst>
              <a:ext uri="{FF2B5EF4-FFF2-40B4-BE49-F238E27FC236}">
                <a16:creationId xmlns:a16="http://schemas.microsoft.com/office/drawing/2014/main" id="{E960930E-05F9-15C2-CDC5-606D1083C90A}"/>
              </a:ext>
            </a:extLst>
          </p:cNvPr>
          <p:cNvSpPr txBox="1"/>
          <p:nvPr/>
        </p:nvSpPr>
        <p:spPr>
          <a:xfrm>
            <a:off x="358315" y="6160695"/>
            <a:ext cx="2438400" cy="1200329"/>
          </a:xfrm>
          <a:prstGeom prst="rect">
            <a:avLst/>
          </a:prstGeom>
          <a:noFill/>
        </p:spPr>
        <p:txBody>
          <a:bodyPr wrap="square">
            <a:spAutoFit/>
          </a:bodyPr>
          <a:lstStyle/>
          <a:p>
            <a:r>
              <a:rPr lang="en-US" sz="1200" dirty="0">
                <a:latin typeface="Lub Dub Medium" panose="020B0603030403020204" pitchFamily="34" charset="0"/>
              </a:rPr>
              <a:t>Flowchart outlining overall strategy and treatment options for patient with AF in whom rhythm-control therapy is required. AF indicates atrial fibrillation.</a:t>
            </a:r>
          </a:p>
        </p:txBody>
      </p:sp>
      <p:sp>
        <p:nvSpPr>
          <p:cNvPr id="8" name="TextBox 7">
            <a:extLst>
              <a:ext uri="{FF2B5EF4-FFF2-40B4-BE49-F238E27FC236}">
                <a16:creationId xmlns:a16="http://schemas.microsoft.com/office/drawing/2014/main" id="{381DD32C-A5EC-8EBF-17C2-EF5F8273F551}"/>
              </a:ext>
            </a:extLst>
          </p:cNvPr>
          <p:cNvSpPr txBox="1"/>
          <p:nvPr/>
        </p:nvSpPr>
        <p:spPr>
          <a:xfrm>
            <a:off x="11605085" y="7084025"/>
            <a:ext cx="2667000" cy="276999"/>
          </a:xfrm>
          <a:prstGeom prst="rect">
            <a:avLst/>
          </a:prstGeom>
          <a:noFill/>
        </p:spPr>
        <p:txBody>
          <a:bodyPr wrap="square">
            <a:spAutoFit/>
          </a:bodyPr>
          <a:lstStyle/>
          <a:p>
            <a:r>
              <a:rPr lang="en-US" sz="1200" dirty="0">
                <a:latin typeface="Lub Dub Medium" panose="020B0603030403020204" pitchFamily="34" charset="0"/>
              </a:rPr>
              <a:t>*Younger with few comorbidities.</a:t>
            </a:r>
          </a:p>
        </p:txBody>
      </p:sp>
      <p:pic>
        <p:nvPicPr>
          <p:cNvPr id="4" name="Picture 3" descr="A diagram of a patient&amp;#39;s treatment&#10;&#10;Description automatically generated">
            <a:extLst>
              <a:ext uri="{FF2B5EF4-FFF2-40B4-BE49-F238E27FC236}">
                <a16:creationId xmlns:a16="http://schemas.microsoft.com/office/drawing/2014/main" id="{6F81FA0D-D7B9-1792-7843-923897C92A15}"/>
              </a:ext>
            </a:extLst>
          </p:cNvPr>
          <p:cNvPicPr>
            <a:picLocks noChangeAspect="1"/>
          </p:cNvPicPr>
          <p:nvPr/>
        </p:nvPicPr>
        <p:blipFill>
          <a:blip r:embed="rId2"/>
          <a:stretch>
            <a:fillRect/>
          </a:stretch>
        </p:blipFill>
        <p:spPr>
          <a:xfrm>
            <a:off x="4028536" y="-3875"/>
            <a:ext cx="7194429" cy="7564490"/>
          </a:xfrm>
          <a:prstGeom prst="rect">
            <a:avLst/>
          </a:prstGeom>
        </p:spPr>
      </p:pic>
    </p:spTree>
    <p:extLst>
      <p:ext uri="{BB962C8B-B14F-4D97-AF65-F5344CB8AC3E}">
        <p14:creationId xmlns:p14="http://schemas.microsoft.com/office/powerpoint/2010/main" val="28821309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8656E8C-ACAE-D1AD-04D1-42F2A695E90B}"/>
              </a:ext>
            </a:extLst>
          </p:cNvPr>
          <p:cNvSpPr>
            <a:spLocks noGrp="1"/>
          </p:cNvSpPr>
          <p:nvPr>
            <p:ph type="ctrTitle"/>
          </p:nvPr>
        </p:nvSpPr>
        <p:spPr>
          <a:xfrm>
            <a:off x="3008709" y="121285"/>
            <a:ext cx="8612982" cy="914400"/>
          </a:xfrm>
        </p:spPr>
        <p:txBody>
          <a:bodyPr/>
          <a:lstStyle/>
          <a:p>
            <a:r>
              <a:rPr lang="en-US" sz="2800" dirty="0">
                <a:latin typeface="Lub Dub Medium" panose="020B0603030403020204" pitchFamily="34" charset="0"/>
              </a:rPr>
              <a:t>Prevention of Thromboembolism in the Setting of Cardioversion</a:t>
            </a:r>
          </a:p>
        </p:txBody>
      </p:sp>
      <p:graphicFrame>
        <p:nvGraphicFramePr>
          <p:cNvPr id="3" name="Table 2">
            <a:extLst>
              <a:ext uri="{FF2B5EF4-FFF2-40B4-BE49-F238E27FC236}">
                <a16:creationId xmlns:a16="http://schemas.microsoft.com/office/drawing/2014/main" id="{F60421F5-48EC-31E4-1E7A-C678D85842C4}"/>
              </a:ext>
            </a:extLst>
          </p:cNvPr>
          <p:cNvGraphicFramePr>
            <a:graphicFrameLocks noGrp="1"/>
          </p:cNvGraphicFramePr>
          <p:nvPr>
            <p:extLst>
              <p:ext uri="{D42A27DB-BD31-4B8C-83A1-F6EECF244321}">
                <p14:modId xmlns:p14="http://schemas.microsoft.com/office/powerpoint/2010/main" val="925048940"/>
              </p:ext>
            </p:extLst>
          </p:nvPr>
        </p:nvGraphicFramePr>
        <p:xfrm>
          <a:off x="495300" y="1143000"/>
          <a:ext cx="13639800" cy="6379210"/>
        </p:xfrm>
        <a:graphic>
          <a:graphicData uri="http://schemas.openxmlformats.org/drawingml/2006/table">
            <a:tbl>
              <a:tblPr firstRow="1" firstCol="1" bandRow="1"/>
              <a:tblGrid>
                <a:gridCol w="1189391">
                  <a:extLst>
                    <a:ext uri="{9D8B030D-6E8A-4147-A177-3AD203B41FA5}">
                      <a16:colId xmlns:a16="http://schemas.microsoft.com/office/drawing/2014/main" val="2925481437"/>
                    </a:ext>
                  </a:extLst>
                </a:gridCol>
                <a:gridCol w="1402172">
                  <a:extLst>
                    <a:ext uri="{9D8B030D-6E8A-4147-A177-3AD203B41FA5}">
                      <a16:colId xmlns:a16="http://schemas.microsoft.com/office/drawing/2014/main" val="4230484356"/>
                    </a:ext>
                  </a:extLst>
                </a:gridCol>
                <a:gridCol w="11048237">
                  <a:extLst>
                    <a:ext uri="{9D8B030D-6E8A-4147-A177-3AD203B41FA5}">
                      <a16:colId xmlns:a16="http://schemas.microsoft.com/office/drawing/2014/main" val="3829126053"/>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11693466"/>
                  </a:ext>
                </a:extLst>
              </a:tr>
              <a:tr h="266629">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887227"/>
                  </a:ext>
                </a:extLst>
              </a:tr>
              <a:tr h="58115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AF duration of ≥48 hours, a 3-week duration of uninterrupted therapeutic anticoagulation or imaging evaluation to exclude intracardiac thrombus is recommended before elective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347175"/>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undergoing cardioversion, therapeutic anticoagulation should be established before cardioversion and continued for at least 4 weeks afterwards without interruption to prevent thromboembolism</a:t>
                      </a:r>
                      <a:r>
                        <a:rPr lang="en-US" sz="1800" b="1" dirty="0">
                          <a:solidFill>
                            <a:srgbClr val="7F7F7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96697"/>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in whom cardioversion is deferred due to LAA thrombus detected on </a:t>
                      </a:r>
                      <a:r>
                        <a:rPr lang="en-US" sz="1800" b="1" dirty="0" err="1">
                          <a:effectLst/>
                          <a:latin typeface="Times New Roman" panose="02020603050405020304" pitchFamily="18" charset="0"/>
                          <a:ea typeface="FrutigerLTStd-Light"/>
                          <a:cs typeface="Times New Roman" panose="02020603050405020304" pitchFamily="18" charset="0"/>
                        </a:rPr>
                        <a:t>precardioversion</a:t>
                      </a:r>
                      <a:r>
                        <a:rPr lang="en-US" sz="1800" b="1" dirty="0">
                          <a:effectLst/>
                          <a:latin typeface="Times New Roman" panose="02020603050405020304" pitchFamily="18" charset="0"/>
                          <a:ea typeface="FrutigerLTStd-Light"/>
                          <a:cs typeface="Times New Roman" panose="02020603050405020304" pitchFamily="18" charset="0"/>
                        </a:rPr>
                        <a:t> imaging, therapeutic anticoagulation should be instituted for at least 3 to 6 weeks, after which imaging should be repeated before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997777"/>
                  </a:ext>
                </a:extLst>
              </a:tr>
            </a:tbl>
          </a:graphicData>
        </a:graphic>
      </p:graphicFrame>
    </p:spTree>
    <p:extLst>
      <p:ext uri="{BB962C8B-B14F-4D97-AF65-F5344CB8AC3E}">
        <p14:creationId xmlns:p14="http://schemas.microsoft.com/office/powerpoint/2010/main" val="27061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381000" y="1371600"/>
            <a:ext cx="3657600" cy="5867400"/>
          </a:xfrm>
        </p:spPr>
        <p:txBody>
          <a:bodyPr/>
          <a:lstStyle/>
          <a:p>
            <a:r>
              <a:rPr lang="en-US" sz="2800" dirty="0">
                <a:latin typeface="Lub Dub Medium" panose="020B0603030403020204" pitchFamily="34" charset="0"/>
              </a:rPr>
              <a:t>Table 2. Applying American College of Cardiology/American Heart Association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15</a:t>
            </a:fld>
            <a:endParaRPr lang="en-US" dirty="0"/>
          </a:p>
        </p:txBody>
      </p:sp>
      <p:pic>
        <p:nvPicPr>
          <p:cNvPr id="2" name="Picture 1" descr="Table&#10;&#10;Description automatically generated with low confidence">
            <a:extLst>
              <a:ext uri="{FF2B5EF4-FFF2-40B4-BE49-F238E27FC236}">
                <a16:creationId xmlns:a16="http://schemas.microsoft.com/office/drawing/2014/main" id="{BC8FA385-AC0C-F0DE-AEB1-45D3BBDBD279}"/>
              </a:ext>
            </a:extLst>
          </p:cNvPr>
          <p:cNvPicPr>
            <a:picLocks noChangeAspect="1"/>
          </p:cNvPicPr>
          <p:nvPr/>
        </p:nvPicPr>
        <p:blipFill>
          <a:blip r:embed="rId2"/>
          <a:stretch>
            <a:fillRect/>
          </a:stretch>
        </p:blipFill>
        <p:spPr>
          <a:xfrm>
            <a:off x="4191000" y="76200"/>
            <a:ext cx="8382000" cy="7391400"/>
          </a:xfrm>
          <a:prstGeom prst="rect">
            <a:avLst/>
          </a:prstGeom>
        </p:spPr>
      </p:pic>
    </p:spTree>
    <p:extLst>
      <p:ext uri="{BB962C8B-B14F-4D97-AF65-F5344CB8AC3E}">
        <p14:creationId xmlns:p14="http://schemas.microsoft.com/office/powerpoint/2010/main" val="17619736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6012E6C-3AFB-9DD2-EE24-4D875025E38C}"/>
              </a:ext>
            </a:extLst>
          </p:cNvPr>
          <p:cNvSpPr>
            <a:spLocks noGrp="1"/>
          </p:cNvSpPr>
          <p:nvPr>
            <p:ph type="ctrTitle"/>
          </p:nvPr>
        </p:nvSpPr>
        <p:spPr>
          <a:xfrm>
            <a:off x="3883818" y="533400"/>
            <a:ext cx="6862764" cy="914400"/>
          </a:xfrm>
        </p:spPr>
        <p:txBody>
          <a:bodyPr/>
          <a:lstStyle/>
          <a:p>
            <a:r>
              <a:rPr lang="en-US" sz="2800" dirty="0">
                <a:latin typeface="Lub Dub Medium" panose="020B0603030403020204" pitchFamily="34" charset="0"/>
              </a:rPr>
              <a:t>Prevention of Thromboembolism in the Setting of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4B41D64-9B25-22FD-5B47-E91AEED52CE3}"/>
              </a:ext>
            </a:extLst>
          </p:cNvPr>
          <p:cNvGraphicFramePr>
            <a:graphicFrameLocks noGrp="1"/>
          </p:cNvGraphicFramePr>
          <p:nvPr>
            <p:extLst>
              <p:ext uri="{D42A27DB-BD31-4B8C-83A1-F6EECF244321}">
                <p14:modId xmlns:p14="http://schemas.microsoft.com/office/powerpoint/2010/main" val="1976103251"/>
              </p:ext>
            </p:extLst>
          </p:nvPr>
        </p:nvGraphicFramePr>
        <p:xfrm>
          <a:off x="571500" y="1828800"/>
          <a:ext cx="13487400" cy="5152136"/>
        </p:xfrm>
        <a:graphic>
          <a:graphicData uri="http://schemas.openxmlformats.org/drawingml/2006/table">
            <a:tbl>
              <a:tblPr firstRow="1" firstCol="1" bandRow="1"/>
              <a:tblGrid>
                <a:gridCol w="1176102">
                  <a:extLst>
                    <a:ext uri="{9D8B030D-6E8A-4147-A177-3AD203B41FA5}">
                      <a16:colId xmlns:a16="http://schemas.microsoft.com/office/drawing/2014/main" val="379653354"/>
                    </a:ext>
                  </a:extLst>
                </a:gridCol>
                <a:gridCol w="1386505">
                  <a:extLst>
                    <a:ext uri="{9D8B030D-6E8A-4147-A177-3AD203B41FA5}">
                      <a16:colId xmlns:a16="http://schemas.microsoft.com/office/drawing/2014/main" val="1113294909"/>
                    </a:ext>
                  </a:extLst>
                </a:gridCol>
                <a:gridCol w="10924793">
                  <a:extLst>
                    <a:ext uri="{9D8B030D-6E8A-4147-A177-3AD203B41FA5}">
                      <a16:colId xmlns:a16="http://schemas.microsoft.com/office/drawing/2014/main" val="280253268"/>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prior LAAO who are not on anticoagulation, imaging evaluation to assess the adequacy of LAAO and exclude device-related thrombosis before cardioversion may be reasonable.</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9579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previous LAAO with residual leak, </a:t>
                      </a:r>
                      <a:r>
                        <a:rPr lang="en-US" sz="18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pericardioversion</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anticoagulation may be considered and continued thereafter.</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76266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a:ea typeface="FrutigerLTStd-Light"/>
                          <a:cs typeface="Times New Roman"/>
                        </a:rPr>
                        <a:t>In patients with reported AF duration of &lt;48 hours (not in the setting of cardiac surgery) and who are not on anticoagulation,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to exclude intracardiac thrombus may be considered in those who are at elevated thromboembolic risk (CHA</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DS</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-VASc score ≥2 or equivalent).</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792821"/>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a:ea typeface="FrutigerLTStd-Light"/>
                          <a:cs typeface="Times New Roman"/>
                        </a:rPr>
                        <a:t>In patients with low thromboembolic risks (</a:t>
                      </a:r>
                      <a:r>
                        <a:rPr lang="en-US" sz="1800" b="1" dirty="0">
                          <a:solidFill>
                            <a:srgbClr val="000000"/>
                          </a:solidFill>
                          <a:effectLst/>
                          <a:latin typeface="Times New Roman"/>
                          <a:ea typeface="Times New Roman" panose="02020603050405020304" pitchFamily="18" charset="0"/>
                          <a:cs typeface="Times New Roman"/>
                        </a:rPr>
                        <a:t>CHA</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DS</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-VASc 0-1 </a:t>
                      </a:r>
                      <a:r>
                        <a:rPr lang="en-US" sz="1800" b="1" dirty="0">
                          <a:effectLst/>
                          <a:latin typeface="Times New Roman"/>
                          <a:ea typeface="FrutigerLTStd-Light"/>
                          <a:cs typeface="Times New Roman"/>
                        </a:rPr>
                        <a:t>or equivalent) and AF duration of &lt;12 hours, the benefit of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or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anticoagulation is uncertain given the low incidence of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thromboembolic events in this population.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98771"/>
                  </a:ext>
                </a:extLst>
              </a:tr>
            </a:tbl>
          </a:graphicData>
        </a:graphic>
      </p:graphicFrame>
    </p:spTree>
    <p:extLst>
      <p:ext uri="{BB962C8B-B14F-4D97-AF65-F5344CB8AC3E}">
        <p14:creationId xmlns:p14="http://schemas.microsoft.com/office/powerpoint/2010/main" val="8525276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a:extLst>
              <a:ext uri="{FF2B5EF4-FFF2-40B4-BE49-F238E27FC236}">
                <a16:creationId xmlns:a16="http://schemas.microsoft.com/office/drawing/2014/main" id="{7B854905-599B-D9E7-DF6B-687B39F0AC07}"/>
              </a:ext>
            </a:extLst>
          </p:cNvPr>
          <p:cNvPicPr>
            <a:picLocks noChangeAspect="1"/>
          </p:cNvPicPr>
          <p:nvPr/>
        </p:nvPicPr>
        <p:blipFill rotWithShape="1">
          <a:blip r:embed="rId2">
            <a:extLst>
              <a:ext uri="{28A0092B-C50C-407E-A947-70E740481C1C}">
                <a14:useLocalDpi xmlns:a14="http://schemas.microsoft.com/office/drawing/2010/main" val="0"/>
              </a:ext>
            </a:extLst>
          </a:blip>
          <a:srcRect l="3509" t="1229" r="3509" b="1882"/>
          <a:stretch/>
        </p:blipFill>
        <p:spPr>
          <a:xfrm>
            <a:off x="3429000" y="42423"/>
            <a:ext cx="8610600" cy="7476956"/>
          </a:xfrm>
          <a:prstGeom prst="rect">
            <a:avLst/>
          </a:prstGeom>
        </p:spPr>
      </p:pic>
      <p:sp>
        <p:nvSpPr>
          <p:cNvPr id="3" name="Title 5">
            <a:extLst>
              <a:ext uri="{FF2B5EF4-FFF2-40B4-BE49-F238E27FC236}">
                <a16:creationId xmlns:a16="http://schemas.microsoft.com/office/drawing/2014/main" id="{D3EA3942-E987-26C2-91BF-9325E5D0C1D1}"/>
              </a:ext>
            </a:extLst>
          </p:cNvPr>
          <p:cNvSpPr>
            <a:spLocks noGrp="1"/>
          </p:cNvSpPr>
          <p:nvPr>
            <p:ph type="ctrTitle"/>
          </p:nvPr>
        </p:nvSpPr>
        <p:spPr>
          <a:xfrm>
            <a:off x="381000" y="1371600"/>
            <a:ext cx="2590800" cy="2743200"/>
          </a:xfrm>
        </p:spPr>
        <p:txBody>
          <a:bodyPr/>
          <a:lstStyle/>
          <a:p>
            <a:r>
              <a:rPr lang="en-US" sz="2800" dirty="0">
                <a:latin typeface="Lub Dub Medium" panose="020B0603030403020204" pitchFamily="34" charset="0"/>
              </a:rPr>
              <a:t>Figure 21. Patients With Hemodynamically Stable AF Planned for Cardioversion</a:t>
            </a:r>
          </a:p>
        </p:txBody>
      </p:sp>
      <p:sp>
        <p:nvSpPr>
          <p:cNvPr id="6" name="TextBox 5">
            <a:extLst>
              <a:ext uri="{FF2B5EF4-FFF2-40B4-BE49-F238E27FC236}">
                <a16:creationId xmlns:a16="http://schemas.microsoft.com/office/drawing/2014/main" id="{1D1B8B57-E434-A06E-AB20-1CAF91C60341}"/>
              </a:ext>
            </a:extLst>
          </p:cNvPr>
          <p:cNvSpPr txBox="1"/>
          <p:nvPr/>
        </p:nvSpPr>
        <p:spPr>
          <a:xfrm>
            <a:off x="381000" y="6248400"/>
            <a:ext cx="2514600" cy="855597"/>
          </a:xfrm>
          <a:prstGeom prst="rect">
            <a:avLst/>
          </a:prstGeom>
          <a:noFill/>
        </p:spPr>
        <p:txBody>
          <a:bodyPr wrap="square">
            <a:spAutoFit/>
          </a:bodyPr>
          <a:lstStyle/>
          <a:p>
            <a:r>
              <a:rPr lang="en-US" sz="1200" dirty="0">
                <a:latin typeface="Lub Dub Medium" panose="020B0603030403020204" pitchFamily="34" charset="0"/>
              </a:rPr>
              <a:t>AC indicates anticoagulation; AF, atrial fibrillation; and LAAO, left atrial appendage occlusion.</a:t>
            </a:r>
          </a:p>
        </p:txBody>
      </p:sp>
      <p:sp>
        <p:nvSpPr>
          <p:cNvPr id="7" name="TextBox 6">
            <a:extLst>
              <a:ext uri="{FF2B5EF4-FFF2-40B4-BE49-F238E27FC236}">
                <a16:creationId xmlns:a16="http://schemas.microsoft.com/office/drawing/2014/main" id="{D72C50CC-E694-A6DD-C207-5A41D19D713C}"/>
              </a:ext>
            </a:extLst>
          </p:cNvPr>
          <p:cNvSpPr txBox="1"/>
          <p:nvPr/>
        </p:nvSpPr>
        <p:spPr>
          <a:xfrm>
            <a:off x="381000" y="724238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65192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410FFA2-D344-6D35-BC94-BA5D60217CA6}"/>
              </a:ext>
            </a:extLst>
          </p:cNvPr>
          <p:cNvSpPr>
            <a:spLocks noGrp="1"/>
          </p:cNvSpPr>
          <p:nvPr>
            <p:ph type="ctrTitle"/>
          </p:nvPr>
        </p:nvSpPr>
        <p:spPr>
          <a:xfrm>
            <a:off x="5180409" y="762000"/>
            <a:ext cx="4269582" cy="533399"/>
          </a:xfrm>
        </p:spPr>
        <p:txBody>
          <a:bodyPr/>
          <a:lstStyle/>
          <a:p>
            <a:r>
              <a:rPr lang="en-US" sz="2800" dirty="0">
                <a:latin typeface="Lub Dub Medium" panose="020B0603030403020204" pitchFamily="34" charset="0"/>
              </a:rPr>
              <a:t>Electrical Cardioversion</a:t>
            </a:r>
          </a:p>
        </p:txBody>
      </p:sp>
      <p:graphicFrame>
        <p:nvGraphicFramePr>
          <p:cNvPr id="3" name="Table 2">
            <a:extLst>
              <a:ext uri="{FF2B5EF4-FFF2-40B4-BE49-F238E27FC236}">
                <a16:creationId xmlns:a16="http://schemas.microsoft.com/office/drawing/2014/main" id="{84A4FFC0-002F-0F7F-4D4A-9C385AF71AA9}"/>
              </a:ext>
            </a:extLst>
          </p:cNvPr>
          <p:cNvGraphicFramePr>
            <a:graphicFrameLocks noGrp="1"/>
          </p:cNvGraphicFramePr>
          <p:nvPr>
            <p:extLst>
              <p:ext uri="{D42A27DB-BD31-4B8C-83A1-F6EECF244321}">
                <p14:modId xmlns:p14="http://schemas.microsoft.com/office/powerpoint/2010/main" val="2211532840"/>
              </p:ext>
            </p:extLst>
          </p:nvPr>
        </p:nvGraphicFramePr>
        <p:xfrm>
          <a:off x="1570037" y="1627295"/>
          <a:ext cx="11490326" cy="4980280"/>
        </p:xfrm>
        <a:graphic>
          <a:graphicData uri="http://schemas.openxmlformats.org/drawingml/2006/table">
            <a:tbl>
              <a:tblPr firstRow="1" firstCol="1" bandRow="1"/>
              <a:tblGrid>
                <a:gridCol w="1001957">
                  <a:extLst>
                    <a:ext uri="{9D8B030D-6E8A-4147-A177-3AD203B41FA5}">
                      <a16:colId xmlns:a16="http://schemas.microsoft.com/office/drawing/2014/main" val="2712310701"/>
                    </a:ext>
                  </a:extLst>
                </a:gridCol>
                <a:gridCol w="1181206">
                  <a:extLst>
                    <a:ext uri="{9D8B030D-6E8A-4147-A177-3AD203B41FA5}">
                      <a16:colId xmlns:a16="http://schemas.microsoft.com/office/drawing/2014/main" val="3405380070"/>
                    </a:ext>
                  </a:extLst>
                </a:gridCol>
                <a:gridCol w="9307163">
                  <a:extLst>
                    <a:ext uri="{9D8B030D-6E8A-4147-A177-3AD203B41FA5}">
                      <a16:colId xmlns:a16="http://schemas.microsoft.com/office/drawing/2014/main" val="3783441938"/>
                    </a:ext>
                  </a:extLst>
                </a:gridCol>
              </a:tblGrid>
              <a:tr h="138794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2614840"/>
                  </a:ext>
                </a:extLst>
              </a:tr>
              <a:tr h="6367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914568"/>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hemodynamic instability attributable to AF, immediate electrical cardioversion should be performed to restore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653705"/>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hemodynamically stable, electrical cardioversion can be performed as initial rhythm-control strategy or after unsuccessful pharmacological cardioversion.</a:t>
                      </a:r>
                      <a:endParaRPr lang="en-US" sz="1800" dirty="0">
                        <a:effectLst/>
                        <a:latin typeface="Calibri"/>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237120"/>
                  </a:ext>
                </a:extLst>
              </a:tr>
            </a:tbl>
          </a:graphicData>
        </a:graphic>
      </p:graphicFrame>
    </p:spTree>
    <p:extLst>
      <p:ext uri="{BB962C8B-B14F-4D97-AF65-F5344CB8AC3E}">
        <p14:creationId xmlns:p14="http://schemas.microsoft.com/office/powerpoint/2010/main" val="28515664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83EB1EFF-3F22-39AB-7552-490E1C5E45D0}"/>
              </a:ext>
            </a:extLst>
          </p:cNvPr>
          <p:cNvGraphicFramePr>
            <a:graphicFrameLocks noGrp="1"/>
          </p:cNvGraphicFramePr>
          <p:nvPr>
            <p:extLst>
              <p:ext uri="{D42A27DB-BD31-4B8C-83A1-F6EECF244321}">
                <p14:modId xmlns:p14="http://schemas.microsoft.com/office/powerpoint/2010/main" val="2589713474"/>
              </p:ext>
            </p:extLst>
          </p:nvPr>
        </p:nvGraphicFramePr>
        <p:xfrm>
          <a:off x="1006475" y="1981200"/>
          <a:ext cx="12617450" cy="4603496"/>
        </p:xfrm>
        <a:graphic>
          <a:graphicData uri="http://schemas.openxmlformats.org/drawingml/2006/table">
            <a:tbl>
              <a:tblPr firstRow="1" firstCol="1" bandRow="1"/>
              <a:tblGrid>
                <a:gridCol w="1100242">
                  <a:extLst>
                    <a:ext uri="{9D8B030D-6E8A-4147-A177-3AD203B41FA5}">
                      <a16:colId xmlns:a16="http://schemas.microsoft.com/office/drawing/2014/main" val="3937196350"/>
                    </a:ext>
                  </a:extLst>
                </a:gridCol>
                <a:gridCol w="1297074">
                  <a:extLst>
                    <a:ext uri="{9D8B030D-6E8A-4147-A177-3AD203B41FA5}">
                      <a16:colId xmlns:a16="http://schemas.microsoft.com/office/drawing/2014/main" val="3674879844"/>
                    </a:ext>
                  </a:extLst>
                </a:gridCol>
                <a:gridCol w="10220134">
                  <a:extLst>
                    <a:ext uri="{9D8B030D-6E8A-4147-A177-3AD203B41FA5}">
                      <a16:colId xmlns:a16="http://schemas.microsoft.com/office/drawing/2014/main" val="2554143833"/>
                    </a:ext>
                  </a:extLst>
                </a:gridCol>
              </a:tblGrid>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undergoing electrical cardioversion, energy delivery should be confirmed to be synchronized to the QRS to reduce the risk of inducing VF.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83784"/>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For patients with AF undergoing elective electrical cardioversion, the use of biphasic energy</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at least 200 J as initial energy can be beneficial to improve success of initial electrical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048043"/>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patients with AF undergoing elective cardioversion, with longer duration of AF or unsuccessful initial shock, </a:t>
                      </a:r>
                      <a:r>
                        <a:rPr lang="en-US" sz="1800" b="1" dirty="0">
                          <a:solidFill>
                            <a:srgbClr val="000000"/>
                          </a:solidFill>
                          <a:effectLst/>
                          <a:latin typeface="Times New Roman"/>
                          <a:ea typeface="Times New Roman" panose="02020603050405020304" pitchFamily="18" charset="0"/>
                          <a:cs typeface="Times New Roman"/>
                        </a:rPr>
                        <a:t>optimization of electrode vector, use of higher energy, and pretreatment with antiarrhythmic drugs can facilitate success of electrical cardioversion.</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61475"/>
                  </a:ext>
                </a:extLst>
              </a:tr>
              <a:tr h="581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patients with obesity and AF, use of manual pressure augmentation and/or further escalation of electrical energy may be beneficial to improve success of electrical cardioversion</a:t>
                      </a:r>
                      <a:r>
                        <a:rPr lang="en-US" sz="1800" b="1" dirty="0">
                          <a:solidFill>
                            <a:srgbClr val="000000"/>
                          </a:solidFill>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761163"/>
                  </a:ext>
                </a:extLst>
              </a:tr>
            </a:tbl>
          </a:graphicData>
        </a:graphic>
      </p:graphicFrame>
      <p:sp>
        <p:nvSpPr>
          <p:cNvPr id="3" name="Title 5">
            <a:extLst>
              <a:ext uri="{FF2B5EF4-FFF2-40B4-BE49-F238E27FC236}">
                <a16:creationId xmlns:a16="http://schemas.microsoft.com/office/drawing/2014/main" id="{F0F29831-8387-8C85-A3BE-A8F47820451F}"/>
              </a:ext>
            </a:extLst>
          </p:cNvPr>
          <p:cNvSpPr>
            <a:spLocks noGrp="1"/>
          </p:cNvSpPr>
          <p:nvPr>
            <p:ph type="ctrTitle"/>
          </p:nvPr>
        </p:nvSpPr>
        <p:spPr>
          <a:xfrm>
            <a:off x="4533304" y="1149036"/>
            <a:ext cx="5563791" cy="533399"/>
          </a:xfrm>
        </p:spPr>
        <p:txBody>
          <a:bodyPr/>
          <a:lstStyle/>
          <a:p>
            <a:r>
              <a:rPr lang="en-US" sz="2800" dirty="0">
                <a:latin typeface="Lub Dub Medium" panose="020B0603030403020204" pitchFamily="34" charset="0"/>
              </a:rPr>
              <a:t>Electrical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21294271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CCDD697-EDEE-6BD0-6BD1-E337F893F35D}"/>
              </a:ext>
            </a:extLst>
          </p:cNvPr>
          <p:cNvSpPr>
            <a:spLocks noGrp="1"/>
          </p:cNvSpPr>
          <p:nvPr>
            <p:ph type="ctrTitle"/>
          </p:nvPr>
        </p:nvSpPr>
        <p:spPr>
          <a:xfrm>
            <a:off x="4533304" y="914400"/>
            <a:ext cx="5563791" cy="457200"/>
          </a:xfrm>
        </p:spPr>
        <p:txBody>
          <a:bodyPr/>
          <a:lstStyle/>
          <a:p>
            <a:r>
              <a:rPr lang="en-US" sz="2800" dirty="0">
                <a:latin typeface="Lub Dub Medium" panose="020B0603030403020204" pitchFamily="34" charset="0"/>
              </a:rPr>
              <a:t>Pharmacological Cardioversion</a:t>
            </a:r>
          </a:p>
        </p:txBody>
      </p:sp>
      <p:graphicFrame>
        <p:nvGraphicFramePr>
          <p:cNvPr id="3" name="Table 2">
            <a:extLst>
              <a:ext uri="{FF2B5EF4-FFF2-40B4-BE49-F238E27FC236}">
                <a16:creationId xmlns:a16="http://schemas.microsoft.com/office/drawing/2014/main" id="{F67AFB62-E412-EBF8-9F27-61434FBF44F8}"/>
              </a:ext>
            </a:extLst>
          </p:cNvPr>
          <p:cNvGraphicFramePr>
            <a:graphicFrameLocks noGrp="1"/>
          </p:cNvGraphicFramePr>
          <p:nvPr>
            <p:extLst>
              <p:ext uri="{D42A27DB-BD31-4B8C-83A1-F6EECF244321}">
                <p14:modId xmlns:p14="http://schemas.microsoft.com/office/powerpoint/2010/main" val="733671053"/>
              </p:ext>
            </p:extLst>
          </p:nvPr>
        </p:nvGraphicFramePr>
        <p:xfrm>
          <a:off x="1946373" y="1828800"/>
          <a:ext cx="10737654" cy="5227828"/>
        </p:xfrm>
        <a:graphic>
          <a:graphicData uri="http://schemas.openxmlformats.org/drawingml/2006/table">
            <a:tbl>
              <a:tblPr firstRow="1" firstCol="1" bandRow="1"/>
              <a:tblGrid>
                <a:gridCol w="1170404">
                  <a:extLst>
                    <a:ext uri="{9D8B030D-6E8A-4147-A177-3AD203B41FA5}">
                      <a16:colId xmlns:a16="http://schemas.microsoft.com/office/drawing/2014/main" val="1548498505"/>
                    </a:ext>
                  </a:extLst>
                </a:gridCol>
                <a:gridCol w="1013635">
                  <a:extLst>
                    <a:ext uri="{9D8B030D-6E8A-4147-A177-3AD203B41FA5}">
                      <a16:colId xmlns:a16="http://schemas.microsoft.com/office/drawing/2014/main" val="132805714"/>
                    </a:ext>
                  </a:extLst>
                </a:gridCol>
                <a:gridCol w="8553615">
                  <a:extLst>
                    <a:ext uri="{9D8B030D-6E8A-4147-A177-3AD203B41FA5}">
                      <a16:colId xmlns:a16="http://schemas.microsoft.com/office/drawing/2014/main" val="3119768669"/>
                    </a:ext>
                  </a:extLst>
                </a:gridCol>
              </a:tblGrid>
              <a:tr h="13069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945533"/>
                  </a:ext>
                </a:extLst>
              </a:tr>
              <a:tr h="599609">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037276"/>
                  </a:ext>
                </a:extLst>
              </a:tr>
              <a:tr h="2014305">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pharmacological cardioversion is reasonable as an alternative to electrical cardioversion for those who are hemodynamically stable or in situations when electrical cardioversion is preferred but cannot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672366"/>
                  </a:ext>
                </a:extLst>
              </a:tr>
              <a:tr h="130695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Calibri" panose="020F0502020204030204" pitchFamily="34" charset="0"/>
                          <a:cs typeface="Times New Roman"/>
                        </a:rPr>
                        <a:t>For patients with AF, </a:t>
                      </a:r>
                      <a:r>
                        <a:rPr lang="en-US" sz="1800" b="1" dirty="0" err="1">
                          <a:effectLst/>
                          <a:latin typeface="Times New Roman"/>
                          <a:ea typeface="Calibri" panose="020F0502020204030204" pitchFamily="34" charset="0"/>
                          <a:cs typeface="Times New Roman"/>
                        </a:rPr>
                        <a:t>ibutilide</a:t>
                      </a:r>
                      <a:r>
                        <a:rPr lang="en-US" sz="1800" b="1" dirty="0">
                          <a:effectLst/>
                          <a:latin typeface="Times New Roman"/>
                          <a:ea typeface="Calibri" panose="020F0502020204030204" pitchFamily="34" charset="0"/>
                          <a:cs typeface="Times New Roman"/>
                        </a:rPr>
                        <a:t> is reasonable for pharmacological cardioversion for patients without depressed LV function (LVEF &lt;40%).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2614"/>
                  </a:ext>
                </a:extLst>
              </a:tr>
            </a:tbl>
          </a:graphicData>
        </a:graphic>
      </p:graphicFrame>
    </p:spTree>
    <p:extLst>
      <p:ext uri="{BB962C8B-B14F-4D97-AF65-F5344CB8AC3E}">
        <p14:creationId xmlns:p14="http://schemas.microsoft.com/office/powerpoint/2010/main" val="34611163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BF243DF-2FC1-2448-9690-66C85231955A}"/>
              </a:ext>
            </a:extLst>
          </p:cNvPr>
          <p:cNvSpPr>
            <a:spLocks noGrp="1"/>
          </p:cNvSpPr>
          <p:nvPr>
            <p:ph type="ctrTitle"/>
          </p:nvPr>
        </p:nvSpPr>
        <p:spPr>
          <a:xfrm>
            <a:off x="3904952" y="838200"/>
            <a:ext cx="6820496" cy="457200"/>
          </a:xfrm>
        </p:spPr>
        <p:txBody>
          <a:bodyPr/>
          <a:lstStyle/>
          <a:p>
            <a:r>
              <a:rPr lang="en-US" sz="2800" dirty="0">
                <a:latin typeface="Lub Dub Medium" panose="020B0603030403020204" pitchFamily="34" charset="0"/>
              </a:rPr>
              <a:t>Pharmacological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4846BE7-0DA4-1B2C-FE4D-D067394E3366}"/>
              </a:ext>
            </a:extLst>
          </p:cNvPr>
          <p:cNvGraphicFramePr>
            <a:graphicFrameLocks noGrp="1"/>
          </p:cNvGraphicFramePr>
          <p:nvPr>
            <p:extLst>
              <p:ext uri="{D42A27DB-BD31-4B8C-83A1-F6EECF244321}">
                <p14:modId xmlns:p14="http://schemas.microsoft.com/office/powerpoint/2010/main" val="4248542887"/>
              </p:ext>
            </p:extLst>
          </p:nvPr>
        </p:nvGraphicFramePr>
        <p:xfrm>
          <a:off x="1489173" y="1600200"/>
          <a:ext cx="11652053" cy="5651215"/>
        </p:xfrm>
        <a:graphic>
          <a:graphicData uri="http://schemas.openxmlformats.org/drawingml/2006/table">
            <a:tbl>
              <a:tblPr firstRow="1" firstCol="1" bandRow="1"/>
              <a:tblGrid>
                <a:gridCol w="1270074">
                  <a:extLst>
                    <a:ext uri="{9D8B030D-6E8A-4147-A177-3AD203B41FA5}">
                      <a16:colId xmlns:a16="http://schemas.microsoft.com/office/drawing/2014/main" val="3155118815"/>
                    </a:ext>
                  </a:extLst>
                </a:gridCol>
                <a:gridCol w="1099954">
                  <a:extLst>
                    <a:ext uri="{9D8B030D-6E8A-4147-A177-3AD203B41FA5}">
                      <a16:colId xmlns:a16="http://schemas.microsoft.com/office/drawing/2014/main" val="1249908208"/>
                    </a:ext>
                  </a:extLst>
                </a:gridCol>
                <a:gridCol w="9282025">
                  <a:extLst>
                    <a:ext uri="{9D8B030D-6E8A-4147-A177-3AD203B41FA5}">
                      <a16:colId xmlns:a16="http://schemas.microsoft.com/office/drawing/2014/main" val="3862165698"/>
                    </a:ext>
                  </a:extLst>
                </a:gridCol>
              </a:tblGrid>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intravenous amiodarone is reasonable for pharmacological cardioversion, although time to conversion is generally longer than with other agents (8-12 hours).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496316"/>
                  </a:ext>
                </a:extLst>
              </a:tr>
              <a:tr h="252650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a:effectLst/>
                          <a:latin typeface="Times New Roman"/>
                          <a:ea typeface="Calibri" panose="020F0502020204030204" pitchFamily="34" charset="0"/>
                          <a:cs typeface="Times New Roman"/>
                        </a:rPr>
                        <a:t>For patients with recurrent AF occurring outside the setting of a hospital, the “pill-in-the-pocket” (PITP) approach with a single oral dose of flecainide or propafenone, with a concomitant atrioventricular nodal blocking agent, is reasonable for pharmacological cardioversion if previously tested in a monitored setting.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793666"/>
                  </a:ext>
                </a:extLst>
              </a:tr>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use of intravenous procainamide may be considered for pharmacological cardioversion when other intravenous agents are contraindicated or not preferred.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40374"/>
                  </a:ext>
                </a:extLst>
              </a:tr>
            </a:tbl>
          </a:graphicData>
        </a:graphic>
      </p:graphicFrame>
    </p:spTree>
    <p:extLst>
      <p:ext uri="{BB962C8B-B14F-4D97-AF65-F5344CB8AC3E}">
        <p14:creationId xmlns:p14="http://schemas.microsoft.com/office/powerpoint/2010/main" val="4131454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2DE098F-23F9-CCA4-CCEA-D17DAE96F049}"/>
              </a:ext>
            </a:extLst>
          </p:cNvPr>
          <p:cNvSpPr>
            <a:spLocks noGrp="1"/>
          </p:cNvSpPr>
          <p:nvPr>
            <p:ph type="ctrTitle"/>
          </p:nvPr>
        </p:nvSpPr>
        <p:spPr>
          <a:xfrm>
            <a:off x="4114798" y="1074089"/>
            <a:ext cx="6400801" cy="838200"/>
          </a:xfrm>
        </p:spPr>
        <p:txBody>
          <a:bodyPr lIns="91440" tIns="45720" rIns="91440" bIns="45720" anchor="b"/>
          <a:lstStyle/>
          <a:p>
            <a:r>
              <a:rPr lang="en-US" sz="2800" dirty="0">
                <a:latin typeface="Lub Dub Medium"/>
              </a:rPr>
              <a:t>Table 22. Drugs for Pharmacological Conversion of AF to Sinus Rhythm</a:t>
            </a:r>
          </a:p>
        </p:txBody>
      </p:sp>
      <p:graphicFrame>
        <p:nvGraphicFramePr>
          <p:cNvPr id="4" name="Table 3">
            <a:extLst>
              <a:ext uri="{FF2B5EF4-FFF2-40B4-BE49-F238E27FC236}">
                <a16:creationId xmlns:a16="http://schemas.microsoft.com/office/drawing/2014/main" id="{82725D7E-F140-72D0-0C53-24065CB7E77F}"/>
              </a:ext>
            </a:extLst>
          </p:cNvPr>
          <p:cNvGraphicFramePr>
            <a:graphicFrameLocks noGrp="1"/>
          </p:cNvGraphicFramePr>
          <p:nvPr>
            <p:extLst>
              <p:ext uri="{D42A27DB-BD31-4B8C-83A1-F6EECF244321}">
                <p14:modId xmlns:p14="http://schemas.microsoft.com/office/powerpoint/2010/main" val="866160656"/>
              </p:ext>
            </p:extLst>
          </p:nvPr>
        </p:nvGraphicFramePr>
        <p:xfrm>
          <a:off x="1006474" y="2312416"/>
          <a:ext cx="12617451" cy="3604768"/>
        </p:xfrm>
        <a:graphic>
          <a:graphicData uri="http://schemas.openxmlformats.org/drawingml/2006/table">
            <a:tbl>
              <a:tblPr firstRow="1" firstCol="1" bandRow="1"/>
              <a:tblGrid>
                <a:gridCol w="1625128">
                  <a:extLst>
                    <a:ext uri="{9D8B030D-6E8A-4147-A177-3AD203B41FA5}">
                      <a16:colId xmlns:a16="http://schemas.microsoft.com/office/drawing/2014/main" val="1796090147"/>
                    </a:ext>
                  </a:extLst>
                </a:gridCol>
                <a:gridCol w="1766443">
                  <a:extLst>
                    <a:ext uri="{9D8B030D-6E8A-4147-A177-3AD203B41FA5}">
                      <a16:colId xmlns:a16="http://schemas.microsoft.com/office/drawing/2014/main" val="1362990622"/>
                    </a:ext>
                  </a:extLst>
                </a:gridCol>
                <a:gridCol w="1271839">
                  <a:extLst>
                    <a:ext uri="{9D8B030D-6E8A-4147-A177-3AD203B41FA5}">
                      <a16:colId xmlns:a16="http://schemas.microsoft.com/office/drawing/2014/main" val="32488557"/>
                    </a:ext>
                  </a:extLst>
                </a:gridCol>
                <a:gridCol w="1539329">
                  <a:extLst>
                    <a:ext uri="{9D8B030D-6E8A-4147-A177-3AD203B41FA5}">
                      <a16:colId xmlns:a16="http://schemas.microsoft.com/office/drawing/2014/main" val="2066086265"/>
                    </a:ext>
                  </a:extLst>
                </a:gridCol>
                <a:gridCol w="1562040">
                  <a:extLst>
                    <a:ext uri="{9D8B030D-6E8A-4147-A177-3AD203B41FA5}">
                      <a16:colId xmlns:a16="http://schemas.microsoft.com/office/drawing/2014/main" val="3991992747"/>
                    </a:ext>
                  </a:extLst>
                </a:gridCol>
                <a:gridCol w="1425772">
                  <a:extLst>
                    <a:ext uri="{9D8B030D-6E8A-4147-A177-3AD203B41FA5}">
                      <a16:colId xmlns:a16="http://schemas.microsoft.com/office/drawing/2014/main" val="1513320567"/>
                    </a:ext>
                  </a:extLst>
                </a:gridCol>
                <a:gridCol w="1425772">
                  <a:extLst>
                    <a:ext uri="{9D8B030D-6E8A-4147-A177-3AD203B41FA5}">
                      <a16:colId xmlns:a16="http://schemas.microsoft.com/office/drawing/2014/main" val="3361368178"/>
                    </a:ext>
                  </a:extLst>
                </a:gridCol>
                <a:gridCol w="2001128">
                  <a:extLst>
                    <a:ext uri="{9D8B030D-6E8A-4147-A177-3AD203B41FA5}">
                      <a16:colId xmlns:a16="http://schemas.microsoft.com/office/drawing/2014/main" val="2362610359"/>
                    </a:ext>
                  </a:extLst>
                </a:gridCol>
              </a:tblGrid>
              <a:tr h="658432">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Drug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Route of Administration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Loading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Maintenance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Approximate Time to Conversion to Sinus Rhythm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Primary Route(s) of Elimination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Major Adverse Effects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0823060"/>
                  </a:ext>
                </a:extLst>
              </a:tr>
              <a:tr h="1115632">
                <a:tc>
                  <a:txBody>
                    <a:bodyPr/>
                    <a:lstStyle/>
                    <a:p>
                      <a:pPr marL="0" marR="0" algn="l">
                        <a:lnSpc>
                          <a:spcPct val="150000"/>
                        </a:lnSpc>
                        <a:spcBef>
                          <a:spcPts val="0"/>
                        </a:spcBef>
                        <a:spcAft>
                          <a:spcPts val="0"/>
                        </a:spcAft>
                      </a:pPr>
                      <a:r>
                        <a:rPr lang="en-US" sz="1800" b="1">
                          <a:effectLst/>
                          <a:latin typeface="Times New Roman"/>
                          <a:ea typeface="Times New Roman" panose="02020603050405020304" pitchFamily="18" charset="0"/>
                        </a:rPr>
                        <a:t>Amiodarone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a:ea typeface="Times New Roman" panose="02020603050405020304" pitchFamily="18" charset="0"/>
                        </a:rPr>
                        <a:t>IV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5-7 mg/kg or 300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1200-3000 mg via continuous infusion over 24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8-12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Liver metabolism</a:t>
                      </a:r>
                    </a:p>
                    <a:p>
                      <a:pPr marL="0" marR="0" algn="l">
                        <a:lnSpc>
                          <a:spcPct val="150000"/>
                        </a:lnSpc>
                        <a:spcBef>
                          <a:spcPts val="0"/>
                        </a:spcBef>
                        <a:spcAft>
                          <a:spcPts val="0"/>
                        </a:spcAft>
                      </a:pPr>
                      <a:r>
                        <a:rPr lang="en-US" sz="1800">
                          <a:effectLst/>
                          <a:latin typeface="Times New Roman"/>
                          <a:ea typeface="Times New Roman" panose="02020603050405020304" pitchFamily="18" charset="0"/>
                        </a:rPr>
                        <a:t> Biliary excretion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9-36 d</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Phlebitis</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738857"/>
                  </a:ext>
                </a:extLst>
              </a:tr>
            </a:tbl>
          </a:graphicData>
        </a:graphic>
      </p:graphicFrame>
      <p:sp>
        <p:nvSpPr>
          <p:cNvPr id="7" name="TextBox 6">
            <a:extLst>
              <a:ext uri="{FF2B5EF4-FFF2-40B4-BE49-F238E27FC236}">
                <a16:creationId xmlns:a16="http://schemas.microsoft.com/office/drawing/2014/main" id="{78F89699-3953-3A19-0833-0353057481D6}"/>
              </a:ext>
            </a:extLst>
          </p:cNvPr>
          <p:cNvSpPr txBox="1"/>
          <p:nvPr/>
        </p:nvSpPr>
        <p:spPr>
          <a:xfrm>
            <a:off x="1006474" y="669384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
        <p:nvSpPr>
          <p:cNvPr id="9" name="TextBox 8">
            <a:extLst>
              <a:ext uri="{FF2B5EF4-FFF2-40B4-BE49-F238E27FC236}">
                <a16:creationId xmlns:a16="http://schemas.microsoft.com/office/drawing/2014/main" id="{9C5CA1AC-716A-1FD2-11A6-50970B7207B6}"/>
              </a:ext>
            </a:extLst>
          </p:cNvPr>
          <p:cNvSpPr txBox="1"/>
          <p:nvPr/>
        </p:nvSpPr>
        <p:spPr>
          <a:xfrm>
            <a:off x="1006474" y="6047601"/>
            <a:ext cx="7924800" cy="276999"/>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*Some studies have administered intravenous amiodarone for 24 hours followed by oral administration.</a:t>
            </a:r>
          </a:p>
        </p:txBody>
      </p:sp>
    </p:spTree>
    <p:extLst>
      <p:ext uri="{BB962C8B-B14F-4D97-AF65-F5344CB8AC3E}">
        <p14:creationId xmlns:p14="http://schemas.microsoft.com/office/powerpoint/2010/main" val="15296877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7121E661-589A-9D32-C45B-D99A9AF268D7}"/>
              </a:ext>
            </a:extLst>
          </p:cNvPr>
          <p:cNvGraphicFramePr>
            <a:graphicFrameLocks noGrp="1"/>
          </p:cNvGraphicFramePr>
          <p:nvPr>
            <p:extLst>
              <p:ext uri="{D42A27DB-BD31-4B8C-83A1-F6EECF244321}">
                <p14:modId xmlns:p14="http://schemas.microsoft.com/office/powerpoint/2010/main" val="3292561175"/>
              </p:ext>
            </p:extLst>
          </p:nvPr>
        </p:nvGraphicFramePr>
        <p:xfrm>
          <a:off x="1006472" y="1752600"/>
          <a:ext cx="12617451" cy="4477004"/>
        </p:xfrm>
        <a:graphic>
          <a:graphicData uri="http://schemas.openxmlformats.org/drawingml/2006/table">
            <a:tbl>
              <a:tblPr firstRow="1" firstCol="1" bandRow="1"/>
              <a:tblGrid>
                <a:gridCol w="1625128">
                  <a:extLst>
                    <a:ext uri="{9D8B030D-6E8A-4147-A177-3AD203B41FA5}">
                      <a16:colId xmlns:a16="http://schemas.microsoft.com/office/drawing/2014/main" val="306841248"/>
                    </a:ext>
                  </a:extLst>
                </a:gridCol>
                <a:gridCol w="1766443">
                  <a:extLst>
                    <a:ext uri="{9D8B030D-6E8A-4147-A177-3AD203B41FA5}">
                      <a16:colId xmlns:a16="http://schemas.microsoft.com/office/drawing/2014/main" val="153371296"/>
                    </a:ext>
                  </a:extLst>
                </a:gridCol>
                <a:gridCol w="1271839">
                  <a:extLst>
                    <a:ext uri="{9D8B030D-6E8A-4147-A177-3AD203B41FA5}">
                      <a16:colId xmlns:a16="http://schemas.microsoft.com/office/drawing/2014/main" val="2715653390"/>
                    </a:ext>
                  </a:extLst>
                </a:gridCol>
                <a:gridCol w="1539329">
                  <a:extLst>
                    <a:ext uri="{9D8B030D-6E8A-4147-A177-3AD203B41FA5}">
                      <a16:colId xmlns:a16="http://schemas.microsoft.com/office/drawing/2014/main" val="3642482692"/>
                    </a:ext>
                  </a:extLst>
                </a:gridCol>
                <a:gridCol w="1562040">
                  <a:extLst>
                    <a:ext uri="{9D8B030D-6E8A-4147-A177-3AD203B41FA5}">
                      <a16:colId xmlns:a16="http://schemas.microsoft.com/office/drawing/2014/main" val="1071259635"/>
                    </a:ext>
                  </a:extLst>
                </a:gridCol>
                <a:gridCol w="1425772">
                  <a:extLst>
                    <a:ext uri="{9D8B030D-6E8A-4147-A177-3AD203B41FA5}">
                      <a16:colId xmlns:a16="http://schemas.microsoft.com/office/drawing/2014/main" val="4076602435"/>
                    </a:ext>
                  </a:extLst>
                </a:gridCol>
                <a:gridCol w="1425772">
                  <a:extLst>
                    <a:ext uri="{9D8B030D-6E8A-4147-A177-3AD203B41FA5}">
                      <a16:colId xmlns:a16="http://schemas.microsoft.com/office/drawing/2014/main" val="3662791583"/>
                    </a:ext>
                  </a:extLst>
                </a:gridCol>
                <a:gridCol w="2001128">
                  <a:extLst>
                    <a:ext uri="{9D8B030D-6E8A-4147-A177-3AD203B41FA5}">
                      <a16:colId xmlns:a16="http://schemas.microsoft.com/office/drawing/2014/main" val="283422100"/>
                    </a:ext>
                  </a:extLst>
                </a:gridCol>
              </a:tblGrid>
              <a:tr h="22586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Oral</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200 mg if &lt;70 kg, 300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(70%)</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497589"/>
                  </a:ext>
                </a:extLst>
              </a:tr>
            </a:tbl>
          </a:graphicData>
        </a:graphic>
      </p:graphicFrame>
      <p:sp>
        <p:nvSpPr>
          <p:cNvPr id="7" name="Title 5">
            <a:extLst>
              <a:ext uri="{FF2B5EF4-FFF2-40B4-BE49-F238E27FC236}">
                <a16:creationId xmlns:a16="http://schemas.microsoft.com/office/drawing/2014/main" id="{613D1A70-3CCB-9885-B064-B236D163BBF1}"/>
              </a:ext>
            </a:extLst>
          </p:cNvPr>
          <p:cNvSpPr>
            <a:spLocks noGrp="1"/>
          </p:cNvSpPr>
          <p:nvPr>
            <p:ph type="ctrTitle"/>
          </p:nvPr>
        </p:nvSpPr>
        <p:spPr>
          <a:xfrm>
            <a:off x="3665533" y="593422"/>
            <a:ext cx="7391403" cy="838200"/>
          </a:xfrm>
        </p:spPr>
        <p:txBody>
          <a:bodyPr lIns="91440" tIns="45720" rIns="91440" bIns="45720" anchor="b"/>
          <a:lstStyle/>
          <a:p>
            <a:r>
              <a:rPr lang="en-US" sz="2800" dirty="0">
                <a:latin typeface="Lub Dub Medium"/>
              </a:rPr>
              <a:t>Table 22. Drugs for Pharmacological Conversion of AF to Sinus Rhythm (</a:t>
            </a:r>
            <a:r>
              <a:rPr lang="en-US" sz="2800" dirty="0" err="1">
                <a:latin typeface="Lub Dub Medium"/>
              </a:rPr>
              <a:t>con’t</a:t>
            </a:r>
            <a:r>
              <a:rPr lang="en-US" sz="2800" dirty="0">
                <a:latin typeface="Lub Dub Medium"/>
              </a:rPr>
              <a:t>.)</a:t>
            </a:r>
          </a:p>
        </p:txBody>
      </p:sp>
      <p:sp>
        <p:nvSpPr>
          <p:cNvPr id="11" name="TextBox 10">
            <a:extLst>
              <a:ext uri="{FF2B5EF4-FFF2-40B4-BE49-F238E27FC236}">
                <a16:creationId xmlns:a16="http://schemas.microsoft.com/office/drawing/2014/main" id="{D72A4AA8-CF72-0350-C2DB-32946CE33048}"/>
              </a:ext>
            </a:extLst>
          </p:cNvPr>
          <p:cNvSpPr txBox="1"/>
          <p:nvPr/>
        </p:nvSpPr>
        <p:spPr>
          <a:xfrm>
            <a:off x="1006472" y="6263631"/>
            <a:ext cx="5089528" cy="630942"/>
          </a:xfrm>
          <a:prstGeom prst="rect">
            <a:avLst/>
          </a:prstGeom>
          <a:noFill/>
        </p:spPr>
        <p:txBody>
          <a:bodyPr wrap="square" lIns="91440" tIns="45720" rIns="91440" bIns="45720" anchor="t">
            <a:spAutoFit/>
          </a:bodyPr>
          <a:lstStyle/>
          <a:p>
            <a:pPr marL="0" marR="0">
              <a:spcBef>
                <a:spcPts val="600"/>
              </a:spcBef>
              <a:spcAft>
                <a:spcPts val="0"/>
              </a:spcAft>
            </a:pP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effectLst/>
                <a:latin typeface="Lub Dub Medium" panose="020B0603030403020204" pitchFamily="34" charset="0"/>
                <a:ea typeface="Times New Roman" panose="02020603050405020304" pitchFamily="18" charset="0"/>
              </a:rPr>
              <a:t>Flecainide is available in an intravenous dosage form in Europe.</a:t>
            </a:r>
          </a:p>
          <a:p>
            <a:pPr marL="0" marR="0">
              <a:spcBef>
                <a:spcPts val="600"/>
              </a:spcBef>
              <a:spcAft>
                <a:spcPts val="0"/>
              </a:spcAft>
            </a:pPr>
            <a:r>
              <a:rPr lang="en-US" sz="1200" dirty="0">
                <a:effectLst/>
                <a:latin typeface="Lub Dub Medium" panose="020B0603030403020204" pitchFamily="34" charset="0"/>
                <a:ea typeface="Times New Roman" panose="02020603050405020304" pitchFamily="18" charset="0"/>
              </a:rPr>
              <a:t>‡ Percentage of a dose excreted unchanged in urine</a:t>
            </a:r>
          </a:p>
        </p:txBody>
      </p:sp>
      <p:sp>
        <p:nvSpPr>
          <p:cNvPr id="2" name="TextBox 1">
            <a:extLst>
              <a:ext uri="{FF2B5EF4-FFF2-40B4-BE49-F238E27FC236}">
                <a16:creationId xmlns:a16="http://schemas.microsoft.com/office/drawing/2014/main" id="{320695D6-14F8-1DE2-CC22-E6BD8BC733FA}"/>
              </a:ext>
            </a:extLst>
          </p:cNvPr>
          <p:cNvSpPr txBox="1"/>
          <p:nvPr/>
        </p:nvSpPr>
        <p:spPr>
          <a:xfrm>
            <a:off x="1006472" y="6969682"/>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5359958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1770E18-491C-3958-8D4F-A32A976E42E1}"/>
              </a:ext>
            </a:extLst>
          </p:cNvPr>
          <p:cNvGraphicFramePr>
            <a:graphicFrameLocks noGrp="1"/>
          </p:cNvGraphicFramePr>
          <p:nvPr>
            <p:extLst>
              <p:ext uri="{D42A27DB-BD31-4B8C-83A1-F6EECF244321}">
                <p14:modId xmlns:p14="http://schemas.microsoft.com/office/powerpoint/2010/main" val="3551527278"/>
              </p:ext>
            </p:extLst>
          </p:nvPr>
        </p:nvGraphicFramePr>
        <p:xfrm>
          <a:off x="307075" y="1920240"/>
          <a:ext cx="14188008" cy="4389120"/>
        </p:xfrm>
        <a:graphic>
          <a:graphicData uri="http://schemas.openxmlformats.org/drawingml/2006/table">
            <a:tbl>
              <a:tblPr firstRow="1" firstCol="1" bandRow="1"/>
              <a:tblGrid>
                <a:gridCol w="1827416">
                  <a:extLst>
                    <a:ext uri="{9D8B030D-6E8A-4147-A177-3AD203B41FA5}">
                      <a16:colId xmlns:a16="http://schemas.microsoft.com/office/drawing/2014/main" val="2100880089"/>
                    </a:ext>
                  </a:extLst>
                </a:gridCol>
                <a:gridCol w="1986321">
                  <a:extLst>
                    <a:ext uri="{9D8B030D-6E8A-4147-A177-3AD203B41FA5}">
                      <a16:colId xmlns:a16="http://schemas.microsoft.com/office/drawing/2014/main" val="2117068609"/>
                    </a:ext>
                  </a:extLst>
                </a:gridCol>
                <a:gridCol w="1430151">
                  <a:extLst>
                    <a:ext uri="{9D8B030D-6E8A-4147-A177-3AD203B41FA5}">
                      <a16:colId xmlns:a16="http://schemas.microsoft.com/office/drawing/2014/main" val="227139915"/>
                    </a:ext>
                  </a:extLst>
                </a:gridCol>
                <a:gridCol w="1730937">
                  <a:extLst>
                    <a:ext uri="{9D8B030D-6E8A-4147-A177-3AD203B41FA5}">
                      <a16:colId xmlns:a16="http://schemas.microsoft.com/office/drawing/2014/main" val="2750303227"/>
                    </a:ext>
                  </a:extLst>
                </a:gridCol>
                <a:gridCol w="1756475">
                  <a:extLst>
                    <a:ext uri="{9D8B030D-6E8A-4147-A177-3AD203B41FA5}">
                      <a16:colId xmlns:a16="http://schemas.microsoft.com/office/drawing/2014/main" val="1336378006"/>
                    </a:ext>
                  </a:extLst>
                </a:gridCol>
                <a:gridCol w="1603245">
                  <a:extLst>
                    <a:ext uri="{9D8B030D-6E8A-4147-A177-3AD203B41FA5}">
                      <a16:colId xmlns:a16="http://schemas.microsoft.com/office/drawing/2014/main" val="2500554522"/>
                    </a:ext>
                  </a:extLst>
                </a:gridCol>
                <a:gridCol w="1603245">
                  <a:extLst>
                    <a:ext uri="{9D8B030D-6E8A-4147-A177-3AD203B41FA5}">
                      <a16:colId xmlns:a16="http://schemas.microsoft.com/office/drawing/2014/main" val="2375331950"/>
                    </a:ext>
                  </a:extLst>
                </a:gridCol>
                <a:gridCol w="2250218">
                  <a:extLst>
                    <a:ext uri="{9D8B030D-6E8A-4147-A177-3AD203B41FA5}">
                      <a16:colId xmlns:a16="http://schemas.microsoft.com/office/drawing/2014/main" val="2913864070"/>
                    </a:ext>
                  </a:extLst>
                </a:gridCol>
              </a:tblGrid>
              <a:tr h="24872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Ibutilide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solidFill>
                            <a:srgbClr val="4D5156"/>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60 kg: 1 mg over 10 min </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&lt;60 kg: 0.01 mg/kg over 10 min</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If arrhythmia does not terminate within 10 min after the end of the first infusion, may administer a second dose, equal to the first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30-90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Nonsustained</a:t>
                      </a:r>
                      <a:r>
                        <a:rPr lang="en-US" sz="1800" dirty="0">
                          <a:effectLst/>
                          <a:latin typeface="Times New Roman" panose="02020603050405020304" pitchFamily="18" charset="0"/>
                          <a:ea typeface="Times New Roman" panose="02020603050405020304" pitchFamily="18" charset="0"/>
                        </a:rPr>
                        <a:t> 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962768"/>
                  </a:ext>
                </a:extLst>
              </a:tr>
            </a:tbl>
          </a:graphicData>
        </a:graphic>
      </p:graphicFrame>
      <p:sp>
        <p:nvSpPr>
          <p:cNvPr id="3" name="Title 5">
            <a:extLst>
              <a:ext uri="{FF2B5EF4-FFF2-40B4-BE49-F238E27FC236}">
                <a16:creationId xmlns:a16="http://schemas.microsoft.com/office/drawing/2014/main" id="{80F1D41D-4B1F-5EAF-72CC-BE1BA0D634F2}"/>
              </a:ext>
            </a:extLst>
          </p:cNvPr>
          <p:cNvSpPr>
            <a:spLocks noGrp="1"/>
          </p:cNvSpPr>
          <p:nvPr>
            <p:ph type="ctrTitle"/>
          </p:nvPr>
        </p:nvSpPr>
        <p:spPr>
          <a:xfrm>
            <a:off x="3695700" y="762000"/>
            <a:ext cx="7239000"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540DC22-3690-AA04-82EF-D943E49460E1}"/>
              </a:ext>
            </a:extLst>
          </p:cNvPr>
          <p:cNvSpPr txBox="1"/>
          <p:nvPr/>
        </p:nvSpPr>
        <p:spPr>
          <a:xfrm>
            <a:off x="307075" y="6733309"/>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3129491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644C0EF-D6CC-084D-A0BF-3299300E5791}"/>
              </a:ext>
            </a:extLst>
          </p:cNvPr>
          <p:cNvSpPr>
            <a:spLocks noGrp="1"/>
          </p:cNvSpPr>
          <p:nvPr>
            <p:ph type="ctrTitle"/>
          </p:nvPr>
        </p:nvSpPr>
        <p:spPr>
          <a:xfrm>
            <a:off x="3657597" y="835969"/>
            <a:ext cx="7315202"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15945D0-CA3F-D389-EE0A-F6B33142E547}"/>
              </a:ext>
            </a:extLst>
          </p:cNvPr>
          <p:cNvGraphicFramePr>
            <a:graphicFrameLocks noGrp="1"/>
          </p:cNvGraphicFramePr>
          <p:nvPr>
            <p:extLst>
              <p:ext uri="{D42A27DB-BD31-4B8C-83A1-F6EECF244321}">
                <p14:modId xmlns:p14="http://schemas.microsoft.com/office/powerpoint/2010/main" val="932127698"/>
              </p:ext>
            </p:extLst>
          </p:nvPr>
        </p:nvGraphicFramePr>
        <p:xfrm>
          <a:off x="1006473" y="2082038"/>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3885966793"/>
                    </a:ext>
                  </a:extLst>
                </a:gridCol>
                <a:gridCol w="1766443">
                  <a:extLst>
                    <a:ext uri="{9D8B030D-6E8A-4147-A177-3AD203B41FA5}">
                      <a16:colId xmlns:a16="http://schemas.microsoft.com/office/drawing/2014/main" val="2937227697"/>
                    </a:ext>
                  </a:extLst>
                </a:gridCol>
                <a:gridCol w="1271839">
                  <a:extLst>
                    <a:ext uri="{9D8B030D-6E8A-4147-A177-3AD203B41FA5}">
                      <a16:colId xmlns:a16="http://schemas.microsoft.com/office/drawing/2014/main" val="3535864787"/>
                    </a:ext>
                  </a:extLst>
                </a:gridCol>
                <a:gridCol w="1539329">
                  <a:extLst>
                    <a:ext uri="{9D8B030D-6E8A-4147-A177-3AD203B41FA5}">
                      <a16:colId xmlns:a16="http://schemas.microsoft.com/office/drawing/2014/main" val="4246907921"/>
                    </a:ext>
                  </a:extLst>
                </a:gridCol>
                <a:gridCol w="1562040">
                  <a:extLst>
                    <a:ext uri="{9D8B030D-6E8A-4147-A177-3AD203B41FA5}">
                      <a16:colId xmlns:a16="http://schemas.microsoft.com/office/drawing/2014/main" val="1149976987"/>
                    </a:ext>
                  </a:extLst>
                </a:gridCol>
                <a:gridCol w="1425772">
                  <a:extLst>
                    <a:ext uri="{9D8B030D-6E8A-4147-A177-3AD203B41FA5}">
                      <a16:colId xmlns:a16="http://schemas.microsoft.com/office/drawing/2014/main" val="2324437163"/>
                    </a:ext>
                  </a:extLst>
                </a:gridCol>
                <a:gridCol w="1425772">
                  <a:extLst>
                    <a:ext uri="{9D8B030D-6E8A-4147-A177-3AD203B41FA5}">
                      <a16:colId xmlns:a16="http://schemas.microsoft.com/office/drawing/2014/main" val="677998177"/>
                    </a:ext>
                  </a:extLst>
                </a:gridCol>
                <a:gridCol w="2001128">
                  <a:extLst>
                    <a:ext uri="{9D8B030D-6E8A-4147-A177-3AD203B41FA5}">
                      <a16:colId xmlns:a16="http://schemas.microsoft.com/office/drawing/2014/main" val="77074852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Procainamide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 g over 30 min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mg/min continuous infusion over 1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(16-33%)</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(50-65%)‡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3-4 h (parent)</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7 h (NAPA)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Agranulocytosis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Neutropenia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Thrombocytopenia</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40139"/>
                  </a:ext>
                </a:extLst>
              </a:tr>
            </a:tbl>
          </a:graphicData>
        </a:graphic>
      </p:graphicFrame>
      <p:sp>
        <p:nvSpPr>
          <p:cNvPr id="8" name="TextBox 7">
            <a:extLst>
              <a:ext uri="{FF2B5EF4-FFF2-40B4-BE49-F238E27FC236}">
                <a16:creationId xmlns:a16="http://schemas.microsoft.com/office/drawing/2014/main" id="{008AB729-EDB2-07EF-3628-EF9064A7DC89}"/>
              </a:ext>
            </a:extLst>
          </p:cNvPr>
          <p:cNvSpPr txBox="1"/>
          <p:nvPr/>
        </p:nvSpPr>
        <p:spPr>
          <a:xfrm>
            <a:off x="1006472" y="6355098"/>
            <a:ext cx="4327527" cy="369332"/>
          </a:xfrm>
          <a:prstGeom prst="rect">
            <a:avLst/>
          </a:prstGeom>
          <a:noFill/>
        </p:spPr>
        <p:txBody>
          <a:bodyPr wrap="square" lIns="91440" tIns="45720" rIns="91440" bIns="45720" anchor="t">
            <a:spAutoFit/>
          </a:bodyPr>
          <a:lstStyle/>
          <a:p>
            <a:r>
              <a:rPr lang="en-US" dirty="0">
                <a:solidFill>
                  <a:prstClr val="black"/>
                </a:solidFill>
                <a:latin typeface="Times New Roman"/>
                <a:ea typeface="Times New Roman" panose="02020603050405020304" pitchFamily="18" charset="0"/>
                <a:cs typeface="Times New Roman"/>
              </a:rPr>
              <a:t>‡</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latin typeface="Lub Dub Medium"/>
                <a:cs typeface="Calibri"/>
              </a:rPr>
              <a:t>Percentage</a:t>
            </a:r>
            <a:r>
              <a:rPr lang="en-US" sz="1200" dirty="0">
                <a:latin typeface="Lub Dub Medium"/>
              </a:rPr>
              <a:t> of a dose excreted unchanged in urine.</a:t>
            </a:r>
          </a:p>
        </p:txBody>
      </p:sp>
      <p:sp>
        <p:nvSpPr>
          <p:cNvPr id="3" name="TextBox 2">
            <a:extLst>
              <a:ext uri="{FF2B5EF4-FFF2-40B4-BE49-F238E27FC236}">
                <a16:creationId xmlns:a16="http://schemas.microsoft.com/office/drawing/2014/main" id="{107AA8EB-282A-06D5-74FE-477EED724A6E}"/>
              </a:ext>
            </a:extLst>
          </p:cNvPr>
          <p:cNvSpPr txBox="1"/>
          <p:nvPr/>
        </p:nvSpPr>
        <p:spPr>
          <a:xfrm>
            <a:off x="1006472" y="693196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79717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457200" y="1568047"/>
            <a:ext cx="3048000" cy="5093506"/>
          </a:xfrm>
        </p:spPr>
        <p:txBody>
          <a:bodyPr/>
          <a:lstStyle/>
          <a:p>
            <a:r>
              <a:rPr lang="en-US" sz="2800" dirty="0">
                <a:latin typeface="Lub Dub Medium" panose="020B0603030403020204" pitchFamily="34" charset="0"/>
              </a:rPr>
              <a:t>Figure 1. Temporal Trends in Counts and Age-Standardized Rates of AF-Prevalent Cases by Social Demographic Index Quintile for Both Sexes Combined, 1990 to 2017.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4" name="TextBox 3">
            <a:extLst>
              <a:ext uri="{FF2B5EF4-FFF2-40B4-BE49-F238E27FC236}">
                <a16:creationId xmlns:a16="http://schemas.microsoft.com/office/drawing/2014/main" id="{4E212CC4-E6E2-C8C2-2AFD-864F2922F082}"/>
              </a:ext>
            </a:extLst>
          </p:cNvPr>
          <p:cNvSpPr txBox="1"/>
          <p:nvPr/>
        </p:nvSpPr>
        <p:spPr>
          <a:xfrm>
            <a:off x="11438884" y="1029242"/>
            <a:ext cx="3048000" cy="5355312"/>
          </a:xfrm>
          <a:prstGeom prst="rect">
            <a:avLst/>
          </a:prstGeom>
          <a:noFill/>
        </p:spPr>
        <p:txBody>
          <a:bodyPr wrap="square">
            <a:spAutoFit/>
          </a:bodyPr>
          <a:lstStyle/>
          <a:p>
            <a:r>
              <a:rPr lang="en-US" dirty="0">
                <a:latin typeface="Lub Dub Medium" panose="020B0603030403020204" pitchFamily="34" charset="0"/>
              </a:rPr>
              <a:t>Trends in counts of AF-prevalent cases by Social Demographic Index quintile, 1990 to 2017. SDI was made up of the geometric mean of three common indicators: the lag distributed income per capita, mean educational achievement for those aged ≥15 y, and total fertility rate &lt; 25 y. SDI ranged from 0 to 1, where 0 represents the theoretical minimum level of development, whereas 1 represents the theoretical maximum level of development. </a:t>
            </a:r>
          </a:p>
        </p:txBody>
      </p:sp>
      <p:sp>
        <p:nvSpPr>
          <p:cNvPr id="8" name="TextBox 7">
            <a:extLst>
              <a:ext uri="{FF2B5EF4-FFF2-40B4-BE49-F238E27FC236}">
                <a16:creationId xmlns:a16="http://schemas.microsoft.com/office/drawing/2014/main" id="{33F50885-C4B3-E302-30B4-DDCA39C8C81E}"/>
              </a:ext>
            </a:extLst>
          </p:cNvPr>
          <p:cNvSpPr txBox="1"/>
          <p:nvPr/>
        </p:nvSpPr>
        <p:spPr>
          <a:xfrm>
            <a:off x="4724400" y="7114401"/>
            <a:ext cx="5181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SDI,  Social Demographic Index. </a:t>
            </a:r>
          </a:p>
        </p:txBody>
      </p:sp>
      <p:pic>
        <p:nvPicPr>
          <p:cNvPr id="3" name="Picture 2" descr="A graph of different colored lines&#10;&#10;Description automatically generated">
            <a:extLst>
              <a:ext uri="{FF2B5EF4-FFF2-40B4-BE49-F238E27FC236}">
                <a16:creationId xmlns:a16="http://schemas.microsoft.com/office/drawing/2014/main" id="{3B1A8F8F-33F9-6FF2-88FC-353F8B4F10FB}"/>
              </a:ext>
            </a:extLst>
          </p:cNvPr>
          <p:cNvPicPr>
            <a:picLocks noChangeAspect="1"/>
          </p:cNvPicPr>
          <p:nvPr/>
        </p:nvPicPr>
        <p:blipFill>
          <a:blip r:embed="rId2"/>
          <a:stretch>
            <a:fillRect/>
          </a:stretch>
        </p:blipFill>
        <p:spPr>
          <a:xfrm>
            <a:off x="3666226" y="838237"/>
            <a:ext cx="7297947" cy="6018288"/>
          </a:xfrm>
          <a:prstGeom prst="rect">
            <a:avLst/>
          </a:prstGeom>
        </p:spPr>
      </p:pic>
    </p:spTree>
    <p:extLst>
      <p:ext uri="{BB962C8B-B14F-4D97-AF65-F5344CB8AC3E}">
        <p14:creationId xmlns:p14="http://schemas.microsoft.com/office/powerpoint/2010/main" val="3578199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C210D75-1042-9F9E-8A07-A351CB979E85}"/>
              </a:ext>
            </a:extLst>
          </p:cNvPr>
          <p:cNvSpPr>
            <a:spLocks noGrp="1"/>
          </p:cNvSpPr>
          <p:nvPr>
            <p:ph type="ctrTitle"/>
          </p:nvPr>
        </p:nvSpPr>
        <p:spPr>
          <a:xfrm>
            <a:off x="3655322" y="671015"/>
            <a:ext cx="7315201"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747537F-39EF-7ED5-0EEB-EC37850796F0}"/>
              </a:ext>
            </a:extLst>
          </p:cNvPr>
          <p:cNvGraphicFramePr>
            <a:graphicFrameLocks noGrp="1"/>
          </p:cNvGraphicFramePr>
          <p:nvPr>
            <p:extLst>
              <p:ext uri="{D42A27DB-BD31-4B8C-83A1-F6EECF244321}">
                <p14:modId xmlns:p14="http://schemas.microsoft.com/office/powerpoint/2010/main" val="730636328"/>
              </p:ext>
            </p:extLst>
          </p:nvPr>
        </p:nvGraphicFramePr>
        <p:xfrm>
          <a:off x="1006473" y="1828800"/>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733459234"/>
                    </a:ext>
                  </a:extLst>
                </a:gridCol>
                <a:gridCol w="1766443">
                  <a:extLst>
                    <a:ext uri="{9D8B030D-6E8A-4147-A177-3AD203B41FA5}">
                      <a16:colId xmlns:a16="http://schemas.microsoft.com/office/drawing/2014/main" val="1058106331"/>
                    </a:ext>
                  </a:extLst>
                </a:gridCol>
                <a:gridCol w="1271839">
                  <a:extLst>
                    <a:ext uri="{9D8B030D-6E8A-4147-A177-3AD203B41FA5}">
                      <a16:colId xmlns:a16="http://schemas.microsoft.com/office/drawing/2014/main" val="1472710048"/>
                    </a:ext>
                  </a:extLst>
                </a:gridCol>
                <a:gridCol w="1539329">
                  <a:extLst>
                    <a:ext uri="{9D8B030D-6E8A-4147-A177-3AD203B41FA5}">
                      <a16:colId xmlns:a16="http://schemas.microsoft.com/office/drawing/2014/main" val="3511636696"/>
                    </a:ext>
                  </a:extLst>
                </a:gridCol>
                <a:gridCol w="1562040">
                  <a:extLst>
                    <a:ext uri="{9D8B030D-6E8A-4147-A177-3AD203B41FA5}">
                      <a16:colId xmlns:a16="http://schemas.microsoft.com/office/drawing/2014/main" val="160333440"/>
                    </a:ext>
                  </a:extLst>
                </a:gridCol>
                <a:gridCol w="1425772">
                  <a:extLst>
                    <a:ext uri="{9D8B030D-6E8A-4147-A177-3AD203B41FA5}">
                      <a16:colId xmlns:a16="http://schemas.microsoft.com/office/drawing/2014/main" val="4269507335"/>
                    </a:ext>
                  </a:extLst>
                </a:gridCol>
                <a:gridCol w="1425772">
                  <a:extLst>
                    <a:ext uri="{9D8B030D-6E8A-4147-A177-3AD203B41FA5}">
                      <a16:colId xmlns:a16="http://schemas.microsoft.com/office/drawing/2014/main" val="3660721098"/>
                    </a:ext>
                  </a:extLst>
                </a:gridCol>
                <a:gridCol w="2001128">
                  <a:extLst>
                    <a:ext uri="{9D8B030D-6E8A-4147-A177-3AD203B41FA5}">
                      <a16:colId xmlns:a16="http://schemas.microsoft.com/office/drawing/2014/main" val="356267009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Propafenone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Oral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450 mg if &lt;70 kg, 600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Taste disturbances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436720"/>
                  </a:ext>
                </a:extLst>
              </a:tr>
            </a:tbl>
          </a:graphicData>
        </a:graphic>
      </p:graphicFrame>
      <p:sp>
        <p:nvSpPr>
          <p:cNvPr id="4" name="TextBox 3">
            <a:extLst>
              <a:ext uri="{FF2B5EF4-FFF2-40B4-BE49-F238E27FC236}">
                <a16:creationId xmlns:a16="http://schemas.microsoft.com/office/drawing/2014/main" id="{50264552-786F-5B2E-6087-C687BE70500A}"/>
              </a:ext>
            </a:extLst>
          </p:cNvPr>
          <p:cNvSpPr txBox="1"/>
          <p:nvPr/>
        </p:nvSpPr>
        <p:spPr>
          <a:xfrm>
            <a:off x="1004198" y="6213909"/>
            <a:ext cx="12617450"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a:t>
            </a:r>
            <a:r>
              <a:rPr lang="en-US" sz="1200" dirty="0" err="1">
                <a:effectLst/>
                <a:latin typeface="Lub Dub Medium" panose="020B0603030403020204" pitchFamily="34" charset="0"/>
                <a:ea typeface="Times New Roman" panose="02020603050405020304" pitchFamily="18" charset="0"/>
              </a:rPr>
              <a:t>Nacetylprocainamide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41075196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E856482C-6873-CE97-9FBB-FB8C6AC0F457}"/>
              </a:ext>
            </a:extLst>
          </p:cNvPr>
          <p:cNvSpPr>
            <a:spLocks noGrp="1"/>
          </p:cNvSpPr>
          <p:nvPr>
            <p:ph type="ctrTitle"/>
          </p:nvPr>
        </p:nvSpPr>
        <p:spPr>
          <a:xfrm>
            <a:off x="304800" y="1371600"/>
            <a:ext cx="2438400" cy="3657600"/>
          </a:xfrm>
        </p:spPr>
        <p:txBody>
          <a:bodyPr/>
          <a:lstStyle/>
          <a:p>
            <a:r>
              <a:rPr lang="en-US" sz="2800" dirty="0">
                <a:latin typeface="Lub Dub Medium" panose="020B0603030403020204" pitchFamily="34" charset="0"/>
              </a:rPr>
              <a:t>Figure 22. Treatment Algorithm for Pharmacological Conversion of AF to Sinus Rhythm</a:t>
            </a:r>
          </a:p>
        </p:txBody>
      </p:sp>
      <p:sp>
        <p:nvSpPr>
          <p:cNvPr id="6" name="TextBox 5">
            <a:extLst>
              <a:ext uri="{FF2B5EF4-FFF2-40B4-BE49-F238E27FC236}">
                <a16:creationId xmlns:a16="http://schemas.microsoft.com/office/drawing/2014/main" id="{5CF86377-491C-2941-4689-65DFC3BB473A}"/>
              </a:ext>
            </a:extLst>
          </p:cNvPr>
          <p:cNvSpPr txBox="1"/>
          <p:nvPr/>
        </p:nvSpPr>
        <p:spPr>
          <a:xfrm>
            <a:off x="304800" y="5842337"/>
            <a:ext cx="27432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a:t>
            </a:r>
            <a:r>
              <a:rPr lang="en-US" sz="1200" dirty="0" err="1">
                <a:latin typeface="Lub Dub Medium" panose="020B0603030403020204" pitchFamily="34" charset="0"/>
              </a:rPr>
              <a:t>ntravenous</a:t>
            </a:r>
            <a:r>
              <a:rPr lang="en-US" sz="1200" dirty="0">
                <a:latin typeface="Lub Dub Medium" panose="020B0603030403020204" pitchFamily="34" charset="0"/>
              </a:rPr>
              <a:t>; LV,  left ventricular; LVEF,  left ventricular ejection fraction.</a:t>
            </a:r>
          </a:p>
        </p:txBody>
      </p:sp>
      <p:sp>
        <p:nvSpPr>
          <p:cNvPr id="7" name="TextBox 6">
            <a:extLst>
              <a:ext uri="{FF2B5EF4-FFF2-40B4-BE49-F238E27FC236}">
                <a16:creationId xmlns:a16="http://schemas.microsoft.com/office/drawing/2014/main" id="{27E57AC0-6812-DFD6-1EAA-7FD34779DA08}"/>
              </a:ext>
            </a:extLst>
          </p:cNvPr>
          <p:cNvSpPr txBox="1"/>
          <p:nvPr/>
        </p:nvSpPr>
        <p:spPr>
          <a:xfrm>
            <a:off x="304800" y="6959263"/>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pic>
        <p:nvPicPr>
          <p:cNvPr id="4" name="Picture 3" descr="A diagram of a flowchart&#10;&#10;Description automatically generated">
            <a:extLst>
              <a:ext uri="{FF2B5EF4-FFF2-40B4-BE49-F238E27FC236}">
                <a16:creationId xmlns:a16="http://schemas.microsoft.com/office/drawing/2014/main" id="{8CE9DEBD-364D-F2E2-C7F0-967FA5D38562}"/>
              </a:ext>
            </a:extLst>
          </p:cNvPr>
          <p:cNvPicPr>
            <a:picLocks noChangeAspect="1"/>
          </p:cNvPicPr>
          <p:nvPr/>
        </p:nvPicPr>
        <p:blipFill>
          <a:blip r:embed="rId2"/>
          <a:stretch>
            <a:fillRect/>
          </a:stretch>
        </p:blipFill>
        <p:spPr>
          <a:xfrm>
            <a:off x="3505200" y="0"/>
            <a:ext cx="8919712" cy="6876828"/>
          </a:xfrm>
          <a:prstGeom prst="rect">
            <a:avLst/>
          </a:prstGeom>
        </p:spPr>
      </p:pic>
      <p:sp>
        <p:nvSpPr>
          <p:cNvPr id="8" name="TextBox 7">
            <a:extLst>
              <a:ext uri="{FF2B5EF4-FFF2-40B4-BE49-F238E27FC236}">
                <a16:creationId xmlns:a16="http://schemas.microsoft.com/office/drawing/2014/main" id="{4468BF0B-AA24-D6D2-4C24-3BAB09E8E50B}"/>
              </a:ext>
            </a:extLst>
          </p:cNvPr>
          <p:cNvSpPr txBox="1"/>
          <p:nvPr/>
        </p:nvSpPr>
        <p:spPr>
          <a:xfrm>
            <a:off x="6987209" y="5136535"/>
            <a:ext cx="7620000" cy="2492990"/>
          </a:xfrm>
          <a:prstGeom prst="rect">
            <a:avLst/>
          </a:prstGeom>
          <a:noFill/>
        </p:spPr>
        <p:txBody>
          <a:bodyPr wrap="square">
            <a:spAutoFit/>
          </a:bodyPr>
          <a:lstStyle/>
          <a:p>
            <a:r>
              <a:rPr lang="en-US" sz="1200" dirty="0">
                <a:latin typeface="Lub Dub Medium" panose="020B0603030403020204" pitchFamily="34" charset="0"/>
              </a:rPr>
              <a:t>*In the absence of preexcitation. </a:t>
            </a:r>
          </a:p>
          <a:p>
            <a:endParaRPr lang="en-US" sz="1200" dirty="0">
              <a:latin typeface="Lub Dub Medium" panose="020B0603030403020204" pitchFamily="34" charset="0"/>
            </a:endParaRPr>
          </a:p>
          <a:p>
            <a:r>
              <a:rPr lang="en-US" sz="1200" dirty="0">
                <a:latin typeface="Lub Dub Medium" panose="020B0603030403020204" pitchFamily="34" charset="0"/>
              </a:rPr>
              <a:t>†First dose administered in a facility that can provide continuous electrocardiographic monitoring and cardiac resuscitation because of the potential for </a:t>
            </a:r>
            <a:r>
              <a:rPr lang="en-US" sz="1200" dirty="0" err="1">
                <a:latin typeface="Lub Dub Medium" panose="020B0603030403020204" pitchFamily="34" charset="0"/>
              </a:rPr>
              <a:t>proarrhythmia</a:t>
            </a:r>
            <a:r>
              <a:rPr lang="en-US" sz="1200" dirty="0">
                <a:latin typeface="Lub Dub Medium" panose="020B0603030403020204" pitchFamily="34" charset="0"/>
              </a:rPr>
              <a:t> or </a:t>
            </a:r>
            <a:r>
              <a:rPr lang="en-US" sz="1200" dirty="0" err="1">
                <a:latin typeface="Lub Dub Medium" panose="020B0603030403020204" pitchFamily="34" charset="0"/>
              </a:rPr>
              <a:t>postconversion</a:t>
            </a:r>
            <a:r>
              <a:rPr lang="en-US" sz="1200" dirty="0">
                <a:latin typeface="Lub Dub Medium" panose="020B0603030403020204" pitchFamily="34" charset="0"/>
              </a:rPr>
              <a:t> bradycardia.</a:t>
            </a:r>
          </a:p>
          <a:p>
            <a:r>
              <a:rPr lang="en-US" sz="1200" dirty="0">
                <a:latin typeface="Lub Dub Medium" panose="020B0603030403020204" pitchFamily="34" charset="0"/>
              </a:rPr>
              <a:t> </a:t>
            </a:r>
          </a:p>
          <a:p>
            <a:r>
              <a:rPr lang="en-US" sz="1200" dirty="0">
                <a:latin typeface="Lub Dub Medium" panose="020B0603030403020204" pitchFamily="34" charset="0"/>
              </a:rPr>
              <a:t>‡IV amiodarone requires several hours for efficacy; </a:t>
            </a:r>
            <a:r>
              <a:rPr lang="en-US" sz="1200" dirty="0" err="1">
                <a:latin typeface="Lub Dub Medium" panose="020B0603030403020204" pitchFamily="34" charset="0"/>
              </a:rPr>
              <a:t>ibutilide</a:t>
            </a:r>
            <a:r>
              <a:rPr lang="en-US" sz="1200" dirty="0">
                <a:latin typeface="Lub Dub Medium" panose="020B0603030403020204" pitchFamily="34" charset="0"/>
              </a:rPr>
              <a:t> is generally effective in 30 to 90 min but carries a higher risk of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a:p>
            <a:endParaRPr lang="en-US" sz="1200" dirty="0">
              <a:latin typeface="Lub Dub Medium" panose="020B0603030403020204" pitchFamily="34" charset="0"/>
            </a:endParaRPr>
          </a:p>
          <a:p>
            <a:r>
              <a:rPr lang="en-US" sz="1200" dirty="0">
                <a:latin typeface="Lub Dub Medium" panose="020B0603030403020204" pitchFamily="34" charset="0"/>
              </a:rPr>
              <a:t>§Recommend avoidance of IV procainamide for patients initially treated with amiodarone or </a:t>
            </a:r>
            <a:r>
              <a:rPr lang="en-US" sz="1200" dirty="0" err="1">
                <a:latin typeface="Lub Dub Medium" panose="020B0603030403020204" pitchFamily="34" charset="0"/>
              </a:rPr>
              <a:t>ibutilide</a:t>
            </a:r>
            <a:r>
              <a:rPr lang="en-US" sz="1200" dirty="0">
                <a:latin typeface="Lub Dub Medium" panose="020B0603030403020204" pitchFamily="34" charset="0"/>
              </a:rPr>
              <a:t> to avoid excessive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 Rather, procainamide may be considered for patients for whom amiodarone and </a:t>
            </a:r>
            <a:r>
              <a:rPr lang="en-US" sz="1200" dirty="0" err="1">
                <a:latin typeface="Lub Dub Medium" panose="020B0603030403020204" pitchFamily="34" charset="0"/>
              </a:rPr>
              <a:t>ibutilide</a:t>
            </a:r>
            <a:r>
              <a:rPr lang="en-US" sz="1200" dirty="0">
                <a:latin typeface="Lub Dub Medium" panose="020B0603030403020204" pitchFamily="34" charset="0"/>
              </a:rPr>
              <a:t> are not considered optimal as first-line drugs.</a:t>
            </a:r>
          </a:p>
        </p:txBody>
      </p:sp>
    </p:spTree>
    <p:extLst>
      <p:ext uri="{BB962C8B-B14F-4D97-AF65-F5344CB8AC3E}">
        <p14:creationId xmlns:p14="http://schemas.microsoft.com/office/powerpoint/2010/main" val="6000866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6BE0A00-0CF4-7917-ED5C-C1079AB1C31E}"/>
              </a:ext>
            </a:extLst>
          </p:cNvPr>
          <p:cNvSpPr>
            <a:spLocks noGrp="1"/>
          </p:cNvSpPr>
          <p:nvPr>
            <p:ph type="ctrTitle"/>
          </p:nvPr>
        </p:nvSpPr>
        <p:spPr>
          <a:xfrm>
            <a:off x="3847505" y="533400"/>
            <a:ext cx="6515696" cy="838199"/>
          </a:xfrm>
        </p:spPr>
        <p:txBody>
          <a:bodyPr/>
          <a:lstStyle/>
          <a:p>
            <a:r>
              <a:rPr lang="en-US" sz="2800" dirty="0">
                <a:latin typeface="Lub Dub Medium" panose="020B0603030403020204" pitchFamily="34" charset="0"/>
              </a:rPr>
              <a:t>Speciﬁc Drug Therapy for Long-Term Maintenance of Sinus Rhythm</a:t>
            </a:r>
          </a:p>
        </p:txBody>
      </p:sp>
      <p:graphicFrame>
        <p:nvGraphicFramePr>
          <p:cNvPr id="3" name="Table 2">
            <a:extLst>
              <a:ext uri="{FF2B5EF4-FFF2-40B4-BE49-F238E27FC236}">
                <a16:creationId xmlns:a16="http://schemas.microsoft.com/office/drawing/2014/main" id="{0B9CCF48-B80F-8AC7-0350-3AE0363E64A3}"/>
              </a:ext>
            </a:extLst>
          </p:cNvPr>
          <p:cNvGraphicFramePr>
            <a:graphicFrameLocks noGrp="1"/>
          </p:cNvGraphicFramePr>
          <p:nvPr>
            <p:extLst>
              <p:ext uri="{D42A27DB-BD31-4B8C-83A1-F6EECF244321}">
                <p14:modId xmlns:p14="http://schemas.microsoft.com/office/powerpoint/2010/main" val="1245446500"/>
              </p:ext>
            </p:extLst>
          </p:nvPr>
        </p:nvGraphicFramePr>
        <p:xfrm>
          <a:off x="1073347" y="1676400"/>
          <a:ext cx="12483705" cy="5073841"/>
        </p:xfrm>
        <a:graphic>
          <a:graphicData uri="http://schemas.openxmlformats.org/drawingml/2006/table">
            <a:tbl>
              <a:tblPr firstRow="1" firstCol="1" bandRow="1"/>
              <a:tblGrid>
                <a:gridCol w="1360724">
                  <a:extLst>
                    <a:ext uri="{9D8B030D-6E8A-4147-A177-3AD203B41FA5}">
                      <a16:colId xmlns:a16="http://schemas.microsoft.com/office/drawing/2014/main" val="137117470"/>
                    </a:ext>
                  </a:extLst>
                </a:gridCol>
                <a:gridCol w="1178462">
                  <a:extLst>
                    <a:ext uri="{9D8B030D-6E8A-4147-A177-3AD203B41FA5}">
                      <a16:colId xmlns:a16="http://schemas.microsoft.com/office/drawing/2014/main" val="254534748"/>
                    </a:ext>
                  </a:extLst>
                </a:gridCol>
                <a:gridCol w="9944519">
                  <a:extLst>
                    <a:ext uri="{9D8B030D-6E8A-4147-A177-3AD203B41FA5}">
                      <a16:colId xmlns:a16="http://schemas.microsoft.com/office/drawing/2014/main" val="232372202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9097186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714929"/>
                  </a:ext>
                </a:extLst>
              </a:tr>
              <a:tr h="347980">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AutoNum type="arabicPeriod"/>
                      </a:pPr>
                      <a:r>
                        <a:rPr lang="en-US" sz="1800" b="1" dirty="0">
                          <a:effectLst/>
                          <a:latin typeface="Times New Roman"/>
                          <a:ea typeface="Calibri" panose="020F0502020204030204" pitchFamily="34" charset="0"/>
                          <a:cs typeface="Times New Roman"/>
                        </a:rPr>
                        <a:t>For patients with AF and </a:t>
                      </a:r>
                      <a:r>
                        <a:rPr lang="en-US" sz="1800" b="1" dirty="0" err="1">
                          <a:effectLst/>
                          <a:latin typeface="Times New Roman"/>
                          <a:ea typeface="Calibri" panose="020F0502020204030204" pitchFamily="34" charset="0"/>
                          <a:cs typeface="Times New Roman"/>
                        </a:rPr>
                        <a:t>HFrEF</a:t>
                      </a:r>
                      <a:r>
                        <a:rPr lang="en-US" sz="1800" b="1" dirty="0">
                          <a:effectLst/>
                          <a:latin typeface="Times New Roman"/>
                          <a:ea typeface="Calibri" panose="020F0502020204030204" pitchFamily="34" charset="0"/>
                          <a:cs typeface="Times New Roman"/>
                        </a:rPr>
                        <a:t> (≤40%), therapy with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or amiodarone</a:t>
                      </a:r>
                      <a:r>
                        <a:rPr lang="en-US" sz="1100" b="1" i="0" u="sng" strike="noStrike"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is reasonable for long-term maintenance of sinus rhythm.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164976"/>
                  </a:ext>
                </a:extLst>
              </a:tr>
              <a:tr h="365125">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689819128"/>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and no previous MI, or known or suspected significant structural heart disease, or ventricular scar or fibrosis, use of flecainide or propafenone</a:t>
                      </a:r>
                      <a:r>
                        <a:rPr lang="en-US" sz="1800" b="1" dirty="0">
                          <a:effectLst/>
                          <a:latin typeface="Times New Roman"/>
                          <a:ea typeface="Calibri" panose="020F0502020204030204" pitchFamily="34" charset="0"/>
                          <a:cs typeface="Times New Roman"/>
                        </a:rPr>
                        <a:t> </a:t>
                      </a:r>
                      <a:r>
                        <a:rPr lang="en-US" sz="1800" b="1" dirty="0">
                          <a:effectLst/>
                          <a:latin typeface="Times New Roman"/>
                          <a:ea typeface="Times New Roman" panose="02020603050405020304" pitchFamily="18" charset="0"/>
                          <a:cs typeface="Times New Roman"/>
                        </a:rPr>
                        <a:t>is reasonable for long-term maintenance of sinus rhythm.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56335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recent decompensated HF or severe LV dysfunction, use of dronedarone is reasonable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01633"/>
                  </a:ext>
                </a:extLst>
              </a:tr>
            </a:tbl>
          </a:graphicData>
        </a:graphic>
      </p:graphicFrame>
      <p:sp>
        <p:nvSpPr>
          <p:cNvPr id="6" name="TextBox 5">
            <a:extLst>
              <a:ext uri="{FF2B5EF4-FFF2-40B4-BE49-F238E27FC236}">
                <a16:creationId xmlns:a16="http://schemas.microsoft.com/office/drawing/2014/main" id="{9A4B199D-9FCC-9D70-39A9-12E52C932FD4}"/>
              </a:ext>
            </a:extLst>
          </p:cNvPr>
          <p:cNvSpPr txBox="1"/>
          <p:nvPr/>
        </p:nvSpPr>
        <p:spPr>
          <a:xfrm>
            <a:off x="1073346" y="6934200"/>
            <a:ext cx="3422453" cy="461665"/>
          </a:xfrm>
          <a:prstGeom prst="rect">
            <a:avLst/>
          </a:prstGeom>
          <a:noFill/>
        </p:spPr>
        <p:txBody>
          <a:bodyPr wrap="square">
            <a:spAutoFit/>
          </a:bodyPr>
          <a:lstStyle/>
          <a:p>
            <a:r>
              <a:rPr lang="en-US" sz="1200" dirty="0">
                <a:latin typeface="Lub Dub Medium" panose="020B0603030403020204" pitchFamily="34" charset="0"/>
              </a:rPr>
              <a:t>*A LOE applies to data on </a:t>
            </a:r>
            <a:r>
              <a:rPr lang="en-US" sz="1200" dirty="0" err="1">
                <a:latin typeface="Lub Dub Medium" panose="020B0603030403020204" pitchFamily="34" charset="0"/>
              </a:rPr>
              <a:t>dofetilide</a:t>
            </a:r>
            <a:r>
              <a:rPr lang="en-US" sz="1200" dirty="0">
                <a:latin typeface="Lub Dub Medium" panose="020B0603030403020204" pitchFamily="34" charset="0"/>
              </a:rPr>
              <a:t>.</a:t>
            </a:r>
          </a:p>
          <a:p>
            <a:r>
              <a:rPr lang="en-US" sz="1200" dirty="0">
                <a:latin typeface="Lub Dub Medium" panose="020B0603030403020204" pitchFamily="34" charset="0"/>
              </a:rPr>
              <a:t>†B-NR LOE applies to data on amiodarone.</a:t>
            </a:r>
          </a:p>
        </p:txBody>
      </p:sp>
    </p:spTree>
    <p:extLst>
      <p:ext uri="{BB962C8B-B14F-4D97-AF65-F5344CB8AC3E}">
        <p14:creationId xmlns:p14="http://schemas.microsoft.com/office/powerpoint/2010/main" val="3362049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AD1E9A1-0A6F-098C-7E23-D4EC8844E913}"/>
              </a:ext>
            </a:extLst>
          </p:cNvPr>
          <p:cNvSpPr>
            <a:spLocks noGrp="1"/>
          </p:cNvSpPr>
          <p:nvPr>
            <p:ph type="ctrTitle"/>
          </p:nvPr>
        </p:nvSpPr>
        <p:spPr>
          <a:xfrm>
            <a:off x="3847504" y="533400"/>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75C7BEF-0AD0-FA85-975A-0A97F7516BF4}"/>
              </a:ext>
            </a:extLst>
          </p:cNvPr>
          <p:cNvGraphicFramePr>
            <a:graphicFrameLocks noGrp="1"/>
          </p:cNvGraphicFramePr>
          <p:nvPr>
            <p:extLst>
              <p:ext uri="{D42A27DB-BD31-4B8C-83A1-F6EECF244321}">
                <p14:modId xmlns:p14="http://schemas.microsoft.com/office/powerpoint/2010/main" val="1891836441"/>
              </p:ext>
            </p:extLst>
          </p:nvPr>
        </p:nvGraphicFramePr>
        <p:xfrm>
          <a:off x="342899" y="1524000"/>
          <a:ext cx="13944601" cy="5789613"/>
        </p:xfrm>
        <a:graphic>
          <a:graphicData uri="http://schemas.openxmlformats.org/drawingml/2006/table">
            <a:tbl>
              <a:tblPr firstRow="1" firstCol="1" bandRow="1"/>
              <a:tblGrid>
                <a:gridCol w="1519962">
                  <a:extLst>
                    <a:ext uri="{9D8B030D-6E8A-4147-A177-3AD203B41FA5}">
                      <a16:colId xmlns:a16="http://schemas.microsoft.com/office/drawing/2014/main" val="774170646"/>
                    </a:ext>
                  </a:extLst>
                </a:gridCol>
                <a:gridCol w="1316371">
                  <a:extLst>
                    <a:ext uri="{9D8B030D-6E8A-4147-A177-3AD203B41FA5}">
                      <a16:colId xmlns:a16="http://schemas.microsoft.com/office/drawing/2014/main" val="2566112572"/>
                    </a:ext>
                  </a:extLst>
                </a:gridCol>
                <a:gridCol w="11108268">
                  <a:extLst>
                    <a:ext uri="{9D8B030D-6E8A-4147-A177-3AD203B41FA5}">
                      <a16:colId xmlns:a16="http://schemas.microsoft.com/office/drawing/2014/main" val="215436713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Calibri" panose="020F0502020204030204" pitchFamily="34" charset="0"/>
                          <a:cs typeface="Times New Roman"/>
                        </a:rPr>
                        <a:t>For patients with AF without significant baseline QT interval prolongation or uncorrected hypokalemia or hypomagnesemia, use of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is reasonable for long-term maintenance of sinus rhythm, with proper dose selection based on kidney function and close monitoring of the QT interval, serum potassium and magnesium concentrations, and kidney function.</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6772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and normal LV function, use of low-dose amiodarone (100-200 mg/d) is reasonable for long-term maintenance of sinus rhythm but, in view of its adverse effect profile,</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should be reserved for patients in whom other rhythm control strategies are ineffective, not preferred, or contraindicated.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7083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significant baseline QT interval prolongation, hypokalemia, hypomagnesemia, or bradycardia, use of sotalol</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may be considered for long-term maintenance of sinus rhythm, with proper dose selection based on kidney function and close monitoring of the QT interval, heart rate, serum potassium and magnesium concentrations, and kidney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115384"/>
                  </a:ext>
                </a:extLst>
              </a:tr>
            </a:tbl>
          </a:graphicData>
        </a:graphic>
      </p:graphicFrame>
    </p:spTree>
    <p:extLst>
      <p:ext uri="{BB962C8B-B14F-4D97-AF65-F5344CB8AC3E}">
        <p14:creationId xmlns:p14="http://schemas.microsoft.com/office/powerpoint/2010/main" val="2187487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5000F9-2055-243B-3478-BFABB0FF08F2}"/>
              </a:ext>
            </a:extLst>
          </p:cNvPr>
          <p:cNvSpPr>
            <a:spLocks noGrp="1"/>
          </p:cNvSpPr>
          <p:nvPr>
            <p:ph type="ctrTitle"/>
          </p:nvPr>
        </p:nvSpPr>
        <p:spPr>
          <a:xfrm>
            <a:off x="3981152" y="1190625"/>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Rectangle 1">
            <a:extLst>
              <a:ext uri="{FF2B5EF4-FFF2-40B4-BE49-F238E27FC236}">
                <a16:creationId xmlns:a16="http://schemas.microsoft.com/office/drawing/2014/main" id="{769C93A6-E310-4136-4E61-6F2E6F335218}"/>
              </a:ext>
            </a:extLst>
          </p:cNvPr>
          <p:cNvSpPr>
            <a:spLocks noChangeArrowheads="1"/>
          </p:cNvSpPr>
          <p:nvPr/>
        </p:nvSpPr>
        <p:spPr bwMode="auto">
          <a:xfrm>
            <a:off x="1073150" y="418147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DF1FE125-53EA-402F-4E8A-D999A417C005}"/>
              </a:ext>
            </a:extLst>
          </p:cNvPr>
          <p:cNvGraphicFramePr>
            <a:graphicFrameLocks noGrp="1"/>
          </p:cNvGraphicFramePr>
          <p:nvPr>
            <p:extLst>
              <p:ext uri="{D42A27DB-BD31-4B8C-83A1-F6EECF244321}">
                <p14:modId xmlns:p14="http://schemas.microsoft.com/office/powerpoint/2010/main" val="2656761229"/>
              </p:ext>
            </p:extLst>
          </p:nvPr>
        </p:nvGraphicFramePr>
        <p:xfrm>
          <a:off x="1982885" y="2306411"/>
          <a:ext cx="10664630" cy="4664527"/>
        </p:xfrm>
        <a:graphic>
          <a:graphicData uri="http://schemas.openxmlformats.org/drawingml/2006/table">
            <a:tbl>
              <a:tblPr firstRow="1" firstCol="1" bandRow="1"/>
              <a:tblGrid>
                <a:gridCol w="1162445">
                  <a:extLst>
                    <a:ext uri="{9D8B030D-6E8A-4147-A177-3AD203B41FA5}">
                      <a16:colId xmlns:a16="http://schemas.microsoft.com/office/drawing/2014/main" val="1784062474"/>
                    </a:ext>
                  </a:extLst>
                </a:gridCol>
                <a:gridCol w="1006741">
                  <a:extLst>
                    <a:ext uri="{9D8B030D-6E8A-4147-A177-3AD203B41FA5}">
                      <a16:colId xmlns:a16="http://schemas.microsoft.com/office/drawing/2014/main" val="848775800"/>
                    </a:ext>
                  </a:extLst>
                </a:gridCol>
                <a:gridCol w="8495444">
                  <a:extLst>
                    <a:ext uri="{9D8B030D-6E8A-4147-A177-3AD203B41FA5}">
                      <a16:colId xmlns:a16="http://schemas.microsoft.com/office/drawing/2014/main" val="1576264888"/>
                    </a:ext>
                  </a:extLst>
                </a:gridCol>
              </a:tblGrid>
              <a:tr h="188988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prior MI and/or significant structural heart disease, including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(LVEF ≤40%), flecainide and propafenone should not be administered to due to the risk of worsening HF, potential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increased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74123"/>
                  </a:ext>
                </a:extLst>
              </a:tr>
              <a:tr h="25535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76003"/>
                  </a:ext>
                </a:extLst>
              </a:tr>
            </a:tbl>
          </a:graphicData>
        </a:graphic>
      </p:graphicFrame>
    </p:spTree>
    <p:extLst>
      <p:ext uri="{BB962C8B-B14F-4D97-AF65-F5344CB8AC3E}">
        <p14:creationId xmlns:p14="http://schemas.microsoft.com/office/powerpoint/2010/main" val="23615433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flowchart of a patient&#10;&#10;Description automatically generated">
            <a:extLst>
              <a:ext uri="{FF2B5EF4-FFF2-40B4-BE49-F238E27FC236}">
                <a16:creationId xmlns:a16="http://schemas.microsoft.com/office/drawing/2014/main" id="{2A193CD1-2B56-D7B4-8EEB-A2F70CB10E83}"/>
              </a:ext>
            </a:extLst>
          </p:cNvPr>
          <p:cNvPicPr>
            <a:picLocks noChangeAspect="1"/>
          </p:cNvPicPr>
          <p:nvPr/>
        </p:nvPicPr>
        <p:blipFill rotWithShape="1">
          <a:blip r:embed="rId2"/>
          <a:srcRect t="1794" b="-1"/>
          <a:stretch/>
        </p:blipFill>
        <p:spPr>
          <a:xfrm>
            <a:off x="3048000" y="101383"/>
            <a:ext cx="9362205" cy="7291743"/>
          </a:xfrm>
          <a:prstGeom prst="rect">
            <a:avLst/>
          </a:prstGeom>
        </p:spPr>
      </p:pic>
      <p:sp>
        <p:nvSpPr>
          <p:cNvPr id="3" name="Title 5">
            <a:extLst>
              <a:ext uri="{FF2B5EF4-FFF2-40B4-BE49-F238E27FC236}">
                <a16:creationId xmlns:a16="http://schemas.microsoft.com/office/drawing/2014/main" id="{13196AE3-3B53-C0AE-BD2C-3CFD180D176E}"/>
              </a:ext>
            </a:extLst>
          </p:cNvPr>
          <p:cNvSpPr>
            <a:spLocks noGrp="1"/>
          </p:cNvSpPr>
          <p:nvPr>
            <p:ph type="ctrTitle"/>
          </p:nvPr>
        </p:nvSpPr>
        <p:spPr>
          <a:xfrm>
            <a:off x="304800" y="1371600"/>
            <a:ext cx="2438400" cy="3200400"/>
          </a:xfrm>
        </p:spPr>
        <p:txBody>
          <a:bodyPr/>
          <a:lstStyle/>
          <a:p>
            <a:r>
              <a:rPr lang="en-US" sz="2800" dirty="0">
                <a:latin typeface="Lub Dub Medium" panose="020B0603030403020204" pitchFamily="34" charset="0"/>
              </a:rPr>
              <a:t>Figure 23. Treatment Algorithm for Drug Therapy for Maintenance of Sinus Rhythm</a:t>
            </a:r>
          </a:p>
        </p:txBody>
      </p:sp>
      <p:sp>
        <p:nvSpPr>
          <p:cNvPr id="6" name="TextBox 5">
            <a:extLst>
              <a:ext uri="{FF2B5EF4-FFF2-40B4-BE49-F238E27FC236}">
                <a16:creationId xmlns:a16="http://schemas.microsoft.com/office/drawing/2014/main" id="{7276D7AF-E9C9-D5A1-B7AC-B4767B698120}"/>
              </a:ext>
            </a:extLst>
          </p:cNvPr>
          <p:cNvSpPr txBox="1"/>
          <p:nvPr/>
        </p:nvSpPr>
        <p:spPr>
          <a:xfrm>
            <a:off x="303663" y="5638800"/>
            <a:ext cx="2438400" cy="1754326"/>
          </a:xfrm>
          <a:prstGeom prst="rect">
            <a:avLst/>
          </a:prstGeom>
          <a:noFill/>
        </p:spPr>
        <p:txBody>
          <a:bodyPr wrap="square">
            <a:spAutoFit/>
          </a:bodyPr>
          <a:lstStyle/>
          <a:p>
            <a:r>
              <a:rPr lang="en-US" sz="1200" dirty="0" err="1">
                <a:latin typeface="Lub Dub Medium" panose="020B0603030403020204" pitchFamily="34" charset="0"/>
              </a:rPr>
              <a:t>HFrEF</a:t>
            </a:r>
            <a:r>
              <a:rPr lang="en-US" sz="1200" dirty="0">
                <a:latin typeface="Lub Dub Medium" panose="020B0603030403020204" pitchFamily="34" charset="0"/>
              </a:rPr>
              <a:t> indicates heart failure with reduced ejection fraction; HF, heart failure; IV, intravenous; LV, left ventricular; LVEF, left ventricular ejection fraction; MI, myocardial infarction; and NYHA FC, New York Heart Association Functional Class. </a:t>
            </a:r>
          </a:p>
        </p:txBody>
      </p:sp>
      <p:sp>
        <p:nvSpPr>
          <p:cNvPr id="8" name="TextBox 7">
            <a:extLst>
              <a:ext uri="{FF2B5EF4-FFF2-40B4-BE49-F238E27FC236}">
                <a16:creationId xmlns:a16="http://schemas.microsoft.com/office/drawing/2014/main" id="{B3757249-0D87-053F-34B2-D54EBF3B72B5}"/>
              </a:ext>
            </a:extLst>
          </p:cNvPr>
          <p:cNvSpPr txBox="1"/>
          <p:nvPr/>
        </p:nvSpPr>
        <p:spPr>
          <a:xfrm>
            <a:off x="303663" y="4689901"/>
            <a:ext cx="2287137" cy="830997"/>
          </a:xfrm>
          <a:prstGeom prst="rect">
            <a:avLst/>
          </a:prstGeom>
          <a:noFill/>
        </p:spPr>
        <p:txBody>
          <a:bodyPr wrap="square">
            <a:spAutoFit/>
          </a:bodyPr>
          <a:lstStyle/>
          <a:p>
            <a:r>
              <a:rPr lang="en-US" sz="1200" b="1" dirty="0">
                <a:latin typeface="Lub Dub Medium" panose="020B0603030403020204" pitchFamily="34" charset="0"/>
              </a:rPr>
              <a:t>In each box, drugs are listed in alphabetical order. Significant structural heart disease with scar or fibrosis. </a:t>
            </a:r>
          </a:p>
        </p:txBody>
      </p:sp>
      <p:sp>
        <p:nvSpPr>
          <p:cNvPr id="9" name="TextBox 8">
            <a:extLst>
              <a:ext uri="{FF2B5EF4-FFF2-40B4-BE49-F238E27FC236}">
                <a16:creationId xmlns:a16="http://schemas.microsoft.com/office/drawing/2014/main" id="{A3C49746-0864-3556-0B3E-539510149837}"/>
              </a:ext>
            </a:extLst>
          </p:cNvPr>
          <p:cNvSpPr txBox="1"/>
          <p:nvPr/>
        </p:nvSpPr>
        <p:spPr>
          <a:xfrm>
            <a:off x="11964537" y="709793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1537243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4D6B40B-E11D-0FD5-F3F2-0EA0A66E4A3D}"/>
              </a:ext>
            </a:extLst>
          </p:cNvPr>
          <p:cNvSpPr>
            <a:spLocks noGrp="1"/>
          </p:cNvSpPr>
          <p:nvPr>
            <p:ph type="ctrTitle"/>
          </p:nvPr>
        </p:nvSpPr>
        <p:spPr>
          <a:xfrm>
            <a:off x="3009900" y="252413"/>
            <a:ext cx="8610600" cy="762000"/>
          </a:xfrm>
        </p:spPr>
        <p:txBody>
          <a:bodyPr/>
          <a:lstStyle/>
          <a:p>
            <a:r>
              <a:rPr lang="en-US" sz="2800" dirty="0">
                <a:latin typeface="Lub Dub Medium" panose="020B0603030403020204" pitchFamily="34" charset="0"/>
              </a:rPr>
              <a:t>Table 23. Specific Drug Therapy for Maintenance of Sinus Rhythm in Patients With AF</a:t>
            </a:r>
          </a:p>
        </p:txBody>
      </p:sp>
      <p:graphicFrame>
        <p:nvGraphicFramePr>
          <p:cNvPr id="3" name="Table 2">
            <a:extLst>
              <a:ext uri="{FF2B5EF4-FFF2-40B4-BE49-F238E27FC236}">
                <a16:creationId xmlns:a16="http://schemas.microsoft.com/office/drawing/2014/main" id="{0375B05E-B60B-5B53-54C5-351C3A50D3FD}"/>
              </a:ext>
            </a:extLst>
          </p:cNvPr>
          <p:cNvGraphicFramePr>
            <a:graphicFrameLocks noGrp="1"/>
          </p:cNvGraphicFramePr>
          <p:nvPr>
            <p:extLst>
              <p:ext uri="{D42A27DB-BD31-4B8C-83A1-F6EECF244321}">
                <p14:modId xmlns:p14="http://schemas.microsoft.com/office/powerpoint/2010/main" val="3125949312"/>
              </p:ext>
            </p:extLst>
          </p:nvPr>
        </p:nvGraphicFramePr>
        <p:xfrm>
          <a:off x="381000" y="1205547"/>
          <a:ext cx="13868400" cy="6013063"/>
        </p:xfrm>
        <a:graphic>
          <a:graphicData uri="http://schemas.openxmlformats.org/drawingml/2006/table">
            <a:tbl>
              <a:tblPr firstRow="1" firstCol="1" bandRow="1"/>
              <a:tblGrid>
                <a:gridCol w="1371600">
                  <a:extLst>
                    <a:ext uri="{9D8B030D-6E8A-4147-A177-3AD203B41FA5}">
                      <a16:colId xmlns:a16="http://schemas.microsoft.com/office/drawing/2014/main" val="1190251107"/>
                    </a:ext>
                  </a:extLst>
                </a:gridCol>
                <a:gridCol w="1447800">
                  <a:extLst>
                    <a:ext uri="{9D8B030D-6E8A-4147-A177-3AD203B41FA5}">
                      <a16:colId xmlns:a16="http://schemas.microsoft.com/office/drawing/2014/main" val="3593304937"/>
                    </a:ext>
                  </a:extLst>
                </a:gridCol>
                <a:gridCol w="1447800">
                  <a:extLst>
                    <a:ext uri="{9D8B030D-6E8A-4147-A177-3AD203B41FA5}">
                      <a16:colId xmlns:a16="http://schemas.microsoft.com/office/drawing/2014/main" val="1676516323"/>
                    </a:ext>
                  </a:extLst>
                </a:gridCol>
                <a:gridCol w="1752600">
                  <a:extLst>
                    <a:ext uri="{9D8B030D-6E8A-4147-A177-3AD203B41FA5}">
                      <a16:colId xmlns:a16="http://schemas.microsoft.com/office/drawing/2014/main" val="2085311801"/>
                    </a:ext>
                  </a:extLst>
                </a:gridCol>
                <a:gridCol w="1752600">
                  <a:extLst>
                    <a:ext uri="{9D8B030D-6E8A-4147-A177-3AD203B41FA5}">
                      <a16:colId xmlns:a16="http://schemas.microsoft.com/office/drawing/2014/main" val="3416313931"/>
                    </a:ext>
                  </a:extLst>
                </a:gridCol>
                <a:gridCol w="1981200">
                  <a:extLst>
                    <a:ext uri="{9D8B030D-6E8A-4147-A177-3AD203B41FA5}">
                      <a16:colId xmlns:a16="http://schemas.microsoft.com/office/drawing/2014/main" val="3588146864"/>
                    </a:ext>
                  </a:extLst>
                </a:gridCol>
                <a:gridCol w="2057400">
                  <a:extLst>
                    <a:ext uri="{9D8B030D-6E8A-4147-A177-3AD203B41FA5}">
                      <a16:colId xmlns:a16="http://schemas.microsoft.com/office/drawing/2014/main" val="3540671925"/>
                    </a:ext>
                  </a:extLst>
                </a:gridCol>
                <a:gridCol w="2057400">
                  <a:extLst>
                    <a:ext uri="{9D8B030D-6E8A-4147-A177-3AD203B41FA5}">
                      <a16:colId xmlns:a16="http://schemas.microsoft.com/office/drawing/2014/main" val="2675477366"/>
                    </a:ext>
                  </a:extLst>
                </a:gridCol>
              </a:tblGrid>
              <a:tr h="767150">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Loading Dose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Maintenance Dose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Route(s) of Elimination</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Mechanism of Action</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Major Adverse Effects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Important Pharmacokinetic Drug Interactions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38941659"/>
                  </a:ext>
                </a:extLst>
              </a:tr>
              <a:tr h="5190103">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Total loading dose 6-10 g, given 400-800 mg daily in 2-4 divided doses for 1-4 </a:t>
                      </a:r>
                      <a:r>
                        <a:rPr lang="en-US" sz="1800" dirty="0" err="1">
                          <a:effectLst/>
                          <a:latin typeface="Times New Roman" panose="02020603050405020304" pitchFamily="18" charset="0"/>
                          <a:ea typeface="Times New Roman" panose="02020603050405020304" pitchFamily="18" charset="0"/>
                        </a:rPr>
                        <a:t>wk</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200 mg once daily</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metabolism</a:t>
                      </a: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Biliary excretion</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14-59 d</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Noncompetitive beta blocker</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lvl="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Corneal microdeposits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Elevation in transaminases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Hepatotoxicity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Hyperthyroidism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Peripheral neuropathy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Photosensitivity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Pulmonary fibrosis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Skin pigmentation (blue-grey)</a:t>
                      </a:r>
                    </a:p>
                    <a:p>
                      <a:pPr marL="0" marR="0">
                        <a:lnSpc>
                          <a:spcPct val="1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Moderate* inhibitor of CYP2C9, weak</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inhibitor of CYP2D6</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Some inhibition of CYP3A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warfarin, lovastatin,</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simvastatin,</a:t>
                      </a:r>
                      <a:r>
                        <a:rPr lang="en-US" sz="1800" dirty="0">
                          <a:solidFill>
                            <a:srgbClr val="000000"/>
                          </a:solidFill>
                          <a:latin typeface="Adobe Clean DC"/>
                        </a:rPr>
                        <a:t> §</a:t>
                      </a:r>
                      <a:r>
                        <a:rPr lang="en-US" sz="1800" dirty="0">
                          <a:effectLst/>
                          <a:latin typeface="Times New Roman" panose="02020603050405020304" pitchFamily="18" charset="0"/>
                          <a:ea typeface="Times New Roman" panose="02020603050405020304" pitchFamily="18" charset="0"/>
                        </a:rPr>
                        <a:t> cyclosporine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Inhibits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digoxin</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163543"/>
                  </a:ext>
                </a:extLst>
              </a:tr>
            </a:tbl>
          </a:graphicData>
        </a:graphic>
      </p:graphicFrame>
    </p:spTree>
    <p:extLst>
      <p:ext uri="{BB962C8B-B14F-4D97-AF65-F5344CB8AC3E}">
        <p14:creationId xmlns:p14="http://schemas.microsoft.com/office/powerpoint/2010/main" val="3696670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FBBCE9A-536F-6E0A-3422-56ACEAC998CA}"/>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269EC34-C1A0-45AC-F300-DCECFFE5BE21}"/>
              </a:ext>
            </a:extLst>
          </p:cNvPr>
          <p:cNvGraphicFramePr>
            <a:graphicFrameLocks noGrp="1"/>
          </p:cNvGraphicFramePr>
          <p:nvPr>
            <p:extLst>
              <p:ext uri="{D42A27DB-BD31-4B8C-83A1-F6EECF244321}">
                <p14:modId xmlns:p14="http://schemas.microsoft.com/office/powerpoint/2010/main" val="3529166562"/>
              </p:ext>
            </p:extLst>
          </p:nvPr>
        </p:nvGraphicFramePr>
        <p:xfrm>
          <a:off x="342900" y="1676400"/>
          <a:ext cx="13944600" cy="5389880"/>
        </p:xfrm>
        <a:graphic>
          <a:graphicData uri="http://schemas.openxmlformats.org/drawingml/2006/table">
            <a:tbl>
              <a:tblPr firstRow="1" firstCol="1" bandRow="1"/>
              <a:tblGrid>
                <a:gridCol w="1066800">
                  <a:extLst>
                    <a:ext uri="{9D8B030D-6E8A-4147-A177-3AD203B41FA5}">
                      <a16:colId xmlns:a16="http://schemas.microsoft.com/office/drawing/2014/main" val="3678865732"/>
                    </a:ext>
                  </a:extLst>
                </a:gridCol>
                <a:gridCol w="1219200">
                  <a:extLst>
                    <a:ext uri="{9D8B030D-6E8A-4147-A177-3AD203B41FA5}">
                      <a16:colId xmlns:a16="http://schemas.microsoft.com/office/drawing/2014/main" val="1157371735"/>
                    </a:ext>
                  </a:extLst>
                </a:gridCol>
                <a:gridCol w="1600200">
                  <a:extLst>
                    <a:ext uri="{9D8B030D-6E8A-4147-A177-3AD203B41FA5}">
                      <a16:colId xmlns:a16="http://schemas.microsoft.com/office/drawing/2014/main" val="3948664655"/>
                    </a:ext>
                  </a:extLst>
                </a:gridCol>
                <a:gridCol w="1295400">
                  <a:extLst>
                    <a:ext uri="{9D8B030D-6E8A-4147-A177-3AD203B41FA5}">
                      <a16:colId xmlns:a16="http://schemas.microsoft.com/office/drawing/2014/main" val="4211353368"/>
                    </a:ext>
                  </a:extLst>
                </a:gridCol>
                <a:gridCol w="1447800">
                  <a:extLst>
                    <a:ext uri="{9D8B030D-6E8A-4147-A177-3AD203B41FA5}">
                      <a16:colId xmlns:a16="http://schemas.microsoft.com/office/drawing/2014/main" val="3641403773"/>
                    </a:ext>
                  </a:extLst>
                </a:gridCol>
                <a:gridCol w="1600200">
                  <a:extLst>
                    <a:ext uri="{9D8B030D-6E8A-4147-A177-3AD203B41FA5}">
                      <a16:colId xmlns:a16="http://schemas.microsoft.com/office/drawing/2014/main" val="3478959030"/>
                    </a:ext>
                  </a:extLst>
                </a:gridCol>
                <a:gridCol w="1600200">
                  <a:extLst>
                    <a:ext uri="{9D8B030D-6E8A-4147-A177-3AD203B41FA5}">
                      <a16:colId xmlns:a16="http://schemas.microsoft.com/office/drawing/2014/main" val="4051371137"/>
                    </a:ext>
                  </a:extLst>
                </a:gridCol>
                <a:gridCol w="4114800">
                  <a:extLst>
                    <a:ext uri="{9D8B030D-6E8A-4147-A177-3AD203B41FA5}">
                      <a16:colId xmlns:a16="http://schemas.microsoft.com/office/drawing/2014/main" val="151702264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Dofetilide</a:t>
                      </a:r>
                      <a:endParaRPr lang="en-US" sz="180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N/A</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CrCl &gt; 60 mL/min: 500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40-60 mL/min: 250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20-40 mL/min: 125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&lt; 20 mL/min: Contraindicated</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10 h</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and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400"/>
                        </a:spcAft>
                      </a:pP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is renally excreted via the renal cation transport system. These drugs inhibit renal cation transport, increase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are contraindicated in patients taking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Cimetidine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Dolutegravir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Ketoconazole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Megestrol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Prochlorperazine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Trimethoprim (alone or in combination with sulfamethoxazole)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Verapamil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addition, hydrochlorothiazide (alone or in combination with triamterene) increases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should not be </a:t>
                      </a:r>
                      <a:r>
                        <a:rPr lang="en-US" sz="1800" dirty="0" err="1">
                          <a:effectLst/>
                          <a:latin typeface="Times New Roman" panose="02020603050405020304" pitchFamily="18" charset="0"/>
                          <a:ea typeface="Times New Roman" panose="02020603050405020304" pitchFamily="18" charset="0"/>
                        </a:rPr>
                        <a:t>coadministered</a:t>
                      </a:r>
                      <a:r>
                        <a:rPr lang="en-US" sz="1800" dirty="0">
                          <a:effectLst/>
                          <a:latin typeface="Times New Roman" panose="02020603050405020304" pitchFamily="18" charset="0"/>
                          <a:ea typeface="Times New Roman" panose="02020603050405020304" pitchFamily="18" charset="0"/>
                        </a:rPr>
                        <a:t> with </a:t>
                      </a:r>
                      <a:r>
                        <a:rPr lang="en-US" sz="1800" dirty="0" err="1">
                          <a:effectLst/>
                          <a:latin typeface="Times New Roman" panose="02020603050405020304" pitchFamily="18" charset="0"/>
                          <a:ea typeface="Times New Roman" panose="02020603050405020304" pitchFamily="18" charset="0"/>
                        </a:rPr>
                        <a:t>dofetilide</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8370"/>
                  </a:ext>
                </a:extLst>
              </a:tr>
            </a:tbl>
          </a:graphicData>
        </a:graphic>
      </p:graphicFrame>
    </p:spTree>
    <p:extLst>
      <p:ext uri="{BB962C8B-B14F-4D97-AF65-F5344CB8AC3E}">
        <p14:creationId xmlns:p14="http://schemas.microsoft.com/office/powerpoint/2010/main" val="17992376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E712EBE-6AD3-22F5-1F34-E3F2CEB78AD6}"/>
              </a:ext>
            </a:extLst>
          </p:cNvPr>
          <p:cNvGraphicFramePr>
            <a:graphicFrameLocks noGrp="1"/>
          </p:cNvGraphicFramePr>
          <p:nvPr>
            <p:extLst>
              <p:ext uri="{D42A27DB-BD31-4B8C-83A1-F6EECF244321}">
                <p14:modId xmlns:p14="http://schemas.microsoft.com/office/powerpoint/2010/main" val="4210780339"/>
              </p:ext>
            </p:extLst>
          </p:nvPr>
        </p:nvGraphicFramePr>
        <p:xfrm>
          <a:off x="457200" y="1371600"/>
          <a:ext cx="13563600" cy="5486400"/>
        </p:xfrm>
        <a:graphic>
          <a:graphicData uri="http://schemas.openxmlformats.org/drawingml/2006/table">
            <a:tbl>
              <a:tblPr firstRow="1" firstCol="1" bandRow="1"/>
              <a:tblGrid>
                <a:gridCol w="1423909">
                  <a:extLst>
                    <a:ext uri="{9D8B030D-6E8A-4147-A177-3AD203B41FA5}">
                      <a16:colId xmlns:a16="http://schemas.microsoft.com/office/drawing/2014/main" val="3426644024"/>
                    </a:ext>
                  </a:extLst>
                </a:gridCol>
                <a:gridCol w="1028229">
                  <a:extLst>
                    <a:ext uri="{9D8B030D-6E8A-4147-A177-3AD203B41FA5}">
                      <a16:colId xmlns:a16="http://schemas.microsoft.com/office/drawing/2014/main" val="1160709872"/>
                    </a:ext>
                  </a:extLst>
                </a:gridCol>
                <a:gridCol w="1415991">
                  <a:extLst>
                    <a:ext uri="{9D8B030D-6E8A-4147-A177-3AD203B41FA5}">
                      <a16:colId xmlns:a16="http://schemas.microsoft.com/office/drawing/2014/main" val="2019117792"/>
                    </a:ext>
                  </a:extLst>
                </a:gridCol>
                <a:gridCol w="1198146">
                  <a:extLst>
                    <a:ext uri="{9D8B030D-6E8A-4147-A177-3AD203B41FA5}">
                      <a16:colId xmlns:a16="http://schemas.microsoft.com/office/drawing/2014/main" val="1032081914"/>
                    </a:ext>
                  </a:extLst>
                </a:gridCol>
                <a:gridCol w="1182125">
                  <a:extLst>
                    <a:ext uri="{9D8B030D-6E8A-4147-A177-3AD203B41FA5}">
                      <a16:colId xmlns:a16="http://schemas.microsoft.com/office/drawing/2014/main" val="1730088503"/>
                    </a:ext>
                  </a:extLst>
                </a:gridCol>
                <a:gridCol w="1600200">
                  <a:extLst>
                    <a:ext uri="{9D8B030D-6E8A-4147-A177-3AD203B41FA5}">
                      <a16:colId xmlns:a16="http://schemas.microsoft.com/office/drawing/2014/main" val="2600592365"/>
                    </a:ext>
                  </a:extLst>
                </a:gridCol>
                <a:gridCol w="2057400">
                  <a:extLst>
                    <a:ext uri="{9D8B030D-6E8A-4147-A177-3AD203B41FA5}">
                      <a16:colId xmlns:a16="http://schemas.microsoft.com/office/drawing/2014/main" val="3963983376"/>
                    </a:ext>
                  </a:extLst>
                </a:gridCol>
                <a:gridCol w="3657600">
                  <a:extLst>
                    <a:ext uri="{9D8B030D-6E8A-4147-A177-3AD203B41FA5}">
                      <a16:colId xmlns:a16="http://schemas.microsoft.com/office/drawing/2014/main" val="317869723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Dronedarone</a:t>
                      </a:r>
                      <a:endParaRPr lang="en-US" sz="180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400 mg twice daily</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Liver metabolism</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13-19 h</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r>
                        <a:rPr lang="en-US" sz="1800" dirty="0">
                          <a:effectLst/>
                          <a:latin typeface="Times New Roman" panose="02020603050405020304" pitchFamily="18" charset="0"/>
                          <a:ea typeface="Times New Roman" panose="02020603050405020304" pitchFamily="18" charset="0"/>
                        </a:rPr>
                        <a:t> Noncompetitive beta blocker</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Abdominal pain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Asthenia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 and vomiting</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nSpc>
                          <a:spcPct val="100000"/>
                        </a:lnSpc>
                        <a:spcBef>
                          <a:spcPts val="60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 substrate for CYP3A and is a moderate inhibitor of CYP3A and CYP 2D6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also a substrate for, and inhibitor of,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may increase plasma concentrations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Dabigatran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Digoxin</a:t>
                      </a:r>
                    </a:p>
                    <a:p>
                      <a:r>
                        <a:rPr lang="en-US" sz="1800" dirty="0" err="1">
                          <a:effectLst/>
                          <a:latin typeface="Times New Roman" panose="02020603050405020304" pitchFamily="18" charset="0"/>
                          <a:ea typeface="Times New Roman" panose="02020603050405020304" pitchFamily="18" charset="0"/>
                        </a:rPr>
                        <a:t>Simvastatin</a:t>
                      </a:r>
                      <a:r>
                        <a:rPr lang="en-US" sz="1800" dirty="0" err="1">
                          <a:solidFill>
                            <a:srgbClr val="000000"/>
                          </a:solidFill>
                          <a:latin typeface="Adobe Clean DC"/>
                        </a:rPr>
                        <a:t>II</a:t>
                      </a:r>
                      <a:endParaRPr lang="en-US" sz="1800" dirty="0">
                        <a:solidFill>
                          <a:prstClr val="black"/>
                        </a:solidFill>
                        <a:latin typeface="Adobe Clean DC"/>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Sirolimus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Tacrolimus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Warfarin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increase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Grapefruit juice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decrease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 inducers including St. John’s wort, rifampin, and phenytoin</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8236"/>
                  </a:ext>
                </a:extLst>
              </a:tr>
            </a:tbl>
          </a:graphicData>
        </a:graphic>
      </p:graphicFrame>
      <p:sp>
        <p:nvSpPr>
          <p:cNvPr id="7" name="Title 5">
            <a:extLst>
              <a:ext uri="{FF2B5EF4-FFF2-40B4-BE49-F238E27FC236}">
                <a16:creationId xmlns:a16="http://schemas.microsoft.com/office/drawing/2014/main" id="{DCB75E27-1C65-FCE4-5A98-B21223675CF8}"/>
              </a:ext>
            </a:extLst>
          </p:cNvPr>
          <p:cNvSpPr>
            <a:spLocks noGrp="1"/>
          </p:cNvSpPr>
          <p:nvPr>
            <p:ph type="ctrTitle"/>
          </p:nvPr>
        </p:nvSpPr>
        <p:spPr>
          <a:xfrm>
            <a:off x="3086100" y="4419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2790914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F66BC73-95C7-6AD1-704C-EADFD68E6E9A}"/>
              </a:ext>
            </a:extLst>
          </p:cNvPr>
          <p:cNvGraphicFramePr>
            <a:graphicFrameLocks noGrp="1"/>
          </p:cNvGraphicFramePr>
          <p:nvPr>
            <p:extLst>
              <p:ext uri="{D42A27DB-BD31-4B8C-83A1-F6EECF244321}">
                <p14:modId xmlns:p14="http://schemas.microsoft.com/office/powerpoint/2010/main" val="1464161037"/>
              </p:ext>
            </p:extLst>
          </p:nvPr>
        </p:nvGraphicFramePr>
        <p:xfrm>
          <a:off x="1006475" y="2590800"/>
          <a:ext cx="12617450" cy="3474720"/>
        </p:xfrm>
        <a:graphic>
          <a:graphicData uri="http://schemas.openxmlformats.org/drawingml/2006/table">
            <a:tbl>
              <a:tblPr firstRow="1" firstCol="1" bandRow="1"/>
              <a:tblGrid>
                <a:gridCol w="1632698">
                  <a:extLst>
                    <a:ext uri="{9D8B030D-6E8A-4147-A177-3AD203B41FA5}">
                      <a16:colId xmlns:a16="http://schemas.microsoft.com/office/drawing/2014/main" val="3152005581"/>
                    </a:ext>
                  </a:extLst>
                </a:gridCol>
                <a:gridCol w="1247027">
                  <a:extLst>
                    <a:ext uri="{9D8B030D-6E8A-4147-A177-3AD203B41FA5}">
                      <a16:colId xmlns:a16="http://schemas.microsoft.com/office/drawing/2014/main" val="1032027849"/>
                    </a:ext>
                  </a:extLst>
                </a:gridCol>
                <a:gridCol w="1447800">
                  <a:extLst>
                    <a:ext uri="{9D8B030D-6E8A-4147-A177-3AD203B41FA5}">
                      <a16:colId xmlns:a16="http://schemas.microsoft.com/office/drawing/2014/main" val="4256849328"/>
                    </a:ext>
                  </a:extLst>
                </a:gridCol>
                <a:gridCol w="1676400">
                  <a:extLst>
                    <a:ext uri="{9D8B030D-6E8A-4147-A177-3AD203B41FA5}">
                      <a16:colId xmlns:a16="http://schemas.microsoft.com/office/drawing/2014/main" val="421630090"/>
                    </a:ext>
                  </a:extLst>
                </a:gridCol>
                <a:gridCol w="1066800">
                  <a:extLst>
                    <a:ext uri="{9D8B030D-6E8A-4147-A177-3AD203B41FA5}">
                      <a16:colId xmlns:a16="http://schemas.microsoft.com/office/drawing/2014/main" val="3784844283"/>
                    </a:ext>
                  </a:extLst>
                </a:gridCol>
                <a:gridCol w="990600">
                  <a:extLst>
                    <a:ext uri="{9D8B030D-6E8A-4147-A177-3AD203B41FA5}">
                      <a16:colId xmlns:a16="http://schemas.microsoft.com/office/drawing/2014/main" val="3607718754"/>
                    </a:ext>
                  </a:extLst>
                </a:gridCol>
                <a:gridCol w="2358165">
                  <a:extLst>
                    <a:ext uri="{9D8B030D-6E8A-4147-A177-3AD203B41FA5}">
                      <a16:colId xmlns:a16="http://schemas.microsoft.com/office/drawing/2014/main" val="550843151"/>
                    </a:ext>
                  </a:extLst>
                </a:gridCol>
                <a:gridCol w="2197960">
                  <a:extLst>
                    <a:ext uri="{9D8B030D-6E8A-4147-A177-3AD203B41FA5}">
                      <a16:colId xmlns:a16="http://schemas.microsoft.com/office/drawing/2014/main" val="4198445735"/>
                    </a:ext>
                  </a:extLst>
                </a:gridCol>
              </a:tblGrid>
              <a:tr h="0">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50-300 mg/d PO divided q 8-12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(70%)</a:t>
                      </a:r>
                    </a:p>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Kidney (30%)</a:t>
                      </a:r>
                      <a:r>
                        <a:rPr lang="en-US" sz="1800" dirty="0">
                          <a:solidFill>
                            <a:srgbClr val="000000"/>
                          </a:solidFill>
                          <a:latin typeface="Adobe Clean DC"/>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Inhibits I</a:t>
                      </a:r>
                      <a:r>
                        <a:rPr lang="en-US" sz="1800" baseline="-25000">
                          <a:effectLst/>
                          <a:latin typeface="Times New Roman" panose="02020603050405020304" pitchFamily="18" charset="0"/>
                          <a:ea typeface="Times New Roman" panose="02020603050405020304" pitchFamily="18" charset="0"/>
                        </a:rPr>
                        <a:t>Na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Flecainide is a substrate for CYP2D6</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These drugs may increase plasma flecainide concentrations: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Amiodarone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Duloxetine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451848"/>
                  </a:ext>
                </a:extLst>
              </a:tr>
            </a:tbl>
          </a:graphicData>
        </a:graphic>
      </p:graphicFrame>
      <p:sp>
        <p:nvSpPr>
          <p:cNvPr id="7" name="Title 5">
            <a:extLst>
              <a:ext uri="{FF2B5EF4-FFF2-40B4-BE49-F238E27FC236}">
                <a16:creationId xmlns:a16="http://schemas.microsoft.com/office/drawing/2014/main" id="{8431E3C8-3C43-F1F0-8920-19D6EAB4BEFF}"/>
              </a:ext>
            </a:extLst>
          </p:cNvPr>
          <p:cNvSpPr>
            <a:spLocks noGrp="1"/>
          </p:cNvSpPr>
          <p:nvPr>
            <p:ph type="ctrTitle"/>
          </p:nvPr>
        </p:nvSpPr>
        <p:spPr>
          <a:xfrm>
            <a:off x="3086100" y="11277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36466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5">
            <a:extLst>
              <a:ext uri="{FF2B5EF4-FFF2-40B4-BE49-F238E27FC236}">
                <a16:creationId xmlns:a16="http://schemas.microsoft.com/office/drawing/2014/main" id="{015C6C75-DA65-725C-38C9-CE50358C8EC6}"/>
              </a:ext>
            </a:extLst>
          </p:cNvPr>
          <p:cNvSpPr>
            <a:spLocks noGrp="1"/>
          </p:cNvSpPr>
          <p:nvPr>
            <p:ph type="ctrTitle"/>
          </p:nvPr>
        </p:nvSpPr>
        <p:spPr>
          <a:xfrm>
            <a:off x="360980" y="1436438"/>
            <a:ext cx="2498460" cy="2419129"/>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D614029D-F8C7-8F39-6EC8-1E01BFA3395E}"/>
              </a:ext>
            </a:extLst>
          </p:cNvPr>
          <p:cNvSpPr txBox="1"/>
          <p:nvPr/>
        </p:nvSpPr>
        <p:spPr>
          <a:xfrm>
            <a:off x="304800" y="7200898"/>
            <a:ext cx="2438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
        <p:nvSpPr>
          <p:cNvPr id="9" name="TextBox 8">
            <a:extLst>
              <a:ext uri="{FF2B5EF4-FFF2-40B4-BE49-F238E27FC236}">
                <a16:creationId xmlns:a16="http://schemas.microsoft.com/office/drawing/2014/main" id="{6EBCFC20-65D5-A93A-C0C0-B9117376623F}"/>
              </a:ext>
            </a:extLst>
          </p:cNvPr>
          <p:cNvSpPr txBox="1"/>
          <p:nvPr/>
        </p:nvSpPr>
        <p:spPr>
          <a:xfrm>
            <a:off x="360980" y="4651069"/>
            <a:ext cx="2590800" cy="1754326"/>
          </a:xfrm>
          <a:prstGeom prst="rect">
            <a:avLst/>
          </a:prstGeom>
          <a:noFill/>
        </p:spPr>
        <p:txBody>
          <a:bodyPr wrap="square">
            <a:spAutoFit/>
          </a:bodyPr>
          <a:lstStyle/>
          <a:p>
            <a:r>
              <a:rPr lang="en-US" dirty="0">
                <a:latin typeface="Lub Dub Medium" panose="020B0603030403020204" pitchFamily="34" charset="0"/>
              </a:rPr>
              <a:t>(A) In the overall cohort, (B) by age group, (C) by sex, and (D) by race. The dashed lines in panel A represent 95% CIs. </a:t>
            </a:r>
          </a:p>
        </p:txBody>
      </p:sp>
      <p:pic>
        <p:nvPicPr>
          <p:cNvPr id="6" name="Picture 5">
            <a:extLst>
              <a:ext uri="{FF2B5EF4-FFF2-40B4-BE49-F238E27FC236}">
                <a16:creationId xmlns:a16="http://schemas.microsoft.com/office/drawing/2014/main" id="{4217BA6D-5881-39EA-128C-B844F0FA8109}"/>
              </a:ext>
            </a:extLst>
          </p:cNvPr>
          <p:cNvPicPr>
            <a:picLocks noChangeAspect="1"/>
          </p:cNvPicPr>
          <p:nvPr/>
        </p:nvPicPr>
        <p:blipFill>
          <a:blip r:embed="rId2"/>
          <a:stretch>
            <a:fillRect/>
          </a:stretch>
        </p:blipFill>
        <p:spPr>
          <a:xfrm>
            <a:off x="4101140" y="291573"/>
            <a:ext cx="8126082" cy="6507766"/>
          </a:xfrm>
          <a:prstGeom prst="rect">
            <a:avLst/>
          </a:prstGeom>
        </p:spPr>
      </p:pic>
    </p:spTree>
    <p:extLst>
      <p:ext uri="{BB962C8B-B14F-4D97-AF65-F5344CB8AC3E}">
        <p14:creationId xmlns:p14="http://schemas.microsoft.com/office/powerpoint/2010/main" val="22560166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DF43C05E-1103-7B7D-DD86-98ABA1A3DA22}"/>
              </a:ext>
            </a:extLst>
          </p:cNvPr>
          <p:cNvGraphicFramePr>
            <a:graphicFrameLocks noGrp="1"/>
          </p:cNvGraphicFramePr>
          <p:nvPr>
            <p:extLst>
              <p:ext uri="{D42A27DB-BD31-4B8C-83A1-F6EECF244321}">
                <p14:modId xmlns:p14="http://schemas.microsoft.com/office/powerpoint/2010/main" val="1456671223"/>
              </p:ext>
            </p:extLst>
          </p:nvPr>
        </p:nvGraphicFramePr>
        <p:xfrm>
          <a:off x="1006475" y="2057400"/>
          <a:ext cx="12617450" cy="4114800"/>
        </p:xfrm>
        <a:graphic>
          <a:graphicData uri="http://schemas.openxmlformats.org/drawingml/2006/table">
            <a:tbl>
              <a:tblPr firstRow="1" firstCol="1" bandRow="1"/>
              <a:tblGrid>
                <a:gridCol w="1632698">
                  <a:extLst>
                    <a:ext uri="{9D8B030D-6E8A-4147-A177-3AD203B41FA5}">
                      <a16:colId xmlns:a16="http://schemas.microsoft.com/office/drawing/2014/main" val="591454088"/>
                    </a:ext>
                  </a:extLst>
                </a:gridCol>
                <a:gridCol w="1323227">
                  <a:extLst>
                    <a:ext uri="{9D8B030D-6E8A-4147-A177-3AD203B41FA5}">
                      <a16:colId xmlns:a16="http://schemas.microsoft.com/office/drawing/2014/main" val="4177984626"/>
                    </a:ext>
                  </a:extLst>
                </a:gridCol>
                <a:gridCol w="1676400">
                  <a:extLst>
                    <a:ext uri="{9D8B030D-6E8A-4147-A177-3AD203B41FA5}">
                      <a16:colId xmlns:a16="http://schemas.microsoft.com/office/drawing/2014/main" val="3882553698"/>
                    </a:ext>
                  </a:extLst>
                </a:gridCol>
                <a:gridCol w="1295400">
                  <a:extLst>
                    <a:ext uri="{9D8B030D-6E8A-4147-A177-3AD203B41FA5}">
                      <a16:colId xmlns:a16="http://schemas.microsoft.com/office/drawing/2014/main" val="4065036284"/>
                    </a:ext>
                  </a:extLst>
                </a:gridCol>
                <a:gridCol w="1447800">
                  <a:extLst>
                    <a:ext uri="{9D8B030D-6E8A-4147-A177-3AD203B41FA5}">
                      <a16:colId xmlns:a16="http://schemas.microsoft.com/office/drawing/2014/main" val="3349043340"/>
                    </a:ext>
                  </a:extLst>
                </a:gridCol>
                <a:gridCol w="1136207">
                  <a:extLst>
                    <a:ext uri="{9D8B030D-6E8A-4147-A177-3AD203B41FA5}">
                      <a16:colId xmlns:a16="http://schemas.microsoft.com/office/drawing/2014/main" val="714412223"/>
                    </a:ext>
                  </a:extLst>
                </a:gridCol>
                <a:gridCol w="1907758">
                  <a:extLst>
                    <a:ext uri="{9D8B030D-6E8A-4147-A177-3AD203B41FA5}">
                      <a16:colId xmlns:a16="http://schemas.microsoft.com/office/drawing/2014/main" val="4253378906"/>
                    </a:ext>
                  </a:extLst>
                </a:gridCol>
                <a:gridCol w="2197960">
                  <a:extLst>
                    <a:ext uri="{9D8B030D-6E8A-4147-A177-3AD203B41FA5}">
                      <a16:colId xmlns:a16="http://schemas.microsoft.com/office/drawing/2014/main" val="1786759544"/>
                    </a:ext>
                  </a:extLst>
                </a:gridCol>
              </a:tblGrid>
              <a:tr h="0">
                <a:tc>
                  <a:txBody>
                    <a:bodyPr/>
                    <a:lstStyle/>
                    <a:p>
                      <a:pPr marL="0" marR="0">
                        <a:lnSpc>
                          <a:spcPct val="150000"/>
                        </a:lnSpc>
                        <a:spcBef>
                          <a:spcPts val="600"/>
                        </a:spcBef>
                        <a:spcAft>
                          <a:spcPts val="1400"/>
                        </a:spcAft>
                      </a:pPr>
                      <a:r>
                        <a:rPr lang="en-US" sz="1600" b="1">
                          <a:effectLst/>
                          <a:latin typeface="Times New Roman" panose="02020603050405020304" pitchFamily="18" charset="0"/>
                          <a:ea typeface="Times New Roman" panose="02020603050405020304" pitchFamily="18" charset="0"/>
                        </a:rPr>
                        <a:t>Propafenone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dirty="0">
                          <a:effectLst/>
                          <a:latin typeface="Times New Roman" panose="02020603050405020304" pitchFamily="18" charset="0"/>
                          <a:ea typeface="Times New Roman" panose="02020603050405020304" pitchFamily="18" charset="0"/>
                        </a:rPr>
                        <a:t>150-300 mg/ PO q 8 h, ER 225-425 PO q 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Inhibits I</a:t>
                      </a:r>
                      <a:r>
                        <a:rPr lang="en-US" sz="1600" baseline="-25000">
                          <a:effectLst/>
                          <a:latin typeface="Times New Roman" panose="02020603050405020304" pitchFamily="18" charset="0"/>
                          <a:ea typeface="Times New Roman" panose="02020603050405020304" pitchFamily="18" charset="0"/>
                        </a:rPr>
                        <a:t>Na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Exacerbation of </a:t>
                      </a:r>
                      <a:r>
                        <a:rPr lang="en-US" sz="1600" dirty="0" err="1">
                          <a:effectLst/>
                          <a:latin typeface="Times New Roman" panose="02020603050405020304" pitchFamily="18" charset="0"/>
                          <a:ea typeface="Times New Roman" panose="02020603050405020304" pitchFamily="18" charset="0"/>
                        </a:rPr>
                        <a:t>HFrEF</a:t>
                      </a:r>
                      <a:endParaRPr lang="en-US" sz="16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Taste disturbances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is a substrate for CYP2D6</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These drugs may increase plasma propafenone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digoxin concentrations </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warfarin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468465"/>
                  </a:ext>
                </a:extLst>
              </a:tr>
            </a:tbl>
          </a:graphicData>
        </a:graphic>
      </p:graphicFrame>
      <p:sp>
        <p:nvSpPr>
          <p:cNvPr id="7" name="Title 5">
            <a:extLst>
              <a:ext uri="{FF2B5EF4-FFF2-40B4-BE49-F238E27FC236}">
                <a16:creationId xmlns:a16="http://schemas.microsoft.com/office/drawing/2014/main" id="{399A6AB3-FE9A-54AF-E338-A7C9B545A1E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5871418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CDF05F64-6327-517E-025B-D45835FAD7CF}"/>
              </a:ext>
            </a:extLst>
          </p:cNvPr>
          <p:cNvGraphicFramePr>
            <a:graphicFrameLocks noGrp="1"/>
          </p:cNvGraphicFramePr>
          <p:nvPr>
            <p:extLst>
              <p:ext uri="{D42A27DB-BD31-4B8C-83A1-F6EECF244321}">
                <p14:modId xmlns:p14="http://schemas.microsoft.com/office/powerpoint/2010/main" val="3569434703"/>
              </p:ext>
            </p:extLst>
          </p:nvPr>
        </p:nvGraphicFramePr>
        <p:xfrm>
          <a:off x="1078081" y="1905000"/>
          <a:ext cx="12474236" cy="5221288"/>
        </p:xfrm>
        <a:graphic>
          <a:graphicData uri="http://schemas.openxmlformats.org/drawingml/2006/table">
            <a:tbl>
              <a:tblPr firstRow="1" firstCol="1" bandRow="1"/>
              <a:tblGrid>
                <a:gridCol w="1614166">
                  <a:extLst>
                    <a:ext uri="{9D8B030D-6E8A-4147-A177-3AD203B41FA5}">
                      <a16:colId xmlns:a16="http://schemas.microsoft.com/office/drawing/2014/main" val="3552496360"/>
                    </a:ext>
                  </a:extLst>
                </a:gridCol>
                <a:gridCol w="1781321">
                  <a:extLst>
                    <a:ext uri="{9D8B030D-6E8A-4147-A177-3AD203B41FA5}">
                      <a16:colId xmlns:a16="http://schemas.microsoft.com/office/drawing/2014/main" val="3042794034"/>
                    </a:ext>
                  </a:extLst>
                </a:gridCol>
                <a:gridCol w="1781321">
                  <a:extLst>
                    <a:ext uri="{9D8B030D-6E8A-4147-A177-3AD203B41FA5}">
                      <a16:colId xmlns:a16="http://schemas.microsoft.com/office/drawing/2014/main" val="2628912298"/>
                    </a:ext>
                  </a:extLst>
                </a:gridCol>
                <a:gridCol w="1212710">
                  <a:extLst>
                    <a:ext uri="{9D8B030D-6E8A-4147-A177-3AD203B41FA5}">
                      <a16:colId xmlns:a16="http://schemas.microsoft.com/office/drawing/2014/main" val="3286826500"/>
                    </a:ext>
                  </a:extLst>
                </a:gridCol>
                <a:gridCol w="1143000">
                  <a:extLst>
                    <a:ext uri="{9D8B030D-6E8A-4147-A177-3AD203B41FA5}">
                      <a16:colId xmlns:a16="http://schemas.microsoft.com/office/drawing/2014/main" val="630995589"/>
                    </a:ext>
                  </a:extLst>
                </a:gridCol>
                <a:gridCol w="1371600">
                  <a:extLst>
                    <a:ext uri="{9D8B030D-6E8A-4147-A177-3AD203B41FA5}">
                      <a16:colId xmlns:a16="http://schemas.microsoft.com/office/drawing/2014/main" val="1292813232"/>
                    </a:ext>
                  </a:extLst>
                </a:gridCol>
                <a:gridCol w="1905000">
                  <a:extLst>
                    <a:ext uri="{9D8B030D-6E8A-4147-A177-3AD203B41FA5}">
                      <a16:colId xmlns:a16="http://schemas.microsoft.com/office/drawing/2014/main" val="1515469855"/>
                    </a:ext>
                  </a:extLst>
                </a:gridCol>
                <a:gridCol w="1665118">
                  <a:extLst>
                    <a:ext uri="{9D8B030D-6E8A-4147-A177-3AD203B41FA5}">
                      <a16:colId xmlns:a16="http://schemas.microsoft.com/office/drawing/2014/main" val="1136860720"/>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Sotalol</a:t>
                      </a:r>
                      <a:endParaRPr lang="en-US" sz="180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40-80 mg twice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 mg once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80-160 mg twice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80-160 mg once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h</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Beta blocker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d-Sotalol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Bronchospasm</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Fatigue</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Nausea</a:t>
                      </a:r>
                      <a:r>
                        <a:rPr lang="fr-FR" sz="1800" dirty="0">
                          <a:effectLst/>
                          <a:latin typeface="Times New Roman" panose="02020603050405020304" pitchFamily="18" charset="0"/>
                          <a:ea typeface="Times New Roman" panose="02020603050405020304" pitchFamily="18" charset="0"/>
                        </a:rPr>
                        <a:t> and </a:t>
                      </a:r>
                      <a:r>
                        <a:rPr lang="fr-FR" sz="1800" dirty="0" err="1">
                          <a:effectLst/>
                          <a:latin typeface="Times New Roman" panose="02020603050405020304" pitchFamily="18" charset="0"/>
                          <a:ea typeface="Times New Roman" panose="02020603050405020304" pitchFamily="18" charset="0"/>
                        </a:rPr>
                        <a:t>vomiting</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QT prolongation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fr-FR" sz="1800" dirty="0">
                          <a:effectLst/>
                          <a:latin typeface="Times New Roman" panose="02020603050405020304" pitchFamily="18" charset="0"/>
                          <a:ea typeface="Times New Roman" panose="02020603050405020304" pitchFamily="18" charset="0"/>
                        </a:rPr>
                        <a:t>None</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225216"/>
                  </a:ext>
                </a:extLst>
              </a:tr>
            </a:tbl>
          </a:graphicData>
        </a:graphic>
      </p:graphicFrame>
      <p:sp>
        <p:nvSpPr>
          <p:cNvPr id="7" name="Title 5">
            <a:extLst>
              <a:ext uri="{FF2B5EF4-FFF2-40B4-BE49-F238E27FC236}">
                <a16:creationId xmlns:a16="http://schemas.microsoft.com/office/drawing/2014/main" id="{C3B1EA6B-31C8-3B74-E653-3FBC6916744D}"/>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1946940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F58922FF-2E65-DB73-3FDA-6D6018866B56}"/>
              </a:ext>
            </a:extLst>
          </p:cNvPr>
          <p:cNvSpPr txBox="1"/>
          <p:nvPr/>
        </p:nvSpPr>
        <p:spPr>
          <a:xfrm>
            <a:off x="895349" y="1600200"/>
            <a:ext cx="12839700" cy="6063198"/>
          </a:xfrm>
          <a:prstGeom prst="rect">
            <a:avLst/>
          </a:prstGeom>
          <a:noFill/>
        </p:spPr>
        <p:txBody>
          <a:bodyPr wrap="square">
            <a:spAutoFit/>
          </a:bodyPr>
          <a:lstStyle/>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AF indicates atrial fibrillation; AUC, area under the plasma concentration vs. time curve; AV, atrioventricular;  CrCl, creatinine clearance; CYP, cytochrome P-450; ER, extended release; </a:t>
            </a:r>
            <a:r>
              <a:rPr lang="en-US" sz="2200" dirty="0" err="1">
                <a:effectLst/>
                <a:latin typeface="Lub Dub Medium" panose="020B0603030403020204" pitchFamily="34" charset="0"/>
                <a:ea typeface="Times New Roman" panose="02020603050405020304" pitchFamily="18" charset="0"/>
              </a:rPr>
              <a:t>HFrEF</a:t>
            </a:r>
            <a:r>
              <a:rPr lang="en-US" sz="2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2200" dirty="0" err="1">
                <a:effectLst/>
                <a:latin typeface="Lub Dub Medium" panose="020B0603030403020204" pitchFamily="34" charset="0"/>
                <a:ea typeface="Times New Roman" panose="02020603050405020304" pitchFamily="18" charset="0"/>
              </a:rPr>
              <a:t>acetylprocainamide</a:t>
            </a:r>
            <a:r>
              <a:rPr lang="en-US" sz="2200" dirty="0">
                <a:effectLst/>
                <a:latin typeface="Lub Dub Medium" panose="020B0603030403020204" pitchFamily="34" charset="0"/>
                <a:ea typeface="Times New Roman" panose="02020603050405020304" pitchFamily="18" charset="0"/>
              </a:rPr>
              <a:t>; p-</a:t>
            </a:r>
            <a:r>
              <a:rPr lang="en-US" sz="2200" dirty="0" err="1">
                <a:effectLst/>
                <a:latin typeface="Lub Dub Medium" panose="020B0603030403020204" pitchFamily="34" charset="0"/>
                <a:ea typeface="Times New Roman" panose="02020603050405020304" pitchFamily="18" charset="0"/>
              </a:rPr>
              <a:t>gp</a:t>
            </a:r>
            <a:r>
              <a:rPr lang="en-US" sz="2200" dirty="0">
                <a:effectLst/>
                <a:latin typeface="Lub Dub Medium" panose="020B0603030403020204" pitchFamily="34" charset="0"/>
                <a:ea typeface="Times New Roman" panose="02020603050405020304" pitchFamily="18" charset="0"/>
              </a:rPr>
              <a:t>, p-glycoprotein; </a:t>
            </a:r>
            <a:r>
              <a:rPr lang="en-US" sz="2200" dirty="0" err="1">
                <a:effectLst/>
                <a:latin typeface="Lub Dub Medium" panose="020B0603030403020204" pitchFamily="34" charset="0"/>
                <a:ea typeface="Times New Roman" panose="02020603050405020304" pitchFamily="18" charset="0"/>
              </a:rPr>
              <a:t>TdP</a:t>
            </a:r>
            <a:r>
              <a:rPr lang="en-US" sz="2200" dirty="0">
                <a:effectLst/>
                <a:latin typeface="Lub Dub Medium" panose="020B0603030403020204" pitchFamily="34" charset="0"/>
                <a:ea typeface="Times New Roman" panose="02020603050405020304" pitchFamily="18" charset="0"/>
              </a:rPr>
              <a:t>, </a:t>
            </a:r>
            <a:r>
              <a:rPr lang="en-US" sz="2200" dirty="0" err="1">
                <a:effectLst/>
                <a:latin typeface="Lub Dub Medium" panose="020B0603030403020204" pitchFamily="34" charset="0"/>
                <a:ea typeface="Times New Roman" panose="02020603050405020304" pitchFamily="18" charset="0"/>
              </a:rPr>
              <a:t>torsades</a:t>
            </a:r>
            <a:r>
              <a:rPr lang="en-US" sz="2200" dirty="0">
                <a:effectLst/>
                <a:latin typeface="Lub Dub Medium" panose="020B0603030403020204" pitchFamily="34" charset="0"/>
                <a:ea typeface="Times New Roman" panose="02020603050405020304" pitchFamily="18" charset="0"/>
              </a:rPr>
              <a:t> de pointes; and VT, ventricular tachycardia.</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*Moderate inhibitor: Causes a 2-fold to &lt;5-fold increase in AUC or a 50% to 80% decrease in clearance. </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†Mild inhibitor: Causes a ≥1.25-fold but &lt;2-fold increase in AUC or a 20% to 50% decrease in clearance.</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‡Lovastatin doses should not exceed 40 mg daily in patients taking amiodarone.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a:t>
            </a:r>
            <a:r>
              <a:rPr lang="en-US" sz="2200" dirty="0">
                <a:effectLst/>
                <a:latin typeface="Lub Dub Medium" panose="020B0603030403020204" pitchFamily="34" charset="0"/>
                <a:ea typeface="Times New Roman" panose="02020603050405020304" pitchFamily="18" charset="0"/>
              </a:rPr>
              <a:t>Simvastatin doses should not exceed 20 mg daily in patients taking amiodarone.</a:t>
            </a:r>
          </a:p>
          <a:p>
            <a:pPr marL="0" marR="0">
              <a:spcBef>
                <a:spcPts val="600"/>
              </a:spcBef>
              <a:spcAft>
                <a:spcPts val="1400"/>
              </a:spcAft>
            </a:pPr>
            <a:r>
              <a:rPr lang="en-US" sz="2400" dirty="0">
                <a:solidFill>
                  <a:srgbClr val="000000"/>
                </a:solidFill>
                <a:latin typeface="Adobe Clean DC"/>
              </a:rPr>
              <a:t>II </a:t>
            </a:r>
            <a:r>
              <a:rPr lang="en-US" sz="2200" dirty="0">
                <a:effectLst/>
                <a:latin typeface="Lub Dub Medium" panose="020B0603030403020204" pitchFamily="34" charset="0"/>
                <a:ea typeface="Times New Roman" panose="02020603050405020304" pitchFamily="18" charset="0"/>
              </a:rPr>
              <a:t>Simvastatin doses should not exceed 10 mg daily in patients taking dronedarone.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 </a:t>
            </a:r>
            <a:r>
              <a:rPr lang="en-US" sz="2200" dirty="0">
                <a:effectLst/>
                <a:latin typeface="Lub Dub Medium" panose="020B0603030403020204" pitchFamily="34" charset="0"/>
                <a:ea typeface="Times New Roman" panose="02020603050405020304" pitchFamily="18" charset="0"/>
              </a:rPr>
              <a:t>Percentage of a dose excreted unchanged in urine.</a:t>
            </a:r>
          </a:p>
        </p:txBody>
      </p:sp>
      <p:sp>
        <p:nvSpPr>
          <p:cNvPr id="7" name="Title 5">
            <a:extLst>
              <a:ext uri="{FF2B5EF4-FFF2-40B4-BE49-F238E27FC236}">
                <a16:creationId xmlns:a16="http://schemas.microsoft.com/office/drawing/2014/main" id="{76B4ABB3-4DCB-E264-C0B7-18A17F6F7A6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039662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E88976-B3F8-6826-B1CE-F163436A840F}"/>
              </a:ext>
            </a:extLst>
          </p:cNvPr>
          <p:cNvSpPr>
            <a:spLocks noGrp="1"/>
          </p:cNvSpPr>
          <p:nvPr>
            <p:ph type="ctrTitle"/>
          </p:nvPr>
        </p:nvSpPr>
        <p:spPr>
          <a:xfrm>
            <a:off x="228600" y="1442056"/>
            <a:ext cx="1778620" cy="2362200"/>
          </a:xfrm>
        </p:spPr>
        <p:txBody>
          <a:bodyPr/>
          <a:lstStyle/>
          <a:p>
            <a:r>
              <a:rPr lang="en-US" sz="2800" dirty="0">
                <a:latin typeface="Lub Dub Medium" panose="020B0603030403020204" pitchFamily="34" charset="0"/>
              </a:rPr>
              <a:t>Inpatient Initiation of </a:t>
            </a:r>
            <a:r>
              <a:rPr lang="en-US" sz="2800" dirty="0" err="1">
                <a:latin typeface="Lub Dub Medium" panose="020B0603030403020204" pitchFamily="34" charset="0"/>
              </a:rPr>
              <a:t>Antiarrh-ythmic</a:t>
            </a:r>
            <a:r>
              <a:rPr lang="en-US" sz="2800" dirty="0">
                <a:latin typeface="Lub Dub Medium" panose="020B0603030403020204" pitchFamily="34" charset="0"/>
              </a:rPr>
              <a:t> Agents</a:t>
            </a:r>
          </a:p>
        </p:txBody>
      </p:sp>
      <p:graphicFrame>
        <p:nvGraphicFramePr>
          <p:cNvPr id="3" name="Table 2">
            <a:extLst>
              <a:ext uri="{FF2B5EF4-FFF2-40B4-BE49-F238E27FC236}">
                <a16:creationId xmlns:a16="http://schemas.microsoft.com/office/drawing/2014/main" id="{FC21D1C2-DE93-68D9-F93B-8639F80382BB}"/>
              </a:ext>
            </a:extLst>
          </p:cNvPr>
          <p:cNvGraphicFramePr>
            <a:graphicFrameLocks noGrp="1"/>
          </p:cNvGraphicFramePr>
          <p:nvPr>
            <p:extLst>
              <p:ext uri="{D42A27DB-BD31-4B8C-83A1-F6EECF244321}">
                <p14:modId xmlns:p14="http://schemas.microsoft.com/office/powerpoint/2010/main" val="234444390"/>
              </p:ext>
            </p:extLst>
          </p:nvPr>
        </p:nvGraphicFramePr>
        <p:xfrm>
          <a:off x="2007220" y="131955"/>
          <a:ext cx="10858499" cy="7344601"/>
        </p:xfrm>
        <a:graphic>
          <a:graphicData uri="http://schemas.openxmlformats.org/drawingml/2006/table">
            <a:tbl>
              <a:tblPr firstRow="1" firstCol="1" bandRow="1"/>
              <a:tblGrid>
                <a:gridCol w="1029547">
                  <a:extLst>
                    <a:ext uri="{9D8B030D-6E8A-4147-A177-3AD203B41FA5}">
                      <a16:colId xmlns:a16="http://schemas.microsoft.com/office/drawing/2014/main" val="3992793705"/>
                    </a:ext>
                  </a:extLst>
                </a:gridCol>
                <a:gridCol w="1136407">
                  <a:extLst>
                    <a:ext uri="{9D8B030D-6E8A-4147-A177-3AD203B41FA5}">
                      <a16:colId xmlns:a16="http://schemas.microsoft.com/office/drawing/2014/main" val="2032421456"/>
                    </a:ext>
                  </a:extLst>
                </a:gridCol>
                <a:gridCol w="8692545">
                  <a:extLst>
                    <a:ext uri="{9D8B030D-6E8A-4147-A177-3AD203B41FA5}">
                      <a16:colId xmlns:a16="http://schemas.microsoft.com/office/drawing/2014/main" val="1172784779"/>
                    </a:ext>
                  </a:extLst>
                </a:gridCol>
              </a:tblGrid>
              <a:tr h="825471">
                <a:tc gridSpan="3">
                  <a:txBody>
                    <a:bodyPr/>
                    <a:lstStyle/>
                    <a:p>
                      <a:pPr marL="0" marR="0" algn="ctr">
                        <a:lnSpc>
                          <a:spcPct val="200000"/>
                        </a:lnSpc>
                        <a:spcBef>
                          <a:spcPts val="600"/>
                        </a:spcBef>
                        <a:spcAft>
                          <a:spcPts val="0"/>
                        </a:spcAft>
                        <a:tabLst>
                          <a:tab pos="762000" algn="l"/>
                          <a:tab pos="2931795" algn="ctr"/>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Inpatient Initiation of Antiarrhythmic Agents</a:t>
                      </a:r>
                      <a:r>
                        <a:rPr lang="en-US" sz="1800" dirty="0">
                          <a:effectLst/>
                          <a:latin typeface="Times New Roman" panose="02020603050405020304" pitchFamily="18" charset="0"/>
                          <a:cs typeface="Times New Roman" panose="02020603050405020304" pitchFamily="18" charset="0"/>
                        </a:rPr>
                        <a:t> </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41922" marR="4192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Inpatient Initiation of Antiarrhythmic Agents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6005482"/>
                  </a:ext>
                </a:extLst>
              </a:tr>
              <a:tr h="352234">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608021"/>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Patients with AF who are initiating, increasing the dose of, or reinitiating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dofetilide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therapy should be admitted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 minimum of 3 days</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to a facility that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930297"/>
                  </a:ext>
                </a:extLst>
              </a:tr>
              <a:tr h="118727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it is reasonable to initiate sotalol therapy in a facility that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bradycardia.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99663"/>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a:ea typeface="Calibri" panose="020F0502020204030204" pitchFamily="34" charset="0"/>
                          <a:cs typeface="Times New Roman"/>
                        </a:rPr>
                        <a:t>In patients with AF who are initiating PITP dosing of  flecainide and propafenone with concomitant atrioventricular nodal blocking drugs, it is reasonable to receive the first dose in a facility that </a:t>
                      </a:r>
                      <a:r>
                        <a:rPr lang="en-US" sz="1800" b="1" dirty="0">
                          <a:solidFill>
                            <a:srgbClr val="000000"/>
                          </a:solidFill>
                          <a:effectLst/>
                          <a:latin typeface="Times New Roman"/>
                          <a:ea typeface="Times New Roman" panose="02020603050405020304" pitchFamily="18" charset="0"/>
                          <a:cs typeface="Times New Roman"/>
                        </a:rPr>
                        <a:t>can provide continuous electrocardiographic monitoring, given the potential for </a:t>
                      </a:r>
                      <a:r>
                        <a:rPr lang="en-US" sz="1800" b="1" dirty="0" err="1">
                          <a:solidFill>
                            <a:srgbClr val="000000"/>
                          </a:solidFill>
                          <a:effectLst/>
                          <a:latin typeface="Times New Roman"/>
                          <a:ea typeface="Times New Roman" panose="02020603050405020304" pitchFamily="18" charset="0"/>
                          <a:cs typeface="Times New Roman"/>
                        </a:rPr>
                        <a:t>proarrhythmia</a:t>
                      </a:r>
                      <a:r>
                        <a:rPr lang="en-US" sz="1800" b="1" dirty="0">
                          <a:solidFill>
                            <a:srgbClr val="00000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59517"/>
                  </a:ext>
                </a:extLst>
              </a:tr>
            </a:tbl>
          </a:graphicData>
        </a:graphic>
      </p:graphicFrame>
    </p:spTree>
    <p:extLst>
      <p:ext uri="{BB962C8B-B14F-4D97-AF65-F5344CB8AC3E}">
        <p14:creationId xmlns:p14="http://schemas.microsoft.com/office/powerpoint/2010/main" val="17710479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63CEFF-CC8B-E725-3693-6D4F49D8A8C0}"/>
              </a:ext>
            </a:extLst>
          </p:cNvPr>
          <p:cNvSpPr>
            <a:spLocks noGrp="1"/>
          </p:cNvSpPr>
          <p:nvPr>
            <p:ph type="ctrTitle"/>
          </p:nvPr>
        </p:nvSpPr>
        <p:spPr>
          <a:xfrm>
            <a:off x="3809997" y="304800"/>
            <a:ext cx="7010401" cy="914400"/>
          </a:xfrm>
        </p:spPr>
        <p:txBody>
          <a:bodyPr/>
          <a:lstStyle/>
          <a:p>
            <a:r>
              <a:rPr lang="en-US" sz="2800" dirty="0">
                <a:latin typeface="Lub Dub Medium" panose="020B0603030403020204" pitchFamily="34" charset="0"/>
              </a:rPr>
              <a:t>Table 24. Recommended Monitoring for Patients Taking Oral Amiodarone</a:t>
            </a:r>
          </a:p>
        </p:txBody>
      </p:sp>
      <p:graphicFrame>
        <p:nvGraphicFramePr>
          <p:cNvPr id="3" name="Table 2">
            <a:extLst>
              <a:ext uri="{FF2B5EF4-FFF2-40B4-BE49-F238E27FC236}">
                <a16:creationId xmlns:a16="http://schemas.microsoft.com/office/drawing/2014/main" id="{CBC0F756-2CCC-6FA3-0179-31CF021962D9}"/>
              </a:ext>
            </a:extLst>
          </p:cNvPr>
          <p:cNvGraphicFramePr>
            <a:graphicFrameLocks noGrp="1"/>
          </p:cNvGraphicFramePr>
          <p:nvPr>
            <p:extLst>
              <p:ext uri="{D42A27DB-BD31-4B8C-83A1-F6EECF244321}">
                <p14:modId xmlns:p14="http://schemas.microsoft.com/office/powerpoint/2010/main" val="1300156229"/>
              </p:ext>
            </p:extLst>
          </p:nvPr>
        </p:nvGraphicFramePr>
        <p:xfrm>
          <a:off x="1341434" y="1304921"/>
          <a:ext cx="11947525" cy="5619757"/>
        </p:xfrm>
        <a:graphic>
          <a:graphicData uri="http://schemas.openxmlformats.org/drawingml/2006/table">
            <a:tbl>
              <a:tblPr firstRow="1" firstCol="1" bandRow="1"/>
              <a:tblGrid>
                <a:gridCol w="2943289">
                  <a:extLst>
                    <a:ext uri="{9D8B030D-6E8A-4147-A177-3AD203B41FA5}">
                      <a16:colId xmlns:a16="http://schemas.microsoft.com/office/drawing/2014/main" val="3373711062"/>
                    </a:ext>
                  </a:extLst>
                </a:gridCol>
                <a:gridCol w="2886166">
                  <a:extLst>
                    <a:ext uri="{9D8B030D-6E8A-4147-A177-3AD203B41FA5}">
                      <a16:colId xmlns:a16="http://schemas.microsoft.com/office/drawing/2014/main" val="236036144"/>
                    </a:ext>
                  </a:extLst>
                </a:gridCol>
                <a:gridCol w="3578026">
                  <a:extLst>
                    <a:ext uri="{9D8B030D-6E8A-4147-A177-3AD203B41FA5}">
                      <a16:colId xmlns:a16="http://schemas.microsoft.com/office/drawing/2014/main" val="3857228620"/>
                    </a:ext>
                  </a:extLst>
                </a:gridCol>
                <a:gridCol w="2540044">
                  <a:extLst>
                    <a:ext uri="{9D8B030D-6E8A-4147-A177-3AD203B41FA5}">
                      <a16:colId xmlns:a16="http://schemas.microsoft.com/office/drawing/2014/main" val="1376247752"/>
                    </a:ext>
                  </a:extLst>
                </a:gridCol>
              </a:tblGrid>
              <a:tr h="571912">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Adverse Effect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Initial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45762634"/>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 or hyperthyroidism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TSH (T4 and T3 if TSH abnormal)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87944"/>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Hepatotoxicity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AST, 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7630"/>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QT interval prolongation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010391"/>
                  </a:ext>
                </a:extLst>
              </a:tr>
              <a:tr h="1180249">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Recommended </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Unexplained cough or dyspnea or other signs/symptoms suspicious for 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As indicated to follow-up ongoing symptoms or chest x-ray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5846"/>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Corneal microdeposits (epithelial keratopathy)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visual abnormalities which may indicate optic neuropathy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984629"/>
                  </a:ext>
                </a:extLst>
              </a:tr>
              <a:tr h="87608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Dermatologic (blue-grey skin discoloration), photosensitivity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skin discoloration, severe sunburn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666065"/>
                  </a:ext>
                </a:extLst>
              </a:tr>
              <a:tr h="876080">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Neurological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peripheral neuropathy or other neurological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395427"/>
                  </a:ext>
                </a:extLst>
              </a:tr>
            </a:tbl>
          </a:graphicData>
        </a:graphic>
      </p:graphicFrame>
      <p:sp>
        <p:nvSpPr>
          <p:cNvPr id="6" name="TextBox 5">
            <a:extLst>
              <a:ext uri="{FF2B5EF4-FFF2-40B4-BE49-F238E27FC236}">
                <a16:creationId xmlns:a16="http://schemas.microsoft.com/office/drawing/2014/main" id="{ED386944-C3BA-0443-21A1-979F03F7B073}"/>
              </a:ext>
            </a:extLst>
          </p:cNvPr>
          <p:cNvSpPr txBox="1"/>
          <p:nvPr/>
        </p:nvSpPr>
        <p:spPr>
          <a:xfrm>
            <a:off x="1341434" y="7010399"/>
            <a:ext cx="11947524" cy="461665"/>
          </a:xfrm>
          <a:prstGeom prst="rect">
            <a:avLst/>
          </a:prstGeom>
          <a:noFill/>
        </p:spPr>
        <p:txBody>
          <a:bodyPr wrap="square">
            <a:spAutoFit/>
          </a:bodyPr>
          <a:lstStyle/>
          <a:p>
            <a:r>
              <a:rPr lang="en-US" sz="1200" dirty="0">
                <a:latin typeface="Lub Dub Medium" panose="020B0603030403020204" pitchFamily="34" charset="0"/>
              </a:rPr>
              <a:t>ALT indicates alanine transaminase; AST, aspartate transaminase; BP, blood pressure; CT, computed tomography;  ECG, electrocardiogram; TSH, thyroid-stimulating hormone; and </a:t>
            </a:r>
            <a:r>
              <a:rPr lang="en-US" sz="1200" dirty="0" err="1">
                <a:latin typeface="Lub Dub Medium" panose="020B0603030403020204" pitchFamily="34" charset="0"/>
              </a:rPr>
              <a:t>TdP</a:t>
            </a:r>
            <a:r>
              <a:rPr lang="en-US" sz="1200" dirty="0">
                <a:latin typeface="Lub Dub Medium" panose="020B0603030403020204" pitchFamily="34" charset="0"/>
              </a:rPr>
              <a:t>,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p:txBody>
      </p:sp>
    </p:spTree>
    <p:extLst>
      <p:ext uri="{BB962C8B-B14F-4D97-AF65-F5344CB8AC3E}">
        <p14:creationId xmlns:p14="http://schemas.microsoft.com/office/powerpoint/2010/main" val="30838402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F96F2FA-15BE-CEFA-586E-14DD144EE1D1}"/>
              </a:ext>
            </a:extLst>
          </p:cNvPr>
          <p:cNvSpPr>
            <a:spLocks noGrp="1"/>
          </p:cNvSpPr>
          <p:nvPr>
            <p:ph type="ctrTitle"/>
          </p:nvPr>
        </p:nvSpPr>
        <p:spPr>
          <a:xfrm>
            <a:off x="3467096" y="609600"/>
            <a:ext cx="7696203" cy="914400"/>
          </a:xfrm>
        </p:spPr>
        <p:txBody>
          <a:bodyPr/>
          <a:lstStyle/>
          <a:p>
            <a:r>
              <a:rPr lang="en-US" sz="2800" dirty="0">
                <a:latin typeface="Lub Dub Medium" panose="020B0603030403020204" pitchFamily="34" charset="0"/>
              </a:rPr>
              <a:t>Table 25. Recommended Monitoring for Patients Taking Other Antiarrhythmic Drugs</a:t>
            </a:r>
          </a:p>
        </p:txBody>
      </p:sp>
      <p:graphicFrame>
        <p:nvGraphicFramePr>
          <p:cNvPr id="3" name="Table 2">
            <a:extLst>
              <a:ext uri="{FF2B5EF4-FFF2-40B4-BE49-F238E27FC236}">
                <a16:creationId xmlns:a16="http://schemas.microsoft.com/office/drawing/2014/main" id="{AA6E7E17-ADFD-3621-016C-F5E526BCD08A}"/>
              </a:ext>
            </a:extLst>
          </p:cNvPr>
          <p:cNvGraphicFramePr>
            <a:graphicFrameLocks noGrp="1"/>
          </p:cNvGraphicFramePr>
          <p:nvPr>
            <p:extLst>
              <p:ext uri="{D42A27DB-BD31-4B8C-83A1-F6EECF244321}">
                <p14:modId xmlns:p14="http://schemas.microsoft.com/office/powerpoint/2010/main" val="3549010467"/>
              </p:ext>
            </p:extLst>
          </p:nvPr>
        </p:nvGraphicFramePr>
        <p:xfrm>
          <a:off x="1006474" y="1807718"/>
          <a:ext cx="12617449" cy="4079875"/>
        </p:xfrm>
        <a:graphic>
          <a:graphicData uri="http://schemas.openxmlformats.org/drawingml/2006/table">
            <a:tbl>
              <a:tblPr firstRow="1" firstCol="1" bandRow="1"/>
              <a:tblGrid>
                <a:gridCol w="1850088">
                  <a:extLst>
                    <a:ext uri="{9D8B030D-6E8A-4147-A177-3AD203B41FA5}">
                      <a16:colId xmlns:a16="http://schemas.microsoft.com/office/drawing/2014/main" val="2640129986"/>
                    </a:ext>
                  </a:extLst>
                </a:gridCol>
                <a:gridCol w="4382438">
                  <a:extLst>
                    <a:ext uri="{9D8B030D-6E8A-4147-A177-3AD203B41FA5}">
                      <a16:colId xmlns:a16="http://schemas.microsoft.com/office/drawing/2014/main" val="1769871724"/>
                    </a:ext>
                  </a:extLst>
                </a:gridCol>
                <a:gridCol w="3352800">
                  <a:extLst>
                    <a:ext uri="{9D8B030D-6E8A-4147-A177-3AD203B41FA5}">
                      <a16:colId xmlns:a16="http://schemas.microsoft.com/office/drawing/2014/main" val="3830355861"/>
                    </a:ext>
                  </a:extLst>
                </a:gridCol>
                <a:gridCol w="3032123">
                  <a:extLst>
                    <a:ext uri="{9D8B030D-6E8A-4147-A177-3AD203B41FA5}">
                      <a16:colId xmlns:a16="http://schemas.microsoft.com/office/drawing/2014/main" val="2026578461"/>
                    </a:ext>
                  </a:extLst>
                </a:gridCol>
              </a:tblGrid>
              <a:tr h="513715">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81701"/>
                  </a:ext>
                </a:extLst>
              </a:tr>
              <a:tr h="2742565">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Dofetilide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12-lead ECG*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ECG monitoring during 3-d hospitalization for </a:t>
                      </a:r>
                      <a:r>
                        <a:rPr lang="en-US" sz="1800" dirty="0" err="1">
                          <a:effectLst/>
                          <a:latin typeface="Times New Roman" panose="02020603050405020304" pitchFamily="18" charset="0"/>
                          <a:ea typeface="Calibri" panose="020F0502020204030204" pitchFamily="34" charset="0"/>
                        </a:rPr>
                        <a:t>dofetilide</a:t>
                      </a:r>
                      <a:r>
                        <a:rPr lang="en-US" sz="1800" dirty="0">
                          <a:effectLst/>
                          <a:latin typeface="Times New Roman" panose="02020603050405020304" pitchFamily="18" charset="0"/>
                          <a:ea typeface="Calibri" panose="020F0502020204030204" pitchFamily="34" charset="0"/>
                        </a:rPr>
                        <a:t>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65191"/>
                  </a:ext>
                </a:extLst>
              </a:tr>
            </a:tbl>
          </a:graphicData>
        </a:graphic>
      </p:graphicFrame>
      <p:sp>
        <p:nvSpPr>
          <p:cNvPr id="7" name="TextBox 6">
            <a:extLst>
              <a:ext uri="{FF2B5EF4-FFF2-40B4-BE49-F238E27FC236}">
                <a16:creationId xmlns:a16="http://schemas.microsoft.com/office/drawing/2014/main" id="{076A2C20-2E9E-85D2-43BD-D6F024355A20}"/>
              </a:ext>
            </a:extLst>
          </p:cNvPr>
          <p:cNvSpPr txBox="1"/>
          <p:nvPr/>
        </p:nvSpPr>
        <p:spPr>
          <a:xfrm>
            <a:off x="1006474" y="6006383"/>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31684608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BF41EA5-1ADB-4447-53B4-F71850310926}"/>
              </a:ext>
            </a:extLst>
          </p:cNvPr>
          <p:cNvSpPr>
            <a:spLocks noGrp="1"/>
          </p:cNvSpPr>
          <p:nvPr>
            <p:ph type="ctrTitle"/>
          </p:nvPr>
        </p:nvSpPr>
        <p:spPr>
          <a:xfrm>
            <a:off x="3067048" y="152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42E83E-936A-5145-D6DC-1C8AFB45B5D9}"/>
              </a:ext>
            </a:extLst>
          </p:cNvPr>
          <p:cNvGraphicFramePr>
            <a:graphicFrameLocks noGrp="1"/>
          </p:cNvGraphicFramePr>
          <p:nvPr>
            <p:extLst>
              <p:ext uri="{D42A27DB-BD31-4B8C-83A1-F6EECF244321}">
                <p14:modId xmlns:p14="http://schemas.microsoft.com/office/powerpoint/2010/main" val="1515018610"/>
              </p:ext>
            </p:extLst>
          </p:nvPr>
        </p:nvGraphicFramePr>
        <p:xfrm>
          <a:off x="996238" y="1287780"/>
          <a:ext cx="12617449" cy="5212080"/>
        </p:xfrm>
        <a:graphic>
          <a:graphicData uri="http://schemas.openxmlformats.org/drawingml/2006/table">
            <a:tbl>
              <a:tblPr firstRow="1" firstCol="1" bandRow="1"/>
              <a:tblGrid>
                <a:gridCol w="1850088">
                  <a:extLst>
                    <a:ext uri="{9D8B030D-6E8A-4147-A177-3AD203B41FA5}">
                      <a16:colId xmlns:a16="http://schemas.microsoft.com/office/drawing/2014/main" val="4293596380"/>
                    </a:ext>
                  </a:extLst>
                </a:gridCol>
                <a:gridCol w="3788712">
                  <a:extLst>
                    <a:ext uri="{9D8B030D-6E8A-4147-A177-3AD203B41FA5}">
                      <a16:colId xmlns:a16="http://schemas.microsoft.com/office/drawing/2014/main" val="1645229346"/>
                    </a:ext>
                  </a:extLst>
                </a:gridCol>
                <a:gridCol w="4436987">
                  <a:extLst>
                    <a:ext uri="{9D8B030D-6E8A-4147-A177-3AD203B41FA5}">
                      <a16:colId xmlns:a16="http://schemas.microsoft.com/office/drawing/2014/main" val="1200961404"/>
                    </a:ext>
                  </a:extLst>
                </a:gridCol>
                <a:gridCol w="2541662">
                  <a:extLst>
                    <a:ext uri="{9D8B030D-6E8A-4147-A177-3AD203B41FA5}">
                      <a16:colId xmlns:a16="http://schemas.microsoft.com/office/drawing/2014/main" val="2098454619"/>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Dronedarone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Within first 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94034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Ibutilide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Determination of serum potassium and magnesium concentrations and correction of hypokalemia and/or hypomagnesemia is recommended before initiation of the infusion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for assessment of QTc interval duration is recommended for at least 4 h after infusion or until the QTc has returned to baseline to minimize the risk of </a:t>
                      </a:r>
                      <a:r>
                        <a:rPr lang="en-US" sz="1800" dirty="0" err="1">
                          <a:effectLst/>
                          <a:latin typeface="Times New Roman" panose="02020603050405020304" pitchFamily="18" charset="0"/>
                          <a:ea typeface="Calibri" panose="020F0502020204030204" pitchFamily="34" charset="0"/>
                        </a:rPr>
                        <a:t>ibutilide</a:t>
                      </a:r>
                      <a:r>
                        <a:rPr lang="en-US" sz="1800" dirty="0">
                          <a:effectLst/>
                          <a:latin typeface="Times New Roman" panose="02020603050405020304" pitchFamily="18" charset="0"/>
                          <a:ea typeface="Calibri" panose="020F0502020204030204" pitchFamily="34" charset="0"/>
                        </a:rPr>
                        <a:t>-associated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2216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Procainamide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Electrocardiographic monitoring for assessment of rhythm, QRS width and QTc interval is recommended during the infusion to minimize the risk of procainamide-associated ventricular </a:t>
                      </a:r>
                      <a:r>
                        <a:rPr lang="en-US" sz="1800" dirty="0" err="1">
                          <a:effectLst/>
                          <a:latin typeface="Times New Roman" panose="02020603050405020304" pitchFamily="18" charset="0"/>
                          <a:ea typeface="Calibri" panose="020F0502020204030204" pitchFamily="34" charset="0"/>
                        </a:rPr>
                        <a:t>proarrhythmia</a:t>
                      </a:r>
                      <a:r>
                        <a:rPr lang="en-US" sz="1800" dirty="0">
                          <a:effectLst/>
                          <a:latin typeface="Times New Roman" panose="02020603050405020304" pitchFamily="18" charset="0"/>
                          <a:ea typeface="Calibri" panose="020F0502020204030204" pitchFamily="34" charset="0"/>
                        </a:rPr>
                        <a:t>, including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BP monitoring is recommended during the infusion to detect clinically relevant hypotension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116564"/>
                  </a:ext>
                </a:extLst>
              </a:tr>
            </a:tbl>
          </a:graphicData>
        </a:graphic>
      </p:graphicFrame>
      <p:sp>
        <p:nvSpPr>
          <p:cNvPr id="4" name="TextBox 3">
            <a:extLst>
              <a:ext uri="{FF2B5EF4-FFF2-40B4-BE49-F238E27FC236}">
                <a16:creationId xmlns:a16="http://schemas.microsoft.com/office/drawing/2014/main" id="{C46C21D5-2700-65DB-C180-F25D5D3D93C2}"/>
              </a:ext>
            </a:extLst>
          </p:cNvPr>
          <p:cNvSpPr txBox="1"/>
          <p:nvPr/>
        </p:nvSpPr>
        <p:spPr>
          <a:xfrm>
            <a:off x="996238" y="6597018"/>
            <a:ext cx="12719761"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6446865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8FEDD5A-B317-6750-F853-8A5EA77204DD}"/>
              </a:ext>
            </a:extLst>
          </p:cNvPr>
          <p:cNvSpPr>
            <a:spLocks noGrp="1"/>
          </p:cNvSpPr>
          <p:nvPr>
            <p:ph type="ctrTitle"/>
          </p:nvPr>
        </p:nvSpPr>
        <p:spPr>
          <a:xfrm>
            <a:off x="3067047" y="914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095025-7B6B-8E5F-8D60-1C2AE038D3F8}"/>
              </a:ext>
            </a:extLst>
          </p:cNvPr>
          <p:cNvGraphicFramePr>
            <a:graphicFrameLocks noGrp="1"/>
          </p:cNvGraphicFramePr>
          <p:nvPr>
            <p:extLst>
              <p:ext uri="{D42A27DB-BD31-4B8C-83A1-F6EECF244321}">
                <p14:modId xmlns:p14="http://schemas.microsoft.com/office/powerpoint/2010/main" val="4018585603"/>
              </p:ext>
            </p:extLst>
          </p:nvPr>
        </p:nvGraphicFramePr>
        <p:xfrm>
          <a:off x="1006475" y="2209800"/>
          <a:ext cx="12617449" cy="3291840"/>
        </p:xfrm>
        <a:graphic>
          <a:graphicData uri="http://schemas.openxmlformats.org/drawingml/2006/table">
            <a:tbl>
              <a:tblPr firstRow="1" firstCol="1" bandRow="1"/>
              <a:tblGrid>
                <a:gridCol w="1850088">
                  <a:extLst>
                    <a:ext uri="{9D8B030D-6E8A-4147-A177-3AD203B41FA5}">
                      <a16:colId xmlns:a16="http://schemas.microsoft.com/office/drawing/2014/main" val="2805870025"/>
                    </a:ext>
                  </a:extLst>
                </a:gridCol>
                <a:gridCol w="3941112">
                  <a:extLst>
                    <a:ext uri="{9D8B030D-6E8A-4147-A177-3AD203B41FA5}">
                      <a16:colId xmlns:a16="http://schemas.microsoft.com/office/drawing/2014/main" val="4051213966"/>
                    </a:ext>
                  </a:extLst>
                </a:gridCol>
                <a:gridCol w="3276600">
                  <a:extLst>
                    <a:ext uri="{9D8B030D-6E8A-4147-A177-3AD203B41FA5}">
                      <a16:colId xmlns:a16="http://schemas.microsoft.com/office/drawing/2014/main" val="3046146229"/>
                    </a:ext>
                  </a:extLst>
                </a:gridCol>
                <a:gridCol w="3549649">
                  <a:extLst>
                    <a:ext uri="{9D8B030D-6E8A-4147-A177-3AD203B41FA5}">
                      <a16:colId xmlns:a16="http://schemas.microsoft.com/office/drawing/2014/main" val="157483722"/>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Sotalol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during 3-d hospitalization for sotalol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357522"/>
                  </a:ext>
                </a:extLst>
              </a:tr>
            </a:tbl>
          </a:graphicData>
        </a:graphic>
      </p:graphicFrame>
      <p:sp>
        <p:nvSpPr>
          <p:cNvPr id="4" name="TextBox 3">
            <a:extLst>
              <a:ext uri="{FF2B5EF4-FFF2-40B4-BE49-F238E27FC236}">
                <a16:creationId xmlns:a16="http://schemas.microsoft.com/office/drawing/2014/main" id="{F5C744D3-F6F4-D488-F49D-46796FE1E66E}"/>
              </a:ext>
            </a:extLst>
          </p:cNvPr>
          <p:cNvSpPr txBox="1"/>
          <p:nvPr/>
        </p:nvSpPr>
        <p:spPr>
          <a:xfrm>
            <a:off x="1000788" y="5873541"/>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23368683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B3C6DC6-174B-B9F1-5037-A760E788742C}"/>
              </a:ext>
            </a:extLst>
          </p:cNvPr>
          <p:cNvSpPr>
            <a:spLocks noGrp="1"/>
          </p:cNvSpPr>
          <p:nvPr>
            <p:ph type="ctrTitle"/>
          </p:nvPr>
        </p:nvSpPr>
        <p:spPr>
          <a:xfrm>
            <a:off x="5400523" y="982640"/>
            <a:ext cx="3829349" cy="457199"/>
          </a:xfrm>
        </p:spPr>
        <p:txBody>
          <a:bodyPr/>
          <a:lstStyle/>
          <a:p>
            <a:r>
              <a:rPr lang="en-US" sz="2800" dirty="0">
                <a:latin typeface="Lub Dub Medium" panose="020B0603030403020204" pitchFamily="34" charset="0"/>
              </a:rPr>
              <a:t>AF Catheter Ablation</a:t>
            </a:r>
          </a:p>
        </p:txBody>
      </p:sp>
      <p:graphicFrame>
        <p:nvGraphicFramePr>
          <p:cNvPr id="3" name="Table 2">
            <a:extLst>
              <a:ext uri="{FF2B5EF4-FFF2-40B4-BE49-F238E27FC236}">
                <a16:creationId xmlns:a16="http://schemas.microsoft.com/office/drawing/2014/main" id="{923CFBF4-BA52-0884-278B-3A754D7D2C40}"/>
              </a:ext>
            </a:extLst>
          </p:cNvPr>
          <p:cNvGraphicFramePr>
            <a:graphicFrameLocks noGrp="1"/>
          </p:cNvGraphicFramePr>
          <p:nvPr>
            <p:extLst>
              <p:ext uri="{D42A27DB-BD31-4B8C-83A1-F6EECF244321}">
                <p14:modId xmlns:p14="http://schemas.microsoft.com/office/powerpoint/2010/main" val="1227334"/>
              </p:ext>
            </p:extLst>
          </p:nvPr>
        </p:nvGraphicFramePr>
        <p:xfrm>
          <a:off x="1717772" y="1676400"/>
          <a:ext cx="11194853" cy="5105400"/>
        </p:xfrm>
        <a:graphic>
          <a:graphicData uri="http://schemas.openxmlformats.org/drawingml/2006/table">
            <a:tbl>
              <a:tblPr firstRow="1" firstCol="1" bandRow="1"/>
              <a:tblGrid>
                <a:gridCol w="1638926">
                  <a:extLst>
                    <a:ext uri="{9D8B030D-6E8A-4147-A177-3AD203B41FA5}">
                      <a16:colId xmlns:a16="http://schemas.microsoft.com/office/drawing/2014/main" val="4062176523"/>
                    </a:ext>
                  </a:extLst>
                </a:gridCol>
                <a:gridCol w="998581">
                  <a:extLst>
                    <a:ext uri="{9D8B030D-6E8A-4147-A177-3AD203B41FA5}">
                      <a16:colId xmlns:a16="http://schemas.microsoft.com/office/drawing/2014/main" val="2227563186"/>
                    </a:ext>
                  </a:extLst>
                </a:gridCol>
                <a:gridCol w="8557346">
                  <a:extLst>
                    <a:ext uri="{9D8B030D-6E8A-4147-A177-3AD203B41FA5}">
                      <a16:colId xmlns:a16="http://schemas.microsoft.com/office/drawing/2014/main" val="252404231"/>
                    </a:ext>
                  </a:extLst>
                </a:gridCol>
              </a:tblGrid>
              <a:tr h="112423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08651894"/>
                  </a:ext>
                </a:extLst>
              </a:tr>
              <a:tr h="51578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138050"/>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In patients with symptomatic AF in whom antiarrhythmic drugs have been ineffective, contraindicated, not tolerated or not preferred, and continued rhythm control is desired, catheter ablation is useful to improve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20074"/>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(generally younger with few comorbidities) with symptomatic paroxysmal AF in whom rhythm control is desired, catheter ablation is useful as first-line therapy to improve symptoms and reduce progression to persistent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578639"/>
                  </a:ext>
                </a:extLst>
              </a:tr>
            </a:tbl>
          </a:graphicData>
        </a:graphic>
      </p:graphicFrame>
    </p:spTree>
    <p:extLst>
      <p:ext uri="{BB962C8B-B14F-4D97-AF65-F5344CB8AC3E}">
        <p14:creationId xmlns:p14="http://schemas.microsoft.com/office/powerpoint/2010/main" val="8400931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4188089-8C68-A261-F168-3C972D1BB08E}"/>
              </a:ext>
            </a:extLst>
          </p:cNvPr>
          <p:cNvSpPr>
            <a:spLocks noGrp="1"/>
          </p:cNvSpPr>
          <p:nvPr>
            <p:ph type="ctrTitle"/>
          </p:nvPr>
        </p:nvSpPr>
        <p:spPr>
          <a:xfrm>
            <a:off x="4757662" y="7620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E3021DE-88FE-7298-6458-1B87E0AB283B}"/>
              </a:ext>
            </a:extLst>
          </p:cNvPr>
          <p:cNvGraphicFramePr>
            <a:graphicFrameLocks noGrp="1"/>
          </p:cNvGraphicFramePr>
          <p:nvPr>
            <p:extLst>
              <p:ext uri="{D42A27DB-BD31-4B8C-83A1-F6EECF244321}">
                <p14:modId xmlns:p14="http://schemas.microsoft.com/office/powerpoint/2010/main" val="3298808701"/>
              </p:ext>
            </p:extLst>
          </p:nvPr>
        </p:nvGraphicFramePr>
        <p:xfrm>
          <a:off x="1752601" y="1588388"/>
          <a:ext cx="11125198" cy="5193413"/>
        </p:xfrm>
        <a:graphic>
          <a:graphicData uri="http://schemas.openxmlformats.org/drawingml/2006/table">
            <a:tbl>
              <a:tblPr firstRow="1" firstCol="1" bandRow="1"/>
              <a:tblGrid>
                <a:gridCol w="1628728">
                  <a:extLst>
                    <a:ext uri="{9D8B030D-6E8A-4147-A177-3AD203B41FA5}">
                      <a16:colId xmlns:a16="http://schemas.microsoft.com/office/drawing/2014/main" val="2219735289"/>
                    </a:ext>
                  </a:extLst>
                </a:gridCol>
                <a:gridCol w="992368">
                  <a:extLst>
                    <a:ext uri="{9D8B030D-6E8A-4147-A177-3AD203B41FA5}">
                      <a16:colId xmlns:a16="http://schemas.microsoft.com/office/drawing/2014/main" val="68549779"/>
                    </a:ext>
                  </a:extLst>
                </a:gridCol>
                <a:gridCol w="8504102">
                  <a:extLst>
                    <a:ext uri="{9D8B030D-6E8A-4147-A177-3AD203B41FA5}">
                      <a16:colId xmlns:a16="http://schemas.microsoft.com/office/drawing/2014/main" val="2662008704"/>
                    </a:ext>
                  </a:extLst>
                </a:gridCol>
              </a:tblGrid>
              <a:tr h="1190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648"/>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a:ea typeface="Calibri" panose="020F0502020204030204" pitchFamily="34" charset="0"/>
                          <a:cs typeface="Times New Roman"/>
                        </a:rPr>
                        <a:t>A</a:t>
                      </a:r>
                      <a:endParaRPr lang="en-US" sz="1800" b="1" kern="1200" dirty="0">
                        <a:solidFill>
                          <a:srgbClr val="000000"/>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or clinically significant AFL, catheter ablation is useful for improving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41999"/>
                  </a:ext>
                </a:extLst>
              </a:tr>
              <a:tr h="183547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8"/>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undergoing ablation for AF, ablation of additional clinically significant supraventricular arrhythmias can be useful to reduce the likelihood of future arrhythmia.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14520"/>
                  </a:ext>
                </a:extLst>
              </a:tr>
              <a:tr h="21670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A"/>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(other than younger with few comorbidities) with symptomatic paroxysmal or persistent AF who are being managed with a rhythm-control strategy, catheter ablation as first-line therapy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528552"/>
                  </a:ext>
                </a:extLst>
              </a:tr>
            </a:tbl>
          </a:graphicData>
        </a:graphic>
      </p:graphicFrame>
    </p:spTree>
    <p:extLst>
      <p:ext uri="{BB962C8B-B14F-4D97-AF65-F5344CB8AC3E}">
        <p14:creationId xmlns:p14="http://schemas.microsoft.com/office/powerpoint/2010/main" val="409718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2" name="Title 5">
            <a:extLst>
              <a:ext uri="{FF2B5EF4-FFF2-40B4-BE49-F238E27FC236}">
                <a16:creationId xmlns:a16="http://schemas.microsoft.com/office/drawing/2014/main" id="{AA1E8381-0ED2-148A-4FA3-719B3DEFFE77}"/>
              </a:ext>
            </a:extLst>
          </p:cNvPr>
          <p:cNvSpPr>
            <a:spLocks noGrp="1"/>
          </p:cNvSpPr>
          <p:nvPr>
            <p:ph type="ctrTitle"/>
          </p:nvPr>
        </p:nvSpPr>
        <p:spPr>
          <a:xfrm>
            <a:off x="2667000" y="956758"/>
            <a:ext cx="9982200" cy="915390"/>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FB4730DD-6A61-0A6C-0172-93B3AF64AF01}"/>
              </a:ext>
            </a:extLst>
          </p:cNvPr>
          <p:cNvSpPr txBox="1"/>
          <p:nvPr/>
        </p:nvSpPr>
        <p:spPr>
          <a:xfrm>
            <a:off x="457200" y="6553200"/>
            <a:ext cx="10591800" cy="923330"/>
          </a:xfrm>
          <a:prstGeom prst="rect">
            <a:avLst/>
          </a:prstGeom>
          <a:noFill/>
        </p:spPr>
        <p:txBody>
          <a:bodyPr wrap="square" lIns="91440" tIns="45720" rIns="91440" bIns="45720" anchor="t">
            <a:spAutoFit/>
          </a:bodyPr>
          <a:lstStyle/>
          <a:p>
            <a:r>
              <a:rPr lang="en-US" dirty="0">
                <a:latin typeface="Lub Dub Medium"/>
              </a:rPr>
              <a:t>During each annual GBD Study cycle, population health estimates are produced for the full-time series. Improvements in statistical and geospatial modeling methods and the addition of new data sources may lead to changes in past results across GBD Study cycles. </a:t>
            </a:r>
            <a:endParaRPr lang="en-US" dirty="0">
              <a:latin typeface="Lub Dub Medium" panose="020B0603030403020204" pitchFamily="34" charset="0"/>
            </a:endParaRPr>
          </a:p>
        </p:txBody>
      </p:sp>
      <p:sp>
        <p:nvSpPr>
          <p:cNvPr id="9" name="TextBox 8">
            <a:extLst>
              <a:ext uri="{FF2B5EF4-FFF2-40B4-BE49-F238E27FC236}">
                <a16:creationId xmlns:a16="http://schemas.microsoft.com/office/drawing/2014/main" id="{CB66181F-7B1A-7B26-6A99-6FF3B403CEC8}"/>
              </a:ext>
            </a:extLst>
          </p:cNvPr>
          <p:cNvSpPr txBox="1"/>
          <p:nvPr/>
        </p:nvSpPr>
        <p:spPr>
          <a:xfrm>
            <a:off x="12877800" y="6645533"/>
            <a:ext cx="1752600" cy="830997"/>
          </a:xfrm>
          <a:prstGeom prst="rect">
            <a:avLst/>
          </a:prstGeom>
          <a:noFill/>
        </p:spPr>
        <p:txBody>
          <a:bodyPr wrap="square">
            <a:spAutoFit/>
          </a:bodyPr>
          <a:lstStyle/>
          <a:p>
            <a:r>
              <a:rPr lang="en-US" sz="1200" dirty="0">
                <a:latin typeface="Lub Dub Medium" panose="020B0603030403020204" pitchFamily="34" charset="0"/>
              </a:rPr>
              <a:t>AF indicates atrial fibrillation; and GBD, Global Burden of Disease. </a:t>
            </a:r>
          </a:p>
        </p:txBody>
      </p:sp>
      <p:pic>
        <p:nvPicPr>
          <p:cNvPr id="4" name="Picture 3" descr="A map of the world&#10;&#10;Description automatically generated">
            <a:extLst>
              <a:ext uri="{FF2B5EF4-FFF2-40B4-BE49-F238E27FC236}">
                <a16:creationId xmlns:a16="http://schemas.microsoft.com/office/drawing/2014/main" id="{8606F4EB-A244-5CB3-6D63-EF93D93FA7B8}"/>
              </a:ext>
            </a:extLst>
          </p:cNvPr>
          <p:cNvPicPr>
            <a:picLocks noChangeAspect="1"/>
          </p:cNvPicPr>
          <p:nvPr/>
        </p:nvPicPr>
        <p:blipFill>
          <a:blip r:embed="rId2"/>
          <a:stretch>
            <a:fillRect/>
          </a:stretch>
        </p:blipFill>
        <p:spPr>
          <a:xfrm>
            <a:off x="3269412" y="1891611"/>
            <a:ext cx="8384874" cy="4567147"/>
          </a:xfrm>
          <a:prstGeom prst="rect">
            <a:avLst/>
          </a:prstGeom>
        </p:spPr>
      </p:pic>
    </p:spTree>
    <p:extLst>
      <p:ext uri="{BB962C8B-B14F-4D97-AF65-F5344CB8AC3E}">
        <p14:creationId xmlns:p14="http://schemas.microsoft.com/office/powerpoint/2010/main" val="2714681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7B2FC9-585B-D082-A7E2-614014D1E606}"/>
              </a:ext>
            </a:extLst>
          </p:cNvPr>
          <p:cNvSpPr>
            <a:spLocks noGrp="1"/>
          </p:cNvSpPr>
          <p:nvPr>
            <p:ph type="ctrTitle"/>
          </p:nvPr>
        </p:nvSpPr>
        <p:spPr>
          <a:xfrm>
            <a:off x="4757661" y="12192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9D315DE-705A-26CD-E1FB-0E10D3385E9E}"/>
              </a:ext>
            </a:extLst>
          </p:cNvPr>
          <p:cNvGraphicFramePr>
            <a:graphicFrameLocks noGrp="1"/>
          </p:cNvGraphicFramePr>
          <p:nvPr>
            <p:extLst>
              <p:ext uri="{D42A27DB-BD31-4B8C-83A1-F6EECF244321}">
                <p14:modId xmlns:p14="http://schemas.microsoft.com/office/powerpoint/2010/main" val="3983942113"/>
              </p:ext>
            </p:extLst>
          </p:nvPr>
        </p:nvGraphicFramePr>
        <p:xfrm>
          <a:off x="1562099" y="2250052"/>
          <a:ext cx="11506201" cy="3729495"/>
        </p:xfrm>
        <a:graphic>
          <a:graphicData uri="http://schemas.openxmlformats.org/drawingml/2006/table">
            <a:tbl>
              <a:tblPr firstRow="1" firstCol="1" bandRow="1"/>
              <a:tblGrid>
                <a:gridCol w="1684508">
                  <a:extLst>
                    <a:ext uri="{9D8B030D-6E8A-4147-A177-3AD203B41FA5}">
                      <a16:colId xmlns:a16="http://schemas.microsoft.com/office/drawing/2014/main" val="2228485319"/>
                    </a:ext>
                  </a:extLst>
                </a:gridCol>
                <a:gridCol w="1026353">
                  <a:extLst>
                    <a:ext uri="{9D8B030D-6E8A-4147-A177-3AD203B41FA5}">
                      <a16:colId xmlns:a16="http://schemas.microsoft.com/office/drawing/2014/main" val="4228858056"/>
                    </a:ext>
                  </a:extLst>
                </a:gridCol>
                <a:gridCol w="8795340">
                  <a:extLst>
                    <a:ext uri="{9D8B030D-6E8A-4147-A177-3AD203B41FA5}">
                      <a16:colId xmlns:a16="http://schemas.microsoft.com/office/drawing/2014/main" val="1852785907"/>
                    </a:ext>
                  </a:extLst>
                </a:gridCol>
              </a:tblGrid>
              <a:tr h="182880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Intermediate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a:ea typeface="Times New Roman" panose="02020603050405020304" pitchFamily="18" charset="0"/>
                          <a:cs typeface="Times New Roman"/>
                        </a:rPr>
                        <a:t>Catheter ablation for symptomatic AF provides intermediate economic value compared with </a:t>
                      </a:r>
                      <a:r>
                        <a:rPr lang="en-US" sz="1800" b="1" i="0" u="none" strike="noStrike" noProof="0" dirty="0">
                          <a:solidFill>
                            <a:srgbClr val="000000"/>
                          </a:solidFill>
                          <a:effectLst/>
                          <a:latin typeface="Times New Roman"/>
                        </a:rPr>
                        <a:t>antiarrhythmic drug ther</a:t>
                      </a:r>
                      <a:r>
                        <a:rPr lang="en-US" sz="1800" b="1" dirty="0">
                          <a:effectLst/>
                          <a:latin typeface="Times New Roman"/>
                          <a:cs typeface="Times New Roman"/>
                        </a:rPr>
                        <a:t>apy</a:t>
                      </a:r>
                      <a:r>
                        <a:rPr lang="en-US" sz="1800" b="1" dirty="0">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06295"/>
                  </a:ext>
                </a:extLst>
              </a:tr>
              <a:tr h="19006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with asymptomatic or minimally symptomatic AF, catheter ablation may be useful for reducing progression of AF and its associated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26006"/>
                  </a:ext>
                </a:extLst>
              </a:tr>
            </a:tbl>
          </a:graphicData>
        </a:graphic>
      </p:graphicFrame>
      <p:sp>
        <p:nvSpPr>
          <p:cNvPr id="6" name="TextBox 5">
            <a:extLst>
              <a:ext uri="{FF2B5EF4-FFF2-40B4-BE49-F238E27FC236}">
                <a16:creationId xmlns:a16="http://schemas.microsoft.com/office/drawing/2014/main" id="{0D7BAF8E-E498-DBF4-1F7A-802FA012D80C}"/>
              </a:ext>
            </a:extLst>
          </p:cNvPr>
          <p:cNvSpPr txBox="1"/>
          <p:nvPr/>
        </p:nvSpPr>
        <p:spPr>
          <a:xfrm>
            <a:off x="1562099" y="6276201"/>
            <a:ext cx="7891536" cy="276999"/>
          </a:xfrm>
          <a:prstGeom prst="rect">
            <a:avLst/>
          </a:prstGeom>
          <a:noFill/>
        </p:spPr>
        <p:txBody>
          <a:bodyPr wrap="square">
            <a:spAutoFit/>
          </a:bodyPr>
          <a:lstStyle/>
          <a:p>
            <a:r>
              <a:rPr lang="en-US" sz="1200" dirty="0">
                <a:latin typeface="Lub Dub Medium" panose="020B0603030403020204" pitchFamily="34" charset="0"/>
              </a:rPr>
              <a:t>*Younger patients with few comorbidities and a moderate to high burden of AF or persistent AF and AFL.</a:t>
            </a:r>
          </a:p>
        </p:txBody>
      </p:sp>
    </p:spTree>
    <p:extLst>
      <p:ext uri="{BB962C8B-B14F-4D97-AF65-F5344CB8AC3E}">
        <p14:creationId xmlns:p14="http://schemas.microsoft.com/office/powerpoint/2010/main" val="17229294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361C63-2354-E57D-2177-A69848DA2F45}"/>
              </a:ext>
            </a:extLst>
          </p:cNvPr>
          <p:cNvSpPr>
            <a:spLocks noGrp="1"/>
          </p:cNvSpPr>
          <p:nvPr>
            <p:ph type="ctrTitle"/>
          </p:nvPr>
        </p:nvSpPr>
        <p:spPr>
          <a:xfrm>
            <a:off x="4093330" y="533400"/>
            <a:ext cx="6443739" cy="838199"/>
          </a:xfrm>
        </p:spPr>
        <p:txBody>
          <a:bodyPr/>
          <a:lstStyle/>
          <a:p>
            <a:r>
              <a:rPr lang="en-US" sz="2800" dirty="0">
                <a:latin typeface="Lub Dub Medium" panose="020B0603030403020204" pitchFamily="34" charset="0"/>
              </a:rPr>
              <a:t>Techniques and Technologies for AF Catheter Ablation</a:t>
            </a:r>
          </a:p>
        </p:txBody>
      </p:sp>
      <p:graphicFrame>
        <p:nvGraphicFramePr>
          <p:cNvPr id="3" name="Table 2">
            <a:extLst>
              <a:ext uri="{FF2B5EF4-FFF2-40B4-BE49-F238E27FC236}">
                <a16:creationId xmlns:a16="http://schemas.microsoft.com/office/drawing/2014/main" id="{6EFF6211-CE2F-82F4-6DDC-0BA740907302}"/>
              </a:ext>
            </a:extLst>
          </p:cNvPr>
          <p:cNvGraphicFramePr>
            <a:graphicFrameLocks noGrp="1"/>
          </p:cNvGraphicFramePr>
          <p:nvPr>
            <p:extLst>
              <p:ext uri="{D42A27DB-BD31-4B8C-83A1-F6EECF244321}">
                <p14:modId xmlns:p14="http://schemas.microsoft.com/office/powerpoint/2010/main" val="3330167305"/>
              </p:ext>
            </p:extLst>
          </p:nvPr>
        </p:nvGraphicFramePr>
        <p:xfrm>
          <a:off x="1600200" y="1752600"/>
          <a:ext cx="11429999" cy="5029200"/>
        </p:xfrm>
        <a:graphic>
          <a:graphicData uri="http://schemas.openxmlformats.org/drawingml/2006/table">
            <a:tbl>
              <a:tblPr firstRow="1" firstCol="1" bandRow="1"/>
              <a:tblGrid>
                <a:gridCol w="1195578">
                  <a:extLst>
                    <a:ext uri="{9D8B030D-6E8A-4147-A177-3AD203B41FA5}">
                      <a16:colId xmlns:a16="http://schemas.microsoft.com/office/drawing/2014/main" val="4264954447"/>
                    </a:ext>
                  </a:extLst>
                </a:gridCol>
                <a:gridCol w="1234440">
                  <a:extLst>
                    <a:ext uri="{9D8B030D-6E8A-4147-A177-3AD203B41FA5}">
                      <a16:colId xmlns:a16="http://schemas.microsoft.com/office/drawing/2014/main" val="64903973"/>
                    </a:ext>
                  </a:extLst>
                </a:gridCol>
                <a:gridCol w="8999981">
                  <a:extLst>
                    <a:ext uri="{9D8B030D-6E8A-4147-A177-3AD203B41FA5}">
                      <a16:colId xmlns:a16="http://schemas.microsoft.com/office/drawing/2014/main" val="1932888977"/>
                    </a:ext>
                  </a:extLst>
                </a:gridCol>
              </a:tblGrid>
              <a:tr h="12573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Techniques and Technologies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95373521"/>
                  </a:ext>
                </a:extLst>
              </a:tr>
              <a:tr h="57682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95958"/>
                  </a:ext>
                </a:extLst>
              </a:tr>
              <a:tr h="12573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PVI is recommended as the primary lesion set for all patients unless a different specific trigger is identified.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07530"/>
                  </a:ext>
                </a:extLst>
              </a:tr>
              <a:tr h="19377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B1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the value of other endpoints beyond PVI such as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noninducibility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ablation of additional anatomic ablation targets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posterior wall sites, low voltage areas, complex fractionated electrograms, rotors)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941224"/>
                  </a:ext>
                </a:extLst>
              </a:tr>
            </a:tbl>
          </a:graphicData>
        </a:graphic>
      </p:graphicFrame>
    </p:spTree>
    <p:extLst>
      <p:ext uri="{BB962C8B-B14F-4D97-AF65-F5344CB8AC3E}">
        <p14:creationId xmlns:p14="http://schemas.microsoft.com/office/powerpoint/2010/main" val="33861002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81FA34F-78DE-40F4-B143-1EC178B50096}"/>
              </a:ext>
            </a:extLst>
          </p:cNvPr>
          <p:cNvSpPr>
            <a:spLocks noGrp="1"/>
          </p:cNvSpPr>
          <p:nvPr>
            <p:ph type="ctrTitle"/>
          </p:nvPr>
        </p:nvSpPr>
        <p:spPr>
          <a:xfrm>
            <a:off x="4180265" y="609600"/>
            <a:ext cx="6269870" cy="838199"/>
          </a:xfrm>
        </p:spPr>
        <p:txBody>
          <a:bodyPr/>
          <a:lstStyle/>
          <a:p>
            <a:r>
              <a:rPr lang="en-US" sz="2800" dirty="0">
                <a:latin typeface="Lub Dub Medium" panose="020B0603030403020204" pitchFamily="34" charset="0"/>
              </a:rPr>
              <a:t>Management of Recurrent AF After Catheter Ablation</a:t>
            </a:r>
          </a:p>
        </p:txBody>
      </p:sp>
      <p:graphicFrame>
        <p:nvGraphicFramePr>
          <p:cNvPr id="3" name="Table 2">
            <a:extLst>
              <a:ext uri="{FF2B5EF4-FFF2-40B4-BE49-F238E27FC236}">
                <a16:creationId xmlns:a16="http://schemas.microsoft.com/office/drawing/2014/main" id="{E225D8AC-AD79-D584-D818-8F3EA909E8DF}"/>
              </a:ext>
            </a:extLst>
          </p:cNvPr>
          <p:cNvGraphicFramePr>
            <a:graphicFrameLocks noGrp="1"/>
          </p:cNvGraphicFramePr>
          <p:nvPr>
            <p:extLst>
              <p:ext uri="{D42A27DB-BD31-4B8C-83A1-F6EECF244321}">
                <p14:modId xmlns:p14="http://schemas.microsoft.com/office/powerpoint/2010/main" val="1206015173"/>
              </p:ext>
            </p:extLst>
          </p:nvPr>
        </p:nvGraphicFramePr>
        <p:xfrm>
          <a:off x="2116186" y="1597861"/>
          <a:ext cx="10398027" cy="5343357"/>
        </p:xfrm>
        <a:graphic>
          <a:graphicData uri="http://schemas.openxmlformats.org/drawingml/2006/table">
            <a:tbl>
              <a:tblPr firstRow="1" firstCol="1" bandRow="1"/>
              <a:tblGrid>
                <a:gridCol w="1039803">
                  <a:extLst>
                    <a:ext uri="{9D8B030D-6E8A-4147-A177-3AD203B41FA5}">
                      <a16:colId xmlns:a16="http://schemas.microsoft.com/office/drawing/2014/main" val="3729196937"/>
                    </a:ext>
                  </a:extLst>
                </a:gridCol>
                <a:gridCol w="1029405">
                  <a:extLst>
                    <a:ext uri="{9D8B030D-6E8A-4147-A177-3AD203B41FA5}">
                      <a16:colId xmlns:a16="http://schemas.microsoft.com/office/drawing/2014/main" val="3567572971"/>
                    </a:ext>
                  </a:extLst>
                </a:gridCol>
                <a:gridCol w="8328819">
                  <a:extLst>
                    <a:ext uri="{9D8B030D-6E8A-4147-A177-3AD203B41FA5}">
                      <a16:colId xmlns:a16="http://schemas.microsoft.com/office/drawing/2014/main" val="3769168089"/>
                    </a:ext>
                  </a:extLst>
                </a:gridCol>
              </a:tblGrid>
              <a:tr h="1252875">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 for </a:t>
                      </a:r>
                      <a:r>
                        <a:rPr lang="en-US" sz="1800" b="1" dirty="0">
                          <a:effectLst/>
                          <a:latin typeface="Times New Roman"/>
                          <a:ea typeface="Times New Roman" panose="02020603050405020304" pitchFamily="18" charset="0"/>
                          <a:cs typeface="Times New Roman"/>
                        </a:rPr>
                        <a:t>Management of Recurrent AF After Catheter Ablation</a:t>
                      </a:r>
                      <a:endParaRPr lang="en-US" sz="1800" dirty="0">
                        <a:effectLst/>
                        <a:latin typeface="Times New Roman"/>
                        <a:ea typeface="Times New Roman" panose="02020603050405020304" pitchFamily="18" charset="0"/>
                        <a:cs typeface="Times New Roman"/>
                      </a:endParaRP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7930456"/>
                  </a:ext>
                </a:extLst>
              </a:tr>
              <a:tr h="574796">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09666"/>
                  </a:ext>
                </a:extLst>
              </a:tr>
              <a:tr h="12528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recurrent symptomatic AF after catheter ablation, repeat catheter ablation or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is useful to improve symptoms and freedom from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453385"/>
                  </a:ext>
                </a:extLst>
              </a:tr>
              <a:tr h="164385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some patients who have undergone catheter ablation of AF, short-term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after ablation can be useful to reduce early recurrences of atrial arrhythmia and hospitalization.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079275"/>
                  </a:ext>
                </a:extLst>
              </a:tr>
            </a:tbl>
          </a:graphicData>
        </a:graphic>
      </p:graphicFrame>
    </p:spTree>
    <p:extLst>
      <p:ext uri="{BB962C8B-B14F-4D97-AF65-F5344CB8AC3E}">
        <p14:creationId xmlns:p14="http://schemas.microsoft.com/office/powerpoint/2010/main" val="33185949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8F82C18-4383-296A-7377-DA1F5C37D95A}"/>
              </a:ext>
            </a:extLst>
          </p:cNvPr>
          <p:cNvSpPr>
            <a:spLocks noGrp="1"/>
          </p:cNvSpPr>
          <p:nvPr>
            <p:ph type="ctrTitle"/>
          </p:nvPr>
        </p:nvSpPr>
        <p:spPr>
          <a:xfrm>
            <a:off x="4452331" y="533400"/>
            <a:ext cx="5725735" cy="838199"/>
          </a:xfrm>
        </p:spPr>
        <p:txBody>
          <a:bodyPr/>
          <a:lstStyle/>
          <a:p>
            <a:r>
              <a:rPr lang="en-US" sz="2800" dirty="0">
                <a:latin typeface="Lub Dub Medium" panose="020B0603030403020204" pitchFamily="34" charset="0"/>
              </a:rPr>
              <a:t>Anticoagulation Therapy Before and After Catheter Ablation</a:t>
            </a:r>
          </a:p>
        </p:txBody>
      </p:sp>
      <p:graphicFrame>
        <p:nvGraphicFramePr>
          <p:cNvPr id="3" name="Table 2">
            <a:extLst>
              <a:ext uri="{FF2B5EF4-FFF2-40B4-BE49-F238E27FC236}">
                <a16:creationId xmlns:a16="http://schemas.microsoft.com/office/drawing/2014/main" id="{D33A4316-5B8C-491C-9909-056975FACBAD}"/>
              </a:ext>
            </a:extLst>
          </p:cNvPr>
          <p:cNvGraphicFramePr>
            <a:graphicFrameLocks noGrp="1"/>
          </p:cNvGraphicFramePr>
          <p:nvPr>
            <p:extLst>
              <p:ext uri="{D42A27DB-BD31-4B8C-83A1-F6EECF244321}">
                <p14:modId xmlns:p14="http://schemas.microsoft.com/office/powerpoint/2010/main" val="415006945"/>
              </p:ext>
            </p:extLst>
          </p:nvPr>
        </p:nvGraphicFramePr>
        <p:xfrm>
          <a:off x="723899" y="1600200"/>
          <a:ext cx="13182600" cy="5533644"/>
        </p:xfrm>
        <a:graphic>
          <a:graphicData uri="http://schemas.openxmlformats.org/drawingml/2006/table">
            <a:tbl>
              <a:tblPr firstRow="1" firstCol="1" bandRow="1"/>
              <a:tblGrid>
                <a:gridCol w="1233891">
                  <a:extLst>
                    <a:ext uri="{9D8B030D-6E8A-4147-A177-3AD203B41FA5}">
                      <a16:colId xmlns:a16="http://schemas.microsoft.com/office/drawing/2014/main" val="140633055"/>
                    </a:ext>
                  </a:extLst>
                </a:gridCol>
                <a:gridCol w="1473814">
                  <a:extLst>
                    <a:ext uri="{9D8B030D-6E8A-4147-A177-3AD203B41FA5}">
                      <a16:colId xmlns:a16="http://schemas.microsoft.com/office/drawing/2014/main" val="3006579866"/>
                    </a:ext>
                  </a:extLst>
                </a:gridCol>
                <a:gridCol w="10474895">
                  <a:extLst>
                    <a:ext uri="{9D8B030D-6E8A-4147-A177-3AD203B41FA5}">
                      <a16:colId xmlns:a16="http://schemas.microsoft.com/office/drawing/2014/main" val="468019757"/>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rPr>
                        <a:t>Recommendations for Anticoagulation Therapy Before and After Catheter Ablation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a:t>
                      </a:r>
                      <a:r>
                        <a:rPr lang="en-US" sz="1800" b="1" dirty="0">
                          <a:effectLst/>
                          <a:latin typeface="Times New Roman" panose="02020603050405020304" pitchFamily="18" charset="0"/>
                          <a:ea typeface="Times New Roman" panose="02020603050405020304" pitchFamily="18" charset="0"/>
                        </a:rPr>
                        <a:t>Anticoagulation Therapy Before and After Catheter Ablation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9121759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63533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rPr>
                        <a:t>In patients on warfarin who are undergoing catheter ablation of AF, catheter ablation should be performed on uninterrupted therapeutic anticoagulation with a goal INR of 2.0 to 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1425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rPr>
                        <a:t>In patients on a DOAC who are undergoing catheter ablation of AF, catheter ablation should be performed with either continuous or minimally interrupted oral anticoagulation.</a:t>
                      </a:r>
                      <a:r>
                        <a:rPr lang="en-US" sz="1800" dirty="0">
                          <a:effectLst/>
                          <a:latin typeface="Times New Roman"/>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50810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who have undergone catheter ablation of AF, oral anticoagulation should be continued for at least 3 months after the procedure with a longer duration determined by underlying risk.</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73883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who have undergone catheter ablation of AF, continuation of longer-term oral anticoagulation should be dictated according to the patients’ stroke risk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922116"/>
                  </a:ext>
                </a:extLst>
              </a:tr>
            </a:tbl>
          </a:graphicData>
        </a:graphic>
      </p:graphicFrame>
    </p:spTree>
    <p:extLst>
      <p:ext uri="{BB962C8B-B14F-4D97-AF65-F5344CB8AC3E}">
        <p14:creationId xmlns:p14="http://schemas.microsoft.com/office/powerpoint/2010/main" val="36580037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D5D67A-A7F6-1776-4545-68247BFD1B08}"/>
              </a:ext>
            </a:extLst>
          </p:cNvPr>
          <p:cNvSpPr>
            <a:spLocks noGrp="1"/>
          </p:cNvSpPr>
          <p:nvPr>
            <p:ph type="ctrTitle"/>
          </p:nvPr>
        </p:nvSpPr>
        <p:spPr>
          <a:xfrm>
            <a:off x="2705099" y="152400"/>
            <a:ext cx="8991600" cy="914400"/>
          </a:xfrm>
        </p:spPr>
        <p:txBody>
          <a:bodyPr lIns="91440" tIns="45720" rIns="91440" bIns="45720" anchor="b"/>
          <a:lstStyle/>
          <a:p>
            <a:r>
              <a:rPr lang="en-US" sz="2800" dirty="0">
                <a:latin typeface="Lub Dub Medium"/>
              </a:rPr>
              <a:t>Table 26. Complications After AF Catheter Ablation</a:t>
            </a:r>
          </a:p>
        </p:txBody>
      </p:sp>
      <p:graphicFrame>
        <p:nvGraphicFramePr>
          <p:cNvPr id="3" name="Table 2">
            <a:extLst>
              <a:ext uri="{FF2B5EF4-FFF2-40B4-BE49-F238E27FC236}">
                <a16:creationId xmlns:a16="http://schemas.microsoft.com/office/drawing/2014/main" id="{55F75CF0-203A-3ECA-55C2-D36C84F1F8DF}"/>
              </a:ext>
            </a:extLst>
          </p:cNvPr>
          <p:cNvGraphicFramePr>
            <a:graphicFrameLocks noGrp="1"/>
          </p:cNvGraphicFramePr>
          <p:nvPr>
            <p:extLst>
              <p:ext uri="{D42A27DB-BD31-4B8C-83A1-F6EECF244321}">
                <p14:modId xmlns:p14="http://schemas.microsoft.com/office/powerpoint/2010/main" val="1412178380"/>
              </p:ext>
            </p:extLst>
          </p:nvPr>
        </p:nvGraphicFramePr>
        <p:xfrm>
          <a:off x="1371600" y="1143000"/>
          <a:ext cx="11658598" cy="6342030"/>
        </p:xfrm>
        <a:graphic>
          <a:graphicData uri="http://schemas.openxmlformats.org/drawingml/2006/table">
            <a:tbl>
              <a:tblPr firstRow="1" firstCol="1" bandRow="1"/>
              <a:tblGrid>
                <a:gridCol w="2209800">
                  <a:extLst>
                    <a:ext uri="{9D8B030D-6E8A-4147-A177-3AD203B41FA5}">
                      <a16:colId xmlns:a16="http://schemas.microsoft.com/office/drawing/2014/main" val="158320476"/>
                    </a:ext>
                  </a:extLst>
                </a:gridCol>
                <a:gridCol w="1543395">
                  <a:extLst>
                    <a:ext uri="{9D8B030D-6E8A-4147-A177-3AD203B41FA5}">
                      <a16:colId xmlns:a16="http://schemas.microsoft.com/office/drawing/2014/main" val="663934798"/>
                    </a:ext>
                  </a:extLst>
                </a:gridCol>
                <a:gridCol w="1758142">
                  <a:extLst>
                    <a:ext uri="{9D8B030D-6E8A-4147-A177-3AD203B41FA5}">
                      <a16:colId xmlns:a16="http://schemas.microsoft.com/office/drawing/2014/main" val="701387841"/>
                    </a:ext>
                  </a:extLst>
                </a:gridCol>
                <a:gridCol w="1803863">
                  <a:extLst>
                    <a:ext uri="{9D8B030D-6E8A-4147-A177-3AD203B41FA5}">
                      <a16:colId xmlns:a16="http://schemas.microsoft.com/office/drawing/2014/main" val="2980559170"/>
                    </a:ext>
                  </a:extLst>
                </a:gridCol>
                <a:gridCol w="2103950">
                  <a:extLst>
                    <a:ext uri="{9D8B030D-6E8A-4147-A177-3AD203B41FA5}">
                      <a16:colId xmlns:a16="http://schemas.microsoft.com/office/drawing/2014/main" val="786486363"/>
                    </a:ext>
                  </a:extLst>
                </a:gridCol>
                <a:gridCol w="2239448">
                  <a:extLst>
                    <a:ext uri="{9D8B030D-6E8A-4147-A177-3AD203B41FA5}">
                      <a16:colId xmlns:a16="http://schemas.microsoft.com/office/drawing/2014/main" val="1686171207"/>
                    </a:ext>
                  </a:extLst>
                </a:gridCol>
              </a:tblGrid>
              <a:tr h="657733">
                <a:tc>
                  <a:txBody>
                    <a:bodyPr/>
                    <a:lstStyle/>
                    <a:p>
                      <a:pPr marL="0" marR="0" algn="l">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Complication</a:t>
                      </a:r>
                      <a:endParaRPr lang="en-US" sz="1800" dirty="0">
                        <a:effectLst/>
                        <a:latin typeface="Times New Roman"/>
                        <a:ea typeface="Times New Roman" panose="02020603050405020304" pitchFamily="18" charset="0"/>
                      </a:endParaRPr>
                    </a:p>
                  </a:txBody>
                  <a:tcPr marL="46229" marR="46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Frequency of Complication </a:t>
                      </a:r>
                      <a:r>
                        <a:rPr lang="en-US" sz="1800" baseline="30000" dirty="0">
                          <a:solidFill>
                            <a:srgbClr val="000000"/>
                          </a:solidFill>
                          <a:effectLst/>
                          <a:latin typeface="Times New Roman"/>
                          <a:ea typeface="Times New Roman" panose="02020603050405020304" pitchFamily="18" charset="0"/>
                        </a:rPr>
                        <a:t>1-4</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Timing of Complication</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Signs and Symptoms</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Diagnosis</a:t>
                      </a:r>
                      <a:endParaRPr lang="en-US" sz="1800" dirty="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Treatment</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28450836"/>
                  </a:ext>
                </a:extLst>
              </a:tr>
              <a:tr h="537679">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LA-esophageal fistula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1-4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pain, pain with swallowing, fever, stroke symptoms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CT scan of chest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187977"/>
                  </a:ext>
                </a:extLst>
              </a:tr>
              <a:tr h="488228">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Cardiac perforation with tamponade </a:t>
                      </a:r>
                      <a:endParaRPr lang="en-US" dirty="0"/>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0.4%-1.5%</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Hypotension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Echocardiography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Pericardiocentesis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3389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CVA/TIA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Neurological findings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err="1">
                          <a:effectLst/>
                          <a:latin typeface="Times New Roman"/>
                          <a:ea typeface="Times New Roman" panose="02020603050405020304" pitchFamily="18" charset="0"/>
                        </a:rPr>
                        <a:t>Anticoagulate</a:t>
                      </a:r>
                      <a:r>
                        <a:rPr lang="en-US" sz="1800" dirty="0">
                          <a:effectLst/>
                          <a:latin typeface="Times New Roman"/>
                          <a:ea typeface="Times New Roman" panose="02020603050405020304" pitchFamily="18" charset="0"/>
                        </a:rPr>
                        <a:t> when safe </a:t>
                      </a:r>
                      <a:endParaRPr lang="en-US" sz="180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8846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PV stenosis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0.1%-0.8%</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Months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 hemoptysis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Stent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24624"/>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Phrenic nerve paralysis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Fluoroscopy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Time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62924"/>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1%-7%</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Observation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4305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 requiring surgery</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0.1%-0.3%</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and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32578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Death</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34773"/>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Pneumonia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Days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Cough, fever</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x-ray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Antibiotics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13749"/>
                  </a:ext>
                </a:extLst>
              </a:tr>
            </a:tbl>
          </a:graphicData>
        </a:graphic>
      </p:graphicFrame>
      <p:sp>
        <p:nvSpPr>
          <p:cNvPr id="6" name="TextBox 5">
            <a:extLst>
              <a:ext uri="{FF2B5EF4-FFF2-40B4-BE49-F238E27FC236}">
                <a16:creationId xmlns:a16="http://schemas.microsoft.com/office/drawing/2014/main" id="{3D8412B0-38D0-D781-59ED-F1D5A554925B}"/>
              </a:ext>
            </a:extLst>
          </p:cNvPr>
          <p:cNvSpPr txBox="1"/>
          <p:nvPr/>
        </p:nvSpPr>
        <p:spPr>
          <a:xfrm>
            <a:off x="13189402" y="4658011"/>
            <a:ext cx="1280660" cy="2677656"/>
          </a:xfrm>
          <a:prstGeom prst="rect">
            <a:avLst/>
          </a:prstGeom>
          <a:noFill/>
        </p:spPr>
        <p:txBody>
          <a:bodyPr wrap="square" lIns="91440" tIns="45720" rIns="91440" bIns="45720" anchor="t">
            <a:spAutoFit/>
          </a:bodyPr>
          <a:lstStyle/>
          <a:p>
            <a:r>
              <a:rPr lang="en-US" sz="1200" dirty="0">
                <a:latin typeface="Lub Dub Medium"/>
              </a:rPr>
              <a:t>CT indicates computed tomography; CVA, cerebrovascular accident; LA, left atrial; PV, pulmonary vein; TIA, transient ischemic attack; and MRI, magnetic resonance imaging.</a:t>
            </a:r>
          </a:p>
        </p:txBody>
      </p:sp>
    </p:spTree>
    <p:extLst>
      <p:ext uri="{BB962C8B-B14F-4D97-AF65-F5344CB8AC3E}">
        <p14:creationId xmlns:p14="http://schemas.microsoft.com/office/powerpoint/2010/main" val="275679836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7E46FCB-3313-1F5A-1D77-0BCD3FE37334}"/>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graphicFrame>
        <p:nvGraphicFramePr>
          <p:cNvPr id="3" name="Table 2">
            <a:extLst>
              <a:ext uri="{FF2B5EF4-FFF2-40B4-BE49-F238E27FC236}">
                <a16:creationId xmlns:a16="http://schemas.microsoft.com/office/drawing/2014/main" id="{80793B54-4BD0-9D91-009E-DF48B7616BEB}"/>
              </a:ext>
            </a:extLst>
          </p:cNvPr>
          <p:cNvGraphicFramePr>
            <a:graphicFrameLocks noGrp="1"/>
          </p:cNvGraphicFramePr>
          <p:nvPr>
            <p:extLst>
              <p:ext uri="{D42A27DB-BD31-4B8C-83A1-F6EECF244321}">
                <p14:modId xmlns:p14="http://schemas.microsoft.com/office/powerpoint/2010/main" val="1790503546"/>
              </p:ext>
            </p:extLst>
          </p:nvPr>
        </p:nvGraphicFramePr>
        <p:xfrm>
          <a:off x="1502965" y="2438400"/>
          <a:ext cx="11624469" cy="4800600"/>
        </p:xfrm>
        <a:graphic>
          <a:graphicData uri="http://schemas.openxmlformats.org/drawingml/2006/table">
            <a:tbl>
              <a:tblPr firstRow="1" firstCol="1" bandRow="1"/>
              <a:tblGrid>
                <a:gridCol w="1174071">
                  <a:extLst>
                    <a:ext uri="{9D8B030D-6E8A-4147-A177-3AD203B41FA5}">
                      <a16:colId xmlns:a16="http://schemas.microsoft.com/office/drawing/2014/main" val="1367267217"/>
                    </a:ext>
                  </a:extLst>
                </a:gridCol>
                <a:gridCol w="1143848">
                  <a:extLst>
                    <a:ext uri="{9D8B030D-6E8A-4147-A177-3AD203B41FA5}">
                      <a16:colId xmlns:a16="http://schemas.microsoft.com/office/drawing/2014/main" val="205775438"/>
                    </a:ext>
                  </a:extLst>
                </a:gridCol>
                <a:gridCol w="9306550">
                  <a:extLst>
                    <a:ext uri="{9D8B030D-6E8A-4147-A177-3AD203B41FA5}">
                      <a16:colId xmlns:a16="http://schemas.microsoft.com/office/drawing/2014/main" val="2707708095"/>
                    </a:ext>
                  </a:extLst>
                </a:gridCol>
              </a:tblGrid>
              <a:tr h="135563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32734918"/>
                  </a:ext>
                </a:extLst>
              </a:tr>
              <a:tr h="62194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103169"/>
                  </a:ext>
                </a:extLst>
              </a:tr>
              <a:tr h="282302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bradycardia requiring cardiac-implanted electronic devices who have normal atrioventricular conduction, device selection and programming strategies to maintain </a:t>
                      </a:r>
                      <a:r>
                        <a:rPr lang="en-US" sz="1800" b="1" i="0" u="none" strike="noStrike" noProof="0" dirty="0">
                          <a:solidFill>
                            <a:srgbClr val="000000"/>
                          </a:solidFill>
                          <a:effectLst/>
                          <a:latin typeface="Times New Roman"/>
                        </a:rPr>
                        <a:t>atrioventricular </a:t>
                      </a:r>
                      <a:r>
                        <a:rPr lang="en-US" sz="1800" b="1" dirty="0">
                          <a:effectLst/>
                          <a:latin typeface="Times New Roman"/>
                          <a:ea typeface="Times New Roman" panose="02020603050405020304" pitchFamily="18" charset="0"/>
                          <a:cs typeface="Times New Roman"/>
                        </a:rPr>
                        <a:t>synchrony and minimize ventricular pacing should be used to reduce the incidence and progression of AF.</a:t>
                      </a:r>
                      <a:r>
                        <a:rPr lang="en-US" sz="1800"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91542"/>
                  </a:ext>
                </a:extLst>
              </a:tr>
            </a:tbl>
          </a:graphicData>
        </a:graphic>
      </p:graphicFrame>
    </p:spTree>
    <p:extLst>
      <p:ext uri="{BB962C8B-B14F-4D97-AF65-F5344CB8AC3E}">
        <p14:creationId xmlns:p14="http://schemas.microsoft.com/office/powerpoint/2010/main" val="12443712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58CBF3-FE1F-D76D-74E6-E4311F3BE647}"/>
              </a:ext>
            </a:extLst>
          </p:cNvPr>
          <p:cNvSpPr>
            <a:spLocks noGrp="1"/>
          </p:cNvSpPr>
          <p:nvPr>
            <p:ph type="sldNum" sz="quarter" idx="4"/>
          </p:nvPr>
        </p:nvSpPr>
        <p:spPr/>
        <p:txBody>
          <a:bodyPr/>
          <a:lstStyle/>
          <a:p>
            <a:fld id="{01CD3B2E-BC1C-6C4D-9D91-A67B950EE325}" type="slidenum">
              <a:rPr lang="en-US" smtClean="0"/>
              <a:pPr/>
              <a:t>186</a:t>
            </a:fld>
            <a:endParaRPr lang="en-US" dirty="0"/>
          </a:p>
        </p:txBody>
      </p:sp>
      <p:graphicFrame>
        <p:nvGraphicFramePr>
          <p:cNvPr id="7" name="Table 6">
            <a:extLst>
              <a:ext uri="{FF2B5EF4-FFF2-40B4-BE49-F238E27FC236}">
                <a16:creationId xmlns:a16="http://schemas.microsoft.com/office/drawing/2014/main" id="{7E32D0F9-FBC3-1AFA-9808-1A81E313F183}"/>
              </a:ext>
            </a:extLst>
          </p:cNvPr>
          <p:cNvGraphicFramePr>
            <a:graphicFrameLocks noGrp="1"/>
          </p:cNvGraphicFramePr>
          <p:nvPr>
            <p:extLst>
              <p:ext uri="{D42A27DB-BD31-4B8C-83A1-F6EECF244321}">
                <p14:modId xmlns:p14="http://schemas.microsoft.com/office/powerpoint/2010/main" val="1426604457"/>
              </p:ext>
            </p:extLst>
          </p:nvPr>
        </p:nvGraphicFramePr>
        <p:xfrm>
          <a:off x="1989138" y="2539746"/>
          <a:ext cx="10956924" cy="4470654"/>
        </p:xfrm>
        <a:graphic>
          <a:graphicData uri="http://schemas.openxmlformats.org/drawingml/2006/table">
            <a:tbl>
              <a:tblPr firstRow="1" firstCol="1" bandRow="1"/>
              <a:tblGrid>
                <a:gridCol w="1106649">
                  <a:extLst>
                    <a:ext uri="{9D8B030D-6E8A-4147-A177-3AD203B41FA5}">
                      <a16:colId xmlns:a16="http://schemas.microsoft.com/office/drawing/2014/main" val="2844087521"/>
                    </a:ext>
                  </a:extLst>
                </a:gridCol>
                <a:gridCol w="1078161">
                  <a:extLst>
                    <a:ext uri="{9D8B030D-6E8A-4147-A177-3AD203B41FA5}">
                      <a16:colId xmlns:a16="http://schemas.microsoft.com/office/drawing/2014/main" val="3179367322"/>
                    </a:ext>
                  </a:extLst>
                </a:gridCol>
                <a:gridCol w="8772114">
                  <a:extLst>
                    <a:ext uri="{9D8B030D-6E8A-4147-A177-3AD203B41FA5}">
                      <a16:colId xmlns:a16="http://schemas.microsoft.com/office/drawing/2014/main" val="2492995520"/>
                    </a:ext>
                  </a:extLst>
                </a:gridCol>
              </a:tblGrid>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selected patients with a pacemaker and symptomatic atrial tachyarrhythmias, </a:t>
                      </a:r>
                      <a:r>
                        <a:rPr lang="en-US" sz="1800" b="1" dirty="0" err="1">
                          <a:effectLst/>
                          <a:latin typeface="Times New Roman"/>
                          <a:ea typeface="Times New Roman" panose="02020603050405020304" pitchFamily="18" charset="0"/>
                          <a:cs typeface="Times New Roman"/>
                        </a:rPr>
                        <a:t>antitachycardia</a:t>
                      </a:r>
                      <a:r>
                        <a:rPr lang="en-US" sz="1800" b="1" dirty="0">
                          <a:effectLst/>
                          <a:latin typeface="Times New Roman"/>
                          <a:ea typeface="Times New Roman" panose="02020603050405020304" pitchFamily="18" charset="0"/>
                          <a:cs typeface="Times New Roman"/>
                        </a:rPr>
                        <a:t> atrial pacing and ventricular pacing minimization may be useful for reducing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73352"/>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require significant ventricular pacing, conduction system pacing may be useful to reduce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378761"/>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32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specialized atrial pacing algorithms designed to suppress AF are not useful for reducing the incidence or slowing the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003"/>
                  </a:ext>
                </a:extLst>
              </a:tr>
            </a:tbl>
          </a:graphicData>
        </a:graphic>
      </p:graphicFrame>
      <p:sp>
        <p:nvSpPr>
          <p:cNvPr id="4" name="Title 5">
            <a:extLst>
              <a:ext uri="{FF2B5EF4-FFF2-40B4-BE49-F238E27FC236}">
                <a16:creationId xmlns:a16="http://schemas.microsoft.com/office/drawing/2014/main" id="{6A12D2B0-75EA-398B-1904-775B6F6182F8}"/>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spTree>
    <p:extLst>
      <p:ext uri="{BB962C8B-B14F-4D97-AF65-F5344CB8AC3E}">
        <p14:creationId xmlns:p14="http://schemas.microsoft.com/office/powerpoint/2010/main" val="412387999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5258D2F-C4C5-1D25-3745-FDB974EF5827}"/>
              </a:ext>
            </a:extLst>
          </p:cNvPr>
          <p:cNvSpPr>
            <a:spLocks noGrp="1"/>
          </p:cNvSpPr>
          <p:nvPr>
            <p:ph type="ctrTitle"/>
          </p:nvPr>
        </p:nvSpPr>
        <p:spPr>
          <a:xfrm>
            <a:off x="5714999" y="609600"/>
            <a:ext cx="3200400" cy="533400"/>
          </a:xfrm>
        </p:spPr>
        <p:txBody>
          <a:bodyPr/>
          <a:lstStyle/>
          <a:p>
            <a:r>
              <a:rPr lang="en-US" sz="2800" dirty="0">
                <a:latin typeface="Lub Dub Medium" panose="020B0603030403020204" pitchFamily="34" charset="0"/>
              </a:rPr>
              <a:t>Surgical Ablation</a:t>
            </a:r>
          </a:p>
        </p:txBody>
      </p:sp>
      <p:graphicFrame>
        <p:nvGraphicFramePr>
          <p:cNvPr id="3" name="Table 2">
            <a:extLst>
              <a:ext uri="{FF2B5EF4-FFF2-40B4-BE49-F238E27FC236}">
                <a16:creationId xmlns:a16="http://schemas.microsoft.com/office/drawing/2014/main" id="{52E89D7D-3F5C-7928-BBC6-0984B05FDE74}"/>
              </a:ext>
            </a:extLst>
          </p:cNvPr>
          <p:cNvGraphicFramePr>
            <a:graphicFrameLocks noGrp="1"/>
          </p:cNvGraphicFramePr>
          <p:nvPr>
            <p:extLst>
              <p:ext uri="{D42A27DB-BD31-4B8C-83A1-F6EECF244321}">
                <p14:modId xmlns:p14="http://schemas.microsoft.com/office/powerpoint/2010/main" val="2462513089"/>
              </p:ext>
            </p:extLst>
          </p:nvPr>
        </p:nvGraphicFramePr>
        <p:xfrm>
          <a:off x="1417637" y="1371600"/>
          <a:ext cx="11795125" cy="5486400"/>
        </p:xfrm>
        <a:graphic>
          <a:graphicData uri="http://schemas.openxmlformats.org/drawingml/2006/table">
            <a:tbl>
              <a:tblPr firstRow="1" firstCol="1" lastRow="1" lastCol="1" bandRow="1" bandCol="1"/>
              <a:tblGrid>
                <a:gridCol w="1356440">
                  <a:extLst>
                    <a:ext uri="{9D8B030D-6E8A-4147-A177-3AD203B41FA5}">
                      <a16:colId xmlns:a16="http://schemas.microsoft.com/office/drawing/2014/main" val="3188926761"/>
                    </a:ext>
                  </a:extLst>
                </a:gridCol>
                <a:gridCol w="1386760">
                  <a:extLst>
                    <a:ext uri="{9D8B030D-6E8A-4147-A177-3AD203B41FA5}">
                      <a16:colId xmlns:a16="http://schemas.microsoft.com/office/drawing/2014/main" val="2018250323"/>
                    </a:ext>
                  </a:extLst>
                </a:gridCol>
                <a:gridCol w="9051925">
                  <a:extLst>
                    <a:ext uri="{9D8B030D-6E8A-4147-A177-3AD203B41FA5}">
                      <a16:colId xmlns:a16="http://schemas.microsoft.com/office/drawing/2014/main" val="1097856215"/>
                    </a:ext>
                  </a:extLst>
                </a:gridCol>
              </a:tblGrid>
              <a:tr h="109728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8852660"/>
                  </a:ext>
                </a:extLst>
              </a:tr>
              <a:tr h="503413">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10334"/>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who are undergoing cardiac surgery, concomitant surgical ablation can be beneficial to reduce the risk of recurrent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651620"/>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surgical ablation, anticoagulation therapy is reasonable for at least 3 months after the procedure to reduce the risk of stroke or systemic embolism.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726248"/>
                  </a:ext>
                </a:extLst>
              </a:tr>
              <a:tr h="1691147">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2b</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For patients with symptomatic, persistent AF refractory to antiarrhythmic drug therapy, a hybrid epicardial and endocardial ablation might be reasonable to reduce the risk of recurrent atrial arrhythmia.</a:t>
                      </a:r>
                      <a:r>
                        <a:rPr lang="en-US" sz="1800" dirty="0">
                          <a:solidFill>
                            <a:srgbClr val="000000"/>
                          </a:solidFill>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643675"/>
                  </a:ext>
                </a:extLst>
              </a:tr>
            </a:tbl>
          </a:graphicData>
        </a:graphic>
      </p:graphicFrame>
    </p:spTree>
    <p:extLst>
      <p:ext uri="{BB962C8B-B14F-4D97-AF65-F5344CB8AC3E}">
        <p14:creationId xmlns:p14="http://schemas.microsoft.com/office/powerpoint/2010/main" val="3131336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07E3C-0B79-A8E1-7074-F1CB96CA384E}"/>
              </a:ext>
            </a:extLst>
          </p:cNvPr>
          <p:cNvSpPr>
            <a:spLocks noGrp="1"/>
          </p:cNvSpPr>
          <p:nvPr>
            <p:ph type="sldNum" sz="quarter" idx="4"/>
          </p:nvPr>
        </p:nvSpPr>
        <p:spPr/>
        <p:txBody>
          <a:bodyPr/>
          <a:lstStyle/>
          <a:p>
            <a:fld id="{01CD3B2E-BC1C-6C4D-9D91-A67B950EE325}" type="slidenum">
              <a:rPr lang="en-US" smtClean="0"/>
              <a:pPr/>
              <a:t>188</a:t>
            </a:fld>
            <a:endParaRPr lang="en-US" dirty="0"/>
          </a:p>
        </p:txBody>
      </p:sp>
      <p:sp>
        <p:nvSpPr>
          <p:cNvPr id="5" name="TextBox 4">
            <a:extLst>
              <a:ext uri="{FF2B5EF4-FFF2-40B4-BE49-F238E27FC236}">
                <a16:creationId xmlns:a16="http://schemas.microsoft.com/office/drawing/2014/main" id="{056ABEBD-A13D-FCCD-F819-6C0A8936928E}"/>
              </a:ext>
            </a:extLst>
          </p:cNvPr>
          <p:cNvSpPr txBox="1"/>
          <p:nvPr/>
        </p:nvSpPr>
        <p:spPr>
          <a:xfrm>
            <a:off x="3275409" y="3303481"/>
            <a:ext cx="8079582" cy="1622637"/>
          </a:xfrm>
          <a:prstGeom prst="rect">
            <a:avLst/>
          </a:prstGeom>
          <a:noFill/>
        </p:spPr>
        <p:txBody>
          <a:bodyPr wrap="square">
            <a:spAutoFit/>
          </a:bodyPr>
          <a:lstStyle/>
          <a:p>
            <a:pPr algn="ctr"/>
            <a:r>
              <a:rPr lang="en-US" sz="5000" dirty="0">
                <a:latin typeface="Lub Dub Bold" panose="020B0803030403020204" pitchFamily="34" charset="0"/>
              </a:rPr>
              <a:t>Management of Patients With Heart Failure (HF)</a:t>
            </a:r>
          </a:p>
        </p:txBody>
      </p:sp>
    </p:spTree>
    <p:extLst>
      <p:ext uri="{BB962C8B-B14F-4D97-AF65-F5344CB8AC3E}">
        <p14:creationId xmlns:p14="http://schemas.microsoft.com/office/powerpoint/2010/main" val="18812701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EF181EC-D68D-5DF5-CBA1-28D87825844A}"/>
              </a:ext>
            </a:extLst>
          </p:cNvPr>
          <p:cNvSpPr>
            <a:spLocks noGrp="1"/>
          </p:cNvSpPr>
          <p:nvPr>
            <p:ph type="ctrTitle"/>
          </p:nvPr>
        </p:nvSpPr>
        <p:spPr>
          <a:xfrm>
            <a:off x="3809999" y="381000"/>
            <a:ext cx="7010401" cy="457200"/>
          </a:xfrm>
        </p:spPr>
        <p:txBody>
          <a:bodyPr/>
          <a:lstStyle/>
          <a:p>
            <a:r>
              <a:rPr lang="en-US" sz="2800" dirty="0">
                <a:latin typeface="Lub Dub Medium" panose="020B0603030403020204" pitchFamily="34" charset="0"/>
              </a:rPr>
              <a:t>Management of AF in Patients With HF</a:t>
            </a:r>
          </a:p>
        </p:txBody>
      </p:sp>
      <p:graphicFrame>
        <p:nvGraphicFramePr>
          <p:cNvPr id="3" name="Table 2">
            <a:extLst>
              <a:ext uri="{FF2B5EF4-FFF2-40B4-BE49-F238E27FC236}">
                <a16:creationId xmlns:a16="http://schemas.microsoft.com/office/drawing/2014/main" id="{7C604E89-8AF0-E24D-90EE-0A3CD77D4278}"/>
              </a:ext>
            </a:extLst>
          </p:cNvPr>
          <p:cNvGraphicFramePr>
            <a:graphicFrameLocks noGrp="1"/>
          </p:cNvGraphicFramePr>
          <p:nvPr>
            <p:extLst>
              <p:ext uri="{D42A27DB-BD31-4B8C-83A1-F6EECF244321}">
                <p14:modId xmlns:p14="http://schemas.microsoft.com/office/powerpoint/2010/main" val="1752762250"/>
              </p:ext>
            </p:extLst>
          </p:nvPr>
        </p:nvGraphicFramePr>
        <p:xfrm>
          <a:off x="838200" y="1524000"/>
          <a:ext cx="12483705" cy="5617210"/>
        </p:xfrm>
        <a:graphic>
          <a:graphicData uri="http://schemas.openxmlformats.org/drawingml/2006/table">
            <a:tbl>
              <a:tblPr firstRow="1" firstCol="1" bandRow="1"/>
              <a:tblGrid>
                <a:gridCol w="1830111">
                  <a:extLst>
                    <a:ext uri="{9D8B030D-6E8A-4147-A177-3AD203B41FA5}">
                      <a16:colId xmlns:a16="http://schemas.microsoft.com/office/drawing/2014/main" val="3025029683"/>
                    </a:ext>
                  </a:extLst>
                </a:gridCol>
                <a:gridCol w="1131024">
                  <a:extLst>
                    <a:ext uri="{9D8B030D-6E8A-4147-A177-3AD203B41FA5}">
                      <a16:colId xmlns:a16="http://schemas.microsoft.com/office/drawing/2014/main" val="652762791"/>
                    </a:ext>
                  </a:extLst>
                </a:gridCol>
                <a:gridCol w="9522570">
                  <a:extLst>
                    <a:ext uri="{9D8B030D-6E8A-4147-A177-3AD203B41FA5}">
                      <a16:colId xmlns:a16="http://schemas.microsoft.com/office/drawing/2014/main" val="3157155277"/>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9785041"/>
                  </a:ext>
                </a:extLst>
              </a:tr>
              <a:tr h="0">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COR</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LOE</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Recommendations</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606136"/>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who present with a new diagnosis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AF, arrhythmia-induced cardiomyopathy should be suspected, and an early and aggressive approach to AF rhythm control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53439"/>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just">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are on GDMT, and with reasonable expectation of procedural benefit (Figure 24), catheter ablation is beneficial to improve symptoms, QOL, ventricular function, and cardiovascular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28551"/>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symptomatic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HFpEF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reasonable expectation of benefit, catheter ablation can be useful to improve symptoms and improve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45866"/>
                  </a:ext>
                </a:extLst>
              </a:tr>
            </a:tbl>
          </a:graphicData>
        </a:graphic>
      </p:graphicFrame>
    </p:spTree>
    <p:extLst>
      <p:ext uri="{BB962C8B-B14F-4D97-AF65-F5344CB8AC3E}">
        <p14:creationId xmlns:p14="http://schemas.microsoft.com/office/powerpoint/2010/main" val="235560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2" name="Title 3">
            <a:extLst>
              <a:ext uri="{FF2B5EF4-FFF2-40B4-BE49-F238E27FC236}">
                <a16:creationId xmlns:a16="http://schemas.microsoft.com/office/drawing/2014/main" id="{9A7B481D-DE3B-3F31-E995-D4A5BC02E52B}"/>
              </a:ext>
            </a:extLst>
          </p:cNvPr>
          <p:cNvSpPr>
            <a:spLocks noGrp="1"/>
          </p:cNvSpPr>
          <p:nvPr>
            <p:ph type="ctrTitle"/>
          </p:nvPr>
        </p:nvSpPr>
        <p:spPr>
          <a:xfrm>
            <a:off x="4000500" y="533400"/>
            <a:ext cx="6629400" cy="533400"/>
          </a:xfrm>
        </p:spPr>
        <p:txBody>
          <a:bodyPr/>
          <a:lstStyle/>
          <a:p>
            <a:r>
              <a:rPr lang="en-US" sz="2800" dirty="0">
                <a:latin typeface="Lub Dub Medium" panose="020B0603030403020204" pitchFamily="34" charset="0"/>
              </a:rPr>
              <a:t>Table 3. Risk Factors for Diagnosed AF</a:t>
            </a:r>
          </a:p>
        </p:txBody>
      </p:sp>
      <p:graphicFrame>
        <p:nvGraphicFramePr>
          <p:cNvPr id="3" name="Table 2">
            <a:extLst>
              <a:ext uri="{FF2B5EF4-FFF2-40B4-BE49-F238E27FC236}">
                <a16:creationId xmlns:a16="http://schemas.microsoft.com/office/drawing/2014/main" id="{151AB4B3-4EBC-151C-C516-7AD4F8E5EA7E}"/>
              </a:ext>
            </a:extLst>
          </p:cNvPr>
          <p:cNvGraphicFramePr>
            <a:graphicFrameLocks noGrp="1"/>
          </p:cNvGraphicFramePr>
          <p:nvPr>
            <p:extLst>
              <p:ext uri="{D42A27DB-BD31-4B8C-83A1-F6EECF244321}">
                <p14:modId xmlns:p14="http://schemas.microsoft.com/office/powerpoint/2010/main" val="2479745441"/>
              </p:ext>
            </p:extLst>
          </p:nvPr>
        </p:nvGraphicFramePr>
        <p:xfrm>
          <a:off x="1074737" y="1240262"/>
          <a:ext cx="12480925" cy="5410201"/>
        </p:xfrm>
        <a:graphic>
          <a:graphicData uri="http://schemas.openxmlformats.org/drawingml/2006/table">
            <a:tbl>
              <a:tblPr firstRow="1" firstCol="1" bandRow="1"/>
              <a:tblGrid>
                <a:gridCol w="1732353">
                  <a:extLst>
                    <a:ext uri="{9D8B030D-6E8A-4147-A177-3AD203B41FA5}">
                      <a16:colId xmlns:a16="http://schemas.microsoft.com/office/drawing/2014/main" val="1975784713"/>
                    </a:ext>
                  </a:extLst>
                </a:gridCol>
                <a:gridCol w="2279321">
                  <a:extLst>
                    <a:ext uri="{9D8B030D-6E8A-4147-A177-3AD203B41FA5}">
                      <a16:colId xmlns:a16="http://schemas.microsoft.com/office/drawing/2014/main" val="2907406710"/>
                    </a:ext>
                  </a:extLst>
                </a:gridCol>
                <a:gridCol w="4035771">
                  <a:extLst>
                    <a:ext uri="{9D8B030D-6E8A-4147-A177-3AD203B41FA5}">
                      <a16:colId xmlns:a16="http://schemas.microsoft.com/office/drawing/2014/main" val="2177665813"/>
                    </a:ext>
                  </a:extLst>
                </a:gridCol>
                <a:gridCol w="1806983">
                  <a:extLst>
                    <a:ext uri="{9D8B030D-6E8A-4147-A177-3AD203B41FA5}">
                      <a16:colId xmlns:a16="http://schemas.microsoft.com/office/drawing/2014/main" val="504255010"/>
                    </a:ext>
                  </a:extLst>
                </a:gridCol>
                <a:gridCol w="2626497">
                  <a:extLst>
                    <a:ext uri="{9D8B030D-6E8A-4147-A177-3AD203B41FA5}">
                      <a16:colId xmlns:a16="http://schemas.microsoft.com/office/drawing/2014/main" val="2250403376"/>
                    </a:ext>
                  </a:extLst>
                </a:gridCol>
              </a:tblGrid>
              <a:tr h="564543">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Condition</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Study Type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on Risk of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Summary Risk of Incident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of LRFM</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58937175"/>
                  </a:ext>
                </a:extLst>
              </a:tr>
              <a:tr h="336732">
                <a:tc gridSpan="5">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Risk Factors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735398"/>
                  </a:ext>
                </a:extLst>
              </a:tr>
              <a:tr h="492191">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Advancing age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Age per 5 y: ↑ risk (HR, 1.43-1.66)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1341"/>
                  </a:ext>
                </a:extLst>
              </a:tr>
              <a:tr h="564543">
                <a:tc vMerge="1">
                  <a:txBody>
                    <a:bodyPr/>
                    <a:lstStyle/>
                    <a:p>
                      <a:endParaRPr lang="en-US"/>
                    </a:p>
                  </a:txBody>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Accelerated epigenetic age by MR: no association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27432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31611900"/>
                  </a:ext>
                </a:extLst>
              </a:tr>
              <a:tr h="407815">
                <a:tc rowSpan="3">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Smoking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Current smoking: ↑ risk (9.8%)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41326"/>
                  </a:ext>
                </a:extLst>
              </a:tr>
              <a:tr h="774212">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 risk (HR, 1.21-1.43)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08759816"/>
                  </a:ext>
                </a:extLst>
              </a:tr>
              <a:tr h="745318">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initiation: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88495369"/>
                  </a:ext>
                </a:extLst>
              </a:tr>
              <a:tr h="1524847">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activity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Sedentary lifestyle: ↑ risk (OR, 2.47)</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Guideline-recommended physical activity: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0.94)</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Elite athletes vs. nonathletes: ↑ risk (OR, 2.46)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 curve: Sedentary lifestyle and elite/extreme exercise: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Exercise: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recurrence, symptoms; ↑ quality of life, functional capacity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001620"/>
                  </a:ext>
                </a:extLst>
              </a:tr>
            </a:tbl>
          </a:graphicData>
        </a:graphic>
      </p:graphicFrame>
      <p:sp>
        <p:nvSpPr>
          <p:cNvPr id="7" name="TextBox 6">
            <a:extLst>
              <a:ext uri="{FF2B5EF4-FFF2-40B4-BE49-F238E27FC236}">
                <a16:creationId xmlns:a16="http://schemas.microsoft.com/office/drawing/2014/main" id="{16260239-8A09-FD4F-0A47-48C3CA251671}"/>
              </a:ext>
            </a:extLst>
          </p:cNvPr>
          <p:cNvSpPr txBox="1"/>
          <p:nvPr/>
        </p:nvSpPr>
        <p:spPr>
          <a:xfrm>
            <a:off x="1074737" y="6740914"/>
            <a:ext cx="7370977"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9727AB9B-DDE5-35F3-4BD1-7F67931C6FB9}"/>
              </a:ext>
            </a:extLst>
          </p:cNvPr>
          <p:cNvSpPr txBox="1"/>
          <p:nvPr/>
        </p:nvSpPr>
        <p:spPr>
          <a:xfrm>
            <a:off x="1074736" y="7108364"/>
            <a:ext cx="12480925" cy="461665"/>
          </a:xfrm>
          <a:prstGeom prst="rect">
            <a:avLst/>
          </a:prstGeom>
          <a:noFill/>
        </p:spPr>
        <p:txBody>
          <a:bodyPr wrap="square">
            <a:spAutoFit/>
          </a:bodyPr>
          <a:lstStyle/>
          <a:p>
            <a:r>
              <a:rPr lang="en-US" sz="1200" dirty="0">
                <a:latin typeface="Lub Dub Medium" panose="020B0603030403020204" pitchFamily="34" charset="0"/>
              </a:rPr>
              <a:t>AF, atrial fibrillation; HR, hazard ratio; LRFM, lifestyle and risk factor modification; MA, meta-analysis; MR, Mendelian randomization; N/A, not available/applicable; OR, odds ratio; SR, systematic review; </a:t>
            </a:r>
          </a:p>
        </p:txBody>
      </p:sp>
    </p:spTree>
    <p:extLst>
      <p:ext uri="{BB962C8B-B14F-4D97-AF65-F5344CB8AC3E}">
        <p14:creationId xmlns:p14="http://schemas.microsoft.com/office/powerpoint/2010/main" val="4226607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8A8109C-0708-78E0-3D1B-3B4B10878DC9}"/>
              </a:ext>
            </a:extLst>
          </p:cNvPr>
          <p:cNvSpPr>
            <a:spLocks noGrp="1"/>
          </p:cNvSpPr>
          <p:nvPr>
            <p:ph type="ctrTitle"/>
          </p:nvPr>
        </p:nvSpPr>
        <p:spPr>
          <a:xfrm>
            <a:off x="3276599" y="4572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6B0F9ED-65C0-ADB9-3613-81D352231328}"/>
              </a:ext>
            </a:extLst>
          </p:cNvPr>
          <p:cNvGraphicFramePr>
            <a:graphicFrameLocks noGrp="1"/>
          </p:cNvGraphicFramePr>
          <p:nvPr>
            <p:extLst>
              <p:ext uri="{D42A27DB-BD31-4B8C-83A1-F6EECF244321}">
                <p14:modId xmlns:p14="http://schemas.microsoft.com/office/powerpoint/2010/main" val="494516413"/>
              </p:ext>
            </p:extLst>
          </p:nvPr>
        </p:nvGraphicFramePr>
        <p:xfrm>
          <a:off x="914400" y="1219200"/>
          <a:ext cx="12483705" cy="5700776"/>
        </p:xfrm>
        <a:graphic>
          <a:graphicData uri="http://schemas.openxmlformats.org/drawingml/2006/table">
            <a:tbl>
              <a:tblPr firstRow="1" firstCol="1" bandRow="1"/>
              <a:tblGrid>
                <a:gridCol w="1830111">
                  <a:extLst>
                    <a:ext uri="{9D8B030D-6E8A-4147-A177-3AD203B41FA5}">
                      <a16:colId xmlns:a16="http://schemas.microsoft.com/office/drawing/2014/main" val="2451853186"/>
                    </a:ext>
                  </a:extLst>
                </a:gridCol>
                <a:gridCol w="1131024">
                  <a:extLst>
                    <a:ext uri="{9D8B030D-6E8A-4147-A177-3AD203B41FA5}">
                      <a16:colId xmlns:a16="http://schemas.microsoft.com/office/drawing/2014/main" val="1323592286"/>
                    </a:ext>
                  </a:extLst>
                </a:gridCol>
                <a:gridCol w="9522570">
                  <a:extLst>
                    <a:ext uri="{9D8B030D-6E8A-4147-A177-3AD203B41FA5}">
                      <a16:colId xmlns:a16="http://schemas.microsoft.com/office/drawing/2014/main" val="1437341494"/>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digoxin is reasonable for rate control, in combination with other rate-controlling agents or as monotherapy if other agents are not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34265"/>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 with rapid ventricular rates in whom beta blockers or calcium channel blockers are contraindicated or ineffective, intravenous amiodarone is reasonable for acute rate control.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2394"/>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(LVEF &lt;50%), and refractory rapid ventricular response who are not candidates for or in whom rhythm control has failed, AVNA and biventricular pacing therapy can be useful to improve symptoms, QOL, and EF.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475436"/>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HF,  and implanted biventricular pacing therapy in whom an effective pacing percentage cannot be achieved with pharmacological therapy, AVNA can be beneficial to improve functional class,</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reduce the risk of ICD shock, and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772195"/>
                  </a:ext>
                </a:extLst>
              </a:tr>
            </a:tbl>
          </a:graphicData>
        </a:graphic>
      </p:graphicFrame>
      <p:sp>
        <p:nvSpPr>
          <p:cNvPr id="6" name="TextBox 5">
            <a:extLst>
              <a:ext uri="{FF2B5EF4-FFF2-40B4-BE49-F238E27FC236}">
                <a16:creationId xmlns:a16="http://schemas.microsoft.com/office/drawing/2014/main" id="{EEE3A948-C01E-6CDB-A173-1768E03E7178}"/>
              </a:ext>
            </a:extLst>
          </p:cNvPr>
          <p:cNvSpPr txBox="1"/>
          <p:nvPr/>
        </p:nvSpPr>
        <p:spPr>
          <a:xfrm>
            <a:off x="914400" y="7010400"/>
            <a:ext cx="9144000" cy="276999"/>
          </a:xfrm>
          <a:prstGeom prst="rect">
            <a:avLst/>
          </a:prstGeom>
          <a:noFill/>
        </p:spPr>
        <p:txBody>
          <a:bodyPr wrap="square">
            <a:spAutoFit/>
          </a:bodyPr>
          <a:lstStyle/>
          <a:p>
            <a:r>
              <a:rPr lang="es-ES" sz="1200" dirty="0">
                <a:effectLst/>
                <a:latin typeface="Times New Roman" panose="02020603050405020304" pitchFamily="18" charset="0"/>
                <a:ea typeface="Times New Roman" panose="02020603050405020304" pitchFamily="18" charset="0"/>
              </a:rPr>
              <a:t>†</a:t>
            </a:r>
            <a:r>
              <a:rPr lang="en-US" sz="1200" dirty="0">
                <a:latin typeface="Lub Dub Medium" panose="020B0603030403020204" pitchFamily="34" charset="0"/>
              </a:rPr>
              <a:t>Consider the risk of cardioversion and stroke when using amiodarone as a rate-control agent</a:t>
            </a:r>
          </a:p>
        </p:txBody>
      </p:sp>
    </p:spTree>
    <p:extLst>
      <p:ext uri="{BB962C8B-B14F-4D97-AF65-F5344CB8AC3E}">
        <p14:creationId xmlns:p14="http://schemas.microsoft.com/office/powerpoint/2010/main" val="8926692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80357A8-5970-0266-424C-0F92084A9CAA}"/>
              </a:ext>
            </a:extLst>
          </p:cNvPr>
          <p:cNvSpPr>
            <a:spLocks noGrp="1"/>
          </p:cNvSpPr>
          <p:nvPr>
            <p:ph type="ctrTitle"/>
          </p:nvPr>
        </p:nvSpPr>
        <p:spPr>
          <a:xfrm>
            <a:off x="3276597" y="7620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0A804C4-2D99-9456-CAE4-2A8F7547F7DB}"/>
              </a:ext>
            </a:extLst>
          </p:cNvPr>
          <p:cNvGraphicFramePr>
            <a:graphicFrameLocks noGrp="1"/>
          </p:cNvGraphicFramePr>
          <p:nvPr>
            <p:extLst>
              <p:ext uri="{D42A27DB-BD31-4B8C-83A1-F6EECF244321}">
                <p14:modId xmlns:p14="http://schemas.microsoft.com/office/powerpoint/2010/main" val="3560684135"/>
              </p:ext>
            </p:extLst>
          </p:nvPr>
        </p:nvGraphicFramePr>
        <p:xfrm>
          <a:off x="1073346" y="1496949"/>
          <a:ext cx="12483705" cy="5235702"/>
        </p:xfrm>
        <a:graphic>
          <a:graphicData uri="http://schemas.openxmlformats.org/drawingml/2006/table">
            <a:tbl>
              <a:tblPr firstRow="1" firstCol="1" bandRow="1"/>
              <a:tblGrid>
                <a:gridCol w="1830111">
                  <a:extLst>
                    <a:ext uri="{9D8B030D-6E8A-4147-A177-3AD203B41FA5}">
                      <a16:colId xmlns:a16="http://schemas.microsoft.com/office/drawing/2014/main" val="1428818018"/>
                    </a:ext>
                  </a:extLst>
                </a:gridCol>
                <a:gridCol w="1131024">
                  <a:extLst>
                    <a:ext uri="{9D8B030D-6E8A-4147-A177-3AD203B41FA5}">
                      <a16:colId xmlns:a16="http://schemas.microsoft.com/office/drawing/2014/main" val="2691515987"/>
                    </a:ext>
                  </a:extLst>
                </a:gridCol>
                <a:gridCol w="9522570">
                  <a:extLst>
                    <a:ext uri="{9D8B030D-6E8A-4147-A177-3AD203B41FA5}">
                      <a16:colId xmlns:a16="http://schemas.microsoft.com/office/drawing/2014/main" val="1403998602"/>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AF-induced cardiomyopathy who have recovered LV function, long-term surveillance can be beneficial to detect recurrent AF in view of the high risk of recurrence of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arrhythmia-induced cardiomyopathy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16178"/>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suspected AF-induced cardiomyopathy or refractory HF symptoms undergoing pharmacological rate-control therapy for AF, a stricter rate-control strategy (target heart rate &lt;80 bpm at rest and &lt;110 bpm during moderate exercise) may be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109977"/>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just">
                        <a:lnSpc>
                          <a:spcPct val="200000"/>
                        </a:lnSpc>
                        <a:spcBef>
                          <a:spcPts val="0"/>
                        </a:spcBef>
                        <a:spcAft>
                          <a:spcPts val="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who undergo AVNA, conduction system pacing of the His bundle or left bundle branch area may be reasonable as an alternative to biventricular pacing to improve symptoms, QOL, and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945831"/>
                  </a:ext>
                </a:extLst>
              </a:tr>
            </a:tbl>
          </a:graphicData>
        </a:graphic>
      </p:graphicFrame>
    </p:spTree>
    <p:extLst>
      <p:ext uri="{BB962C8B-B14F-4D97-AF65-F5344CB8AC3E}">
        <p14:creationId xmlns:p14="http://schemas.microsoft.com/office/powerpoint/2010/main" val="4152290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D0F77CC-EC65-0A98-58B7-EB53B6734422}"/>
              </a:ext>
            </a:extLst>
          </p:cNvPr>
          <p:cNvSpPr>
            <a:spLocks noGrp="1"/>
          </p:cNvSpPr>
          <p:nvPr>
            <p:ph type="ctrTitle"/>
          </p:nvPr>
        </p:nvSpPr>
        <p:spPr>
          <a:xfrm>
            <a:off x="3276599" y="12954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7B044FA-9E47-2DBD-8AD2-15F2A3D54324}"/>
              </a:ext>
            </a:extLst>
          </p:cNvPr>
          <p:cNvGraphicFramePr>
            <a:graphicFrameLocks noGrp="1"/>
          </p:cNvGraphicFramePr>
          <p:nvPr>
            <p:extLst>
              <p:ext uri="{D42A27DB-BD31-4B8C-83A1-F6EECF244321}">
                <p14:modId xmlns:p14="http://schemas.microsoft.com/office/powerpoint/2010/main" val="1112212206"/>
              </p:ext>
            </p:extLst>
          </p:nvPr>
        </p:nvGraphicFramePr>
        <p:xfrm>
          <a:off x="1447800" y="2286000"/>
          <a:ext cx="11734800" cy="3657600"/>
        </p:xfrm>
        <a:graphic>
          <a:graphicData uri="http://schemas.openxmlformats.org/drawingml/2006/table">
            <a:tbl>
              <a:tblPr firstRow="1" firstCol="1" bandRow="1"/>
              <a:tblGrid>
                <a:gridCol w="1720322">
                  <a:extLst>
                    <a:ext uri="{9D8B030D-6E8A-4147-A177-3AD203B41FA5}">
                      <a16:colId xmlns:a16="http://schemas.microsoft.com/office/drawing/2014/main" val="3544388114"/>
                    </a:ext>
                  </a:extLst>
                </a:gridCol>
                <a:gridCol w="1063173">
                  <a:extLst>
                    <a:ext uri="{9D8B030D-6E8A-4147-A177-3AD203B41FA5}">
                      <a16:colId xmlns:a16="http://schemas.microsoft.com/office/drawing/2014/main" val="4026240470"/>
                    </a:ext>
                  </a:extLst>
                </a:gridCol>
                <a:gridCol w="8951305">
                  <a:extLst>
                    <a:ext uri="{9D8B030D-6E8A-4147-A177-3AD203B41FA5}">
                      <a16:colId xmlns:a16="http://schemas.microsoft.com/office/drawing/2014/main" val="2939702366"/>
                    </a:ext>
                  </a:extLst>
                </a:gridCol>
              </a:tblGrid>
              <a:tr h="1186594">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1"/>
                      </a:pPr>
                      <a:r>
                        <a:rPr lang="en-US" sz="1800" b="1" dirty="0">
                          <a:effectLst/>
                          <a:latin typeface="Times New Roman"/>
                          <a:ea typeface="Times New Roman" panose="02020603050405020304" pitchFamily="18" charset="0"/>
                          <a:cs typeface="Times New Roman"/>
                        </a:rPr>
                        <a:t>In patients with AF and known LVEF &lt;40%, </a:t>
                      </a:r>
                      <a:r>
                        <a:rPr lang="en-US" sz="1800" b="1" dirty="0" err="1">
                          <a:effectLst/>
                          <a:latin typeface="Times New Roman"/>
                          <a:ea typeface="Times New Roman" panose="02020603050405020304" pitchFamily="18" charset="0"/>
                          <a:cs typeface="Times New Roman"/>
                        </a:rPr>
                        <a:t>nondihydropyridine</a:t>
                      </a:r>
                      <a:r>
                        <a:rPr lang="en-US" sz="1800" b="1" dirty="0">
                          <a:effectLst/>
                          <a:latin typeface="Times New Roman"/>
                          <a:ea typeface="Times New Roman" panose="02020603050405020304" pitchFamily="18" charset="0"/>
                          <a:cs typeface="Times New Roman"/>
                        </a:rPr>
                        <a:t> calcium channel-blocking drugs should not be administered because of their potential to exacerbate HF.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96486"/>
                  </a:ext>
                </a:extLst>
              </a:tr>
              <a:tr h="247100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098927"/>
                  </a:ext>
                </a:extLst>
              </a:tr>
            </a:tbl>
          </a:graphicData>
        </a:graphic>
      </p:graphicFrame>
      <p:sp>
        <p:nvSpPr>
          <p:cNvPr id="6" name="TextBox 5">
            <a:extLst>
              <a:ext uri="{FF2B5EF4-FFF2-40B4-BE49-F238E27FC236}">
                <a16:creationId xmlns:a16="http://schemas.microsoft.com/office/drawing/2014/main" id="{D166536C-D237-9F6A-D72B-81BEE2A8FEDB}"/>
              </a:ext>
            </a:extLst>
          </p:cNvPr>
          <p:cNvSpPr txBox="1"/>
          <p:nvPr/>
        </p:nvSpPr>
        <p:spPr>
          <a:xfrm>
            <a:off x="1447800" y="6248400"/>
            <a:ext cx="11734800" cy="646331"/>
          </a:xfrm>
          <a:prstGeom prst="rect">
            <a:avLst/>
          </a:prstGeom>
          <a:noFill/>
        </p:spPr>
        <p:txBody>
          <a:bodyPr wrap="square">
            <a:spAutoFit/>
          </a:bodyPr>
          <a:lstStyle/>
          <a:p>
            <a:r>
              <a:rPr lang="en-US" sz="1200" dirty="0">
                <a:latin typeface="Lub Dub Medium" panose="020B0603030403020204" pitchFamily="34" charset="0"/>
              </a:rPr>
              <a:t>*Please see other recommendations on anticoagulation in AF (Section 8.4.4, “Anticoagulation Therapy Before and After Catheter Ablation”), rate control in HF (Section 7, “Rate Control”), and agents for pharmacological cardioversion (Section 7.2, “Speciﬁc Pharmacological Agents for Rate Control”) and maintenance of sinus rhythm (Section 8.3.1, “Speciﬁc Drug Therapy for Long-Term Maintenance of Sinus Rhythm”). </a:t>
            </a:r>
          </a:p>
        </p:txBody>
      </p:sp>
    </p:spTree>
    <p:extLst>
      <p:ext uri="{BB962C8B-B14F-4D97-AF65-F5344CB8AC3E}">
        <p14:creationId xmlns:p14="http://schemas.microsoft.com/office/powerpoint/2010/main" val="2363272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5924D14-EA7D-139E-1704-3B0E5E0B7E6E}"/>
              </a:ext>
            </a:extLst>
          </p:cNvPr>
          <p:cNvSpPr>
            <a:spLocks noGrp="1"/>
          </p:cNvSpPr>
          <p:nvPr>
            <p:ph type="ctrTitle"/>
          </p:nvPr>
        </p:nvSpPr>
        <p:spPr>
          <a:xfrm>
            <a:off x="4531915" y="152400"/>
            <a:ext cx="5566570" cy="914400"/>
          </a:xfrm>
        </p:spPr>
        <p:txBody>
          <a:bodyPr/>
          <a:lstStyle/>
          <a:p>
            <a:r>
              <a:rPr lang="en-US" sz="2800" dirty="0">
                <a:latin typeface="Lub Dub Medium" panose="020B0603030403020204" pitchFamily="34" charset="0"/>
              </a:rPr>
              <a:t>Table 27. Randomized Trials of Rhythm Control in HF</a:t>
            </a:r>
          </a:p>
        </p:txBody>
      </p:sp>
      <p:graphicFrame>
        <p:nvGraphicFramePr>
          <p:cNvPr id="4" name="Table 3">
            <a:extLst>
              <a:ext uri="{FF2B5EF4-FFF2-40B4-BE49-F238E27FC236}">
                <a16:creationId xmlns:a16="http://schemas.microsoft.com/office/drawing/2014/main" id="{8B440E1C-0900-B920-2C66-97BFB6A6D2ED}"/>
              </a:ext>
            </a:extLst>
          </p:cNvPr>
          <p:cNvGraphicFramePr>
            <a:graphicFrameLocks noGrp="1"/>
          </p:cNvGraphicFramePr>
          <p:nvPr>
            <p:extLst>
              <p:ext uri="{D42A27DB-BD31-4B8C-83A1-F6EECF244321}">
                <p14:modId xmlns:p14="http://schemas.microsoft.com/office/powerpoint/2010/main" val="3985651337"/>
              </p:ext>
            </p:extLst>
          </p:nvPr>
        </p:nvGraphicFramePr>
        <p:xfrm>
          <a:off x="304799" y="1207588"/>
          <a:ext cx="14165263" cy="4427728"/>
        </p:xfrm>
        <a:graphic>
          <a:graphicData uri="http://schemas.openxmlformats.org/drawingml/2006/table">
            <a:tbl>
              <a:tblPr firstRow="1" firstCol="1" bandRow="1"/>
              <a:tblGrid>
                <a:gridCol w="938517">
                  <a:extLst>
                    <a:ext uri="{9D8B030D-6E8A-4147-A177-3AD203B41FA5}">
                      <a16:colId xmlns:a16="http://schemas.microsoft.com/office/drawing/2014/main" val="3692843752"/>
                    </a:ext>
                  </a:extLst>
                </a:gridCol>
                <a:gridCol w="568799">
                  <a:extLst>
                    <a:ext uri="{9D8B030D-6E8A-4147-A177-3AD203B41FA5}">
                      <a16:colId xmlns:a16="http://schemas.microsoft.com/office/drawing/2014/main" val="3635453666"/>
                    </a:ext>
                  </a:extLst>
                </a:gridCol>
                <a:gridCol w="807256">
                  <a:extLst>
                    <a:ext uri="{9D8B030D-6E8A-4147-A177-3AD203B41FA5}">
                      <a16:colId xmlns:a16="http://schemas.microsoft.com/office/drawing/2014/main" val="3416259466"/>
                    </a:ext>
                  </a:extLst>
                </a:gridCol>
                <a:gridCol w="831321">
                  <a:extLst>
                    <a:ext uri="{9D8B030D-6E8A-4147-A177-3AD203B41FA5}">
                      <a16:colId xmlns:a16="http://schemas.microsoft.com/office/drawing/2014/main" val="726459413"/>
                    </a:ext>
                  </a:extLst>
                </a:gridCol>
                <a:gridCol w="987739">
                  <a:extLst>
                    <a:ext uri="{9D8B030D-6E8A-4147-A177-3AD203B41FA5}">
                      <a16:colId xmlns:a16="http://schemas.microsoft.com/office/drawing/2014/main" val="2929384024"/>
                    </a:ext>
                  </a:extLst>
                </a:gridCol>
                <a:gridCol w="1682330">
                  <a:extLst>
                    <a:ext uri="{9D8B030D-6E8A-4147-A177-3AD203B41FA5}">
                      <a16:colId xmlns:a16="http://schemas.microsoft.com/office/drawing/2014/main" val="1408818224"/>
                    </a:ext>
                  </a:extLst>
                </a:gridCol>
                <a:gridCol w="1112438">
                  <a:extLst>
                    <a:ext uri="{9D8B030D-6E8A-4147-A177-3AD203B41FA5}">
                      <a16:colId xmlns:a16="http://schemas.microsoft.com/office/drawing/2014/main" val="3344614769"/>
                    </a:ext>
                  </a:extLst>
                </a:gridCol>
                <a:gridCol w="920201">
                  <a:extLst>
                    <a:ext uri="{9D8B030D-6E8A-4147-A177-3AD203B41FA5}">
                      <a16:colId xmlns:a16="http://schemas.microsoft.com/office/drawing/2014/main" val="750185969"/>
                    </a:ext>
                  </a:extLst>
                </a:gridCol>
                <a:gridCol w="1134036">
                  <a:extLst>
                    <a:ext uri="{9D8B030D-6E8A-4147-A177-3AD203B41FA5}">
                      <a16:colId xmlns:a16="http://schemas.microsoft.com/office/drawing/2014/main" val="4052485449"/>
                    </a:ext>
                  </a:extLst>
                </a:gridCol>
                <a:gridCol w="875074">
                  <a:extLst>
                    <a:ext uri="{9D8B030D-6E8A-4147-A177-3AD203B41FA5}">
                      <a16:colId xmlns:a16="http://schemas.microsoft.com/office/drawing/2014/main" val="2443918682"/>
                    </a:ext>
                  </a:extLst>
                </a:gridCol>
                <a:gridCol w="875074">
                  <a:extLst>
                    <a:ext uri="{9D8B030D-6E8A-4147-A177-3AD203B41FA5}">
                      <a16:colId xmlns:a16="http://schemas.microsoft.com/office/drawing/2014/main" val="88327766"/>
                    </a:ext>
                  </a:extLst>
                </a:gridCol>
                <a:gridCol w="875074">
                  <a:extLst>
                    <a:ext uri="{9D8B030D-6E8A-4147-A177-3AD203B41FA5}">
                      <a16:colId xmlns:a16="http://schemas.microsoft.com/office/drawing/2014/main" val="490208523"/>
                    </a:ext>
                  </a:extLst>
                </a:gridCol>
                <a:gridCol w="875074">
                  <a:extLst>
                    <a:ext uri="{9D8B030D-6E8A-4147-A177-3AD203B41FA5}">
                      <a16:colId xmlns:a16="http://schemas.microsoft.com/office/drawing/2014/main" val="2215393081"/>
                    </a:ext>
                  </a:extLst>
                </a:gridCol>
                <a:gridCol w="875074">
                  <a:extLst>
                    <a:ext uri="{9D8B030D-6E8A-4147-A177-3AD203B41FA5}">
                      <a16:colId xmlns:a16="http://schemas.microsoft.com/office/drawing/2014/main" val="1996526308"/>
                    </a:ext>
                  </a:extLst>
                </a:gridCol>
                <a:gridCol w="807256">
                  <a:extLst>
                    <a:ext uri="{9D8B030D-6E8A-4147-A177-3AD203B41FA5}">
                      <a16:colId xmlns:a16="http://schemas.microsoft.com/office/drawing/2014/main" val="2263356794"/>
                    </a:ext>
                  </a:extLst>
                </a:gridCol>
              </a:tblGrid>
              <a:tr h="0">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Study/ Author (year)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No. Pts.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Exclusion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Intervention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Outcome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Death and Hospitalization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Hospitalizations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Reduction in AF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QOL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6MWT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Peak VO</a:t>
                      </a:r>
                      <a:r>
                        <a:rPr lang="en-US" sz="1800" b="1" baseline="-25000">
                          <a:solidFill>
                            <a:srgbClr val="000000"/>
                          </a:solidFill>
                          <a:effectLst/>
                          <a:latin typeface="Times New Roman" panose="02020603050405020304" pitchFamily="18" charset="0"/>
                          <a:ea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rPr>
                        <a:t> Max</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66654345"/>
                  </a:ext>
                </a:extLst>
              </a:tr>
              <a:tr h="0">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Roy  (2008)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1376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LVEF &lt;35%, CHF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AAD (primarily amiodarone) vs. rate control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Cardiovascular mortality was no different between rhythm vs. rate control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87933"/>
                  </a:ext>
                </a:extLst>
              </a:tr>
            </a:tbl>
          </a:graphicData>
        </a:graphic>
      </p:graphicFrame>
      <p:sp>
        <p:nvSpPr>
          <p:cNvPr id="6" name="TextBox 5">
            <a:extLst>
              <a:ext uri="{FF2B5EF4-FFF2-40B4-BE49-F238E27FC236}">
                <a16:creationId xmlns:a16="http://schemas.microsoft.com/office/drawing/2014/main" id="{FB60C629-816F-FA50-34BD-947AE8FD9882}"/>
              </a:ext>
            </a:extLst>
          </p:cNvPr>
          <p:cNvSpPr txBox="1"/>
          <p:nvPr/>
        </p:nvSpPr>
        <p:spPr>
          <a:xfrm>
            <a:off x="160338" y="5776105"/>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182269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B2516F-164A-6D45-FA16-BE1C1EC30462}"/>
              </a:ext>
            </a:extLst>
          </p:cNvPr>
          <p:cNvSpPr>
            <a:spLocks noGrp="1"/>
          </p:cNvSpPr>
          <p:nvPr>
            <p:ph type="sldNum" sz="quarter" idx="4"/>
          </p:nvPr>
        </p:nvSpPr>
        <p:spPr/>
        <p:txBody>
          <a:bodyPr/>
          <a:lstStyle/>
          <a:p>
            <a:fld id="{01CD3B2E-BC1C-6C4D-9D91-A67B950EE325}" type="slidenum">
              <a:rPr lang="en-US" smtClean="0"/>
              <a:pPr/>
              <a:t>194</a:t>
            </a:fld>
            <a:endParaRPr lang="en-US" dirty="0"/>
          </a:p>
        </p:txBody>
      </p:sp>
      <p:graphicFrame>
        <p:nvGraphicFramePr>
          <p:cNvPr id="10" name="Table 9">
            <a:extLst>
              <a:ext uri="{FF2B5EF4-FFF2-40B4-BE49-F238E27FC236}">
                <a16:creationId xmlns:a16="http://schemas.microsoft.com/office/drawing/2014/main" id="{6B57F0A8-602D-CFF9-D009-EA8020BE4449}"/>
              </a:ext>
            </a:extLst>
          </p:cNvPr>
          <p:cNvGraphicFramePr>
            <a:graphicFrameLocks noGrp="1"/>
          </p:cNvGraphicFramePr>
          <p:nvPr>
            <p:extLst>
              <p:ext uri="{D42A27DB-BD31-4B8C-83A1-F6EECF244321}">
                <p14:modId xmlns:p14="http://schemas.microsoft.com/office/powerpoint/2010/main" val="4071373280"/>
              </p:ext>
            </p:extLst>
          </p:nvPr>
        </p:nvGraphicFramePr>
        <p:xfrm>
          <a:off x="220057" y="1522512"/>
          <a:ext cx="14250007" cy="3566160"/>
        </p:xfrm>
        <a:graphic>
          <a:graphicData uri="http://schemas.openxmlformats.org/drawingml/2006/table">
            <a:tbl>
              <a:tblPr firstRow="1" firstCol="1" bandRow="1"/>
              <a:tblGrid>
                <a:gridCol w="944132">
                  <a:extLst>
                    <a:ext uri="{9D8B030D-6E8A-4147-A177-3AD203B41FA5}">
                      <a16:colId xmlns:a16="http://schemas.microsoft.com/office/drawing/2014/main" val="196806956"/>
                    </a:ext>
                  </a:extLst>
                </a:gridCol>
                <a:gridCol w="572201">
                  <a:extLst>
                    <a:ext uri="{9D8B030D-6E8A-4147-A177-3AD203B41FA5}">
                      <a16:colId xmlns:a16="http://schemas.microsoft.com/office/drawing/2014/main" val="1274395352"/>
                    </a:ext>
                  </a:extLst>
                </a:gridCol>
                <a:gridCol w="812085">
                  <a:extLst>
                    <a:ext uri="{9D8B030D-6E8A-4147-A177-3AD203B41FA5}">
                      <a16:colId xmlns:a16="http://schemas.microsoft.com/office/drawing/2014/main" val="2839773608"/>
                    </a:ext>
                  </a:extLst>
                </a:gridCol>
                <a:gridCol w="836291">
                  <a:extLst>
                    <a:ext uri="{9D8B030D-6E8A-4147-A177-3AD203B41FA5}">
                      <a16:colId xmlns:a16="http://schemas.microsoft.com/office/drawing/2014/main" val="3852048005"/>
                    </a:ext>
                  </a:extLst>
                </a:gridCol>
                <a:gridCol w="993650">
                  <a:extLst>
                    <a:ext uri="{9D8B030D-6E8A-4147-A177-3AD203B41FA5}">
                      <a16:colId xmlns:a16="http://schemas.microsoft.com/office/drawing/2014/main" val="1925530522"/>
                    </a:ext>
                  </a:extLst>
                </a:gridCol>
                <a:gridCol w="1692394">
                  <a:extLst>
                    <a:ext uri="{9D8B030D-6E8A-4147-A177-3AD203B41FA5}">
                      <a16:colId xmlns:a16="http://schemas.microsoft.com/office/drawing/2014/main" val="2806212093"/>
                    </a:ext>
                  </a:extLst>
                </a:gridCol>
                <a:gridCol w="1119093">
                  <a:extLst>
                    <a:ext uri="{9D8B030D-6E8A-4147-A177-3AD203B41FA5}">
                      <a16:colId xmlns:a16="http://schemas.microsoft.com/office/drawing/2014/main" val="2962069770"/>
                    </a:ext>
                  </a:extLst>
                </a:gridCol>
                <a:gridCol w="880310">
                  <a:extLst>
                    <a:ext uri="{9D8B030D-6E8A-4147-A177-3AD203B41FA5}">
                      <a16:colId xmlns:a16="http://schemas.microsoft.com/office/drawing/2014/main" val="2168642722"/>
                    </a:ext>
                  </a:extLst>
                </a:gridCol>
                <a:gridCol w="1186216">
                  <a:extLst>
                    <a:ext uri="{9D8B030D-6E8A-4147-A177-3AD203B41FA5}">
                      <a16:colId xmlns:a16="http://schemas.microsoft.com/office/drawing/2014/main" val="2819508451"/>
                    </a:ext>
                  </a:extLst>
                </a:gridCol>
                <a:gridCol w="880310">
                  <a:extLst>
                    <a:ext uri="{9D8B030D-6E8A-4147-A177-3AD203B41FA5}">
                      <a16:colId xmlns:a16="http://schemas.microsoft.com/office/drawing/2014/main" val="3264410961"/>
                    </a:ext>
                  </a:extLst>
                </a:gridCol>
                <a:gridCol w="880310">
                  <a:extLst>
                    <a:ext uri="{9D8B030D-6E8A-4147-A177-3AD203B41FA5}">
                      <a16:colId xmlns:a16="http://schemas.microsoft.com/office/drawing/2014/main" val="1202497403"/>
                    </a:ext>
                  </a:extLst>
                </a:gridCol>
                <a:gridCol w="880310">
                  <a:extLst>
                    <a:ext uri="{9D8B030D-6E8A-4147-A177-3AD203B41FA5}">
                      <a16:colId xmlns:a16="http://schemas.microsoft.com/office/drawing/2014/main" val="2695304801"/>
                    </a:ext>
                  </a:extLst>
                </a:gridCol>
                <a:gridCol w="880310">
                  <a:extLst>
                    <a:ext uri="{9D8B030D-6E8A-4147-A177-3AD203B41FA5}">
                      <a16:colId xmlns:a16="http://schemas.microsoft.com/office/drawing/2014/main" val="688580254"/>
                    </a:ext>
                  </a:extLst>
                </a:gridCol>
                <a:gridCol w="880310">
                  <a:extLst>
                    <a:ext uri="{9D8B030D-6E8A-4147-A177-3AD203B41FA5}">
                      <a16:colId xmlns:a16="http://schemas.microsoft.com/office/drawing/2014/main" val="1332618121"/>
                    </a:ext>
                  </a:extLst>
                </a:gridCol>
                <a:gridCol w="812085">
                  <a:extLst>
                    <a:ext uri="{9D8B030D-6E8A-4147-A177-3AD203B41FA5}">
                      <a16:colId xmlns:a16="http://schemas.microsoft.com/office/drawing/2014/main" val="3591055208"/>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MacDonald (2011)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 II-IV</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QRS &gt;150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Similar increase in CMR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766690"/>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ARC-HF: Jones (2013)</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52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in peak VO</a:t>
                      </a:r>
                      <a:r>
                        <a:rPr lang="en-US" sz="1800" baseline="-25000">
                          <a:solidFill>
                            <a:srgbClr val="000000"/>
                          </a:solidFill>
                          <a:effectLst/>
                          <a:latin typeface="Times New Roman" panose="02020603050405020304" pitchFamily="18" charset="0"/>
                          <a:ea typeface="Times New Roman" panose="02020603050405020304" pitchFamily="18" charset="0"/>
                        </a:rPr>
                        <a:t>2</a:t>
                      </a:r>
                      <a:r>
                        <a:rPr lang="en-US" sz="1800">
                          <a:solidFill>
                            <a:srgbClr val="000000"/>
                          </a:solidFill>
                          <a:effectLst/>
                          <a:latin typeface="Times New Roman" panose="02020603050405020304" pitchFamily="18" charset="0"/>
                          <a:ea typeface="Times New Roman" panose="02020603050405020304" pitchFamily="18" charset="0"/>
                        </a:rPr>
                        <a: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difference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47027"/>
                  </a:ext>
                </a:extLst>
              </a:tr>
            </a:tbl>
          </a:graphicData>
        </a:graphic>
      </p:graphicFrame>
      <p:sp>
        <p:nvSpPr>
          <p:cNvPr id="2" name="Title 5">
            <a:extLst>
              <a:ext uri="{FF2B5EF4-FFF2-40B4-BE49-F238E27FC236}">
                <a16:creationId xmlns:a16="http://schemas.microsoft.com/office/drawing/2014/main" id="{B00FB3DA-087E-7596-52B0-6152F0AA0D18}"/>
              </a:ext>
            </a:extLst>
          </p:cNvPr>
          <p:cNvSpPr txBox="1">
            <a:spLocks/>
          </p:cNvSpPr>
          <p:nvPr/>
        </p:nvSpPr>
        <p:spPr>
          <a:xfrm>
            <a:off x="4531915" y="540603"/>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6" name="TextBox 5">
            <a:extLst>
              <a:ext uri="{FF2B5EF4-FFF2-40B4-BE49-F238E27FC236}">
                <a16:creationId xmlns:a16="http://schemas.microsoft.com/office/drawing/2014/main" id="{BA2E5E6B-D6AC-E541-18B2-7113891A72EA}"/>
              </a:ext>
            </a:extLst>
          </p:cNvPr>
          <p:cNvSpPr txBox="1"/>
          <p:nvPr/>
        </p:nvSpPr>
        <p:spPr>
          <a:xfrm>
            <a:off x="160338" y="5410200"/>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626755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1AD1DEA-5E2D-7C28-F01E-34197F97424C}"/>
              </a:ext>
            </a:extLst>
          </p:cNvPr>
          <p:cNvGraphicFramePr>
            <a:graphicFrameLocks noGrp="1"/>
          </p:cNvGraphicFramePr>
          <p:nvPr>
            <p:extLst>
              <p:ext uri="{D42A27DB-BD31-4B8C-83A1-F6EECF244321}">
                <p14:modId xmlns:p14="http://schemas.microsoft.com/office/powerpoint/2010/main" val="359838713"/>
              </p:ext>
            </p:extLst>
          </p:nvPr>
        </p:nvGraphicFramePr>
        <p:xfrm>
          <a:off x="318441" y="1307937"/>
          <a:ext cx="14151620" cy="5212080"/>
        </p:xfrm>
        <a:graphic>
          <a:graphicData uri="http://schemas.openxmlformats.org/drawingml/2006/table">
            <a:tbl>
              <a:tblPr firstRow="1" firstCol="1" bandRow="1"/>
              <a:tblGrid>
                <a:gridCol w="937614">
                  <a:extLst>
                    <a:ext uri="{9D8B030D-6E8A-4147-A177-3AD203B41FA5}">
                      <a16:colId xmlns:a16="http://schemas.microsoft.com/office/drawing/2014/main" val="4165362930"/>
                    </a:ext>
                  </a:extLst>
                </a:gridCol>
                <a:gridCol w="568250">
                  <a:extLst>
                    <a:ext uri="{9D8B030D-6E8A-4147-A177-3AD203B41FA5}">
                      <a16:colId xmlns:a16="http://schemas.microsoft.com/office/drawing/2014/main" val="404969129"/>
                    </a:ext>
                  </a:extLst>
                </a:gridCol>
                <a:gridCol w="962889">
                  <a:extLst>
                    <a:ext uri="{9D8B030D-6E8A-4147-A177-3AD203B41FA5}">
                      <a16:colId xmlns:a16="http://schemas.microsoft.com/office/drawing/2014/main" val="3862630477"/>
                    </a:ext>
                  </a:extLst>
                </a:gridCol>
                <a:gridCol w="674109">
                  <a:extLst>
                    <a:ext uri="{9D8B030D-6E8A-4147-A177-3AD203B41FA5}">
                      <a16:colId xmlns:a16="http://schemas.microsoft.com/office/drawing/2014/main" val="1423468889"/>
                    </a:ext>
                  </a:extLst>
                </a:gridCol>
                <a:gridCol w="1286916">
                  <a:extLst>
                    <a:ext uri="{9D8B030D-6E8A-4147-A177-3AD203B41FA5}">
                      <a16:colId xmlns:a16="http://schemas.microsoft.com/office/drawing/2014/main" val="3959296819"/>
                    </a:ext>
                  </a:extLst>
                </a:gridCol>
                <a:gridCol w="1380582">
                  <a:extLst>
                    <a:ext uri="{9D8B030D-6E8A-4147-A177-3AD203B41FA5}">
                      <a16:colId xmlns:a16="http://schemas.microsoft.com/office/drawing/2014/main" val="3196893499"/>
                    </a:ext>
                  </a:extLst>
                </a:gridCol>
                <a:gridCol w="1111366">
                  <a:extLst>
                    <a:ext uri="{9D8B030D-6E8A-4147-A177-3AD203B41FA5}">
                      <a16:colId xmlns:a16="http://schemas.microsoft.com/office/drawing/2014/main" val="2324491720"/>
                    </a:ext>
                  </a:extLst>
                </a:gridCol>
                <a:gridCol w="1052980">
                  <a:extLst>
                    <a:ext uri="{9D8B030D-6E8A-4147-A177-3AD203B41FA5}">
                      <a16:colId xmlns:a16="http://schemas.microsoft.com/office/drawing/2014/main" val="2390424145"/>
                    </a:ext>
                  </a:extLst>
                </a:gridCol>
                <a:gridCol w="1055936">
                  <a:extLst>
                    <a:ext uri="{9D8B030D-6E8A-4147-A177-3AD203B41FA5}">
                      <a16:colId xmlns:a16="http://schemas.microsoft.com/office/drawing/2014/main" val="4106627614"/>
                    </a:ext>
                  </a:extLst>
                </a:gridCol>
                <a:gridCol w="817573">
                  <a:extLst>
                    <a:ext uri="{9D8B030D-6E8A-4147-A177-3AD203B41FA5}">
                      <a16:colId xmlns:a16="http://schemas.microsoft.com/office/drawing/2014/main" val="1827432113"/>
                    </a:ext>
                  </a:extLst>
                </a:gridCol>
                <a:gridCol w="874232">
                  <a:extLst>
                    <a:ext uri="{9D8B030D-6E8A-4147-A177-3AD203B41FA5}">
                      <a16:colId xmlns:a16="http://schemas.microsoft.com/office/drawing/2014/main" val="1320369615"/>
                    </a:ext>
                  </a:extLst>
                </a:gridCol>
                <a:gridCol w="874232">
                  <a:extLst>
                    <a:ext uri="{9D8B030D-6E8A-4147-A177-3AD203B41FA5}">
                      <a16:colId xmlns:a16="http://schemas.microsoft.com/office/drawing/2014/main" val="2061009352"/>
                    </a:ext>
                  </a:extLst>
                </a:gridCol>
                <a:gridCol w="874232">
                  <a:extLst>
                    <a:ext uri="{9D8B030D-6E8A-4147-A177-3AD203B41FA5}">
                      <a16:colId xmlns:a16="http://schemas.microsoft.com/office/drawing/2014/main" val="921124130"/>
                    </a:ext>
                  </a:extLst>
                </a:gridCol>
                <a:gridCol w="874232">
                  <a:extLst>
                    <a:ext uri="{9D8B030D-6E8A-4147-A177-3AD203B41FA5}">
                      <a16:colId xmlns:a16="http://schemas.microsoft.com/office/drawing/2014/main" val="4093331087"/>
                    </a:ext>
                  </a:extLst>
                </a:gridCol>
                <a:gridCol w="806477">
                  <a:extLst>
                    <a:ext uri="{9D8B030D-6E8A-4147-A177-3AD203B41FA5}">
                      <a16:colId xmlns:a16="http://schemas.microsoft.com/office/drawing/2014/main" val="855827341"/>
                    </a:ext>
                  </a:extLst>
                </a:gridCol>
              </a:tblGrid>
              <a:tr h="1082842">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CAMTAF (2014)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&lt;50%;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LVEF significantly 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957637"/>
                  </a:ext>
                </a:extLst>
              </a:tr>
              <a:tr h="1299411">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AATAC (2016)</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203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&lt;40%, CHF II-III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amiodarone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At 24 mo, RF patients more likely to be in NSR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ablation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049883"/>
                  </a:ext>
                </a:extLst>
              </a:tr>
              <a:tr h="1732547">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CAMERA MRI (2017)</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66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Persistent AF; LVEF &lt;45%, CHF II-III; idiopathic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LVEF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05897"/>
                  </a:ext>
                </a:extLst>
              </a:tr>
            </a:tbl>
          </a:graphicData>
        </a:graphic>
      </p:graphicFrame>
      <p:sp>
        <p:nvSpPr>
          <p:cNvPr id="8" name="Title 5">
            <a:extLst>
              <a:ext uri="{FF2B5EF4-FFF2-40B4-BE49-F238E27FC236}">
                <a16:creationId xmlns:a16="http://schemas.microsoft.com/office/drawing/2014/main" id="{D814041D-0508-F0EC-489E-94483EB0AD12}"/>
              </a:ext>
            </a:extLst>
          </p:cNvPr>
          <p:cNvSpPr txBox="1">
            <a:spLocks/>
          </p:cNvSpPr>
          <p:nvPr/>
        </p:nvSpPr>
        <p:spPr>
          <a:xfrm>
            <a:off x="4610966" y="30574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448118BD-A430-5161-F5EA-101A1F32C165}"/>
              </a:ext>
            </a:extLst>
          </p:cNvPr>
          <p:cNvSpPr txBox="1"/>
          <p:nvPr/>
        </p:nvSpPr>
        <p:spPr>
          <a:xfrm>
            <a:off x="460052" y="6695611"/>
            <a:ext cx="13868399" cy="830997"/>
          </a:xfrm>
          <a:prstGeom prst="rect">
            <a:avLst/>
          </a:prstGeom>
          <a:noFill/>
        </p:spPr>
        <p:txBody>
          <a:bodyPr wrap="square">
            <a:spAutoFit/>
          </a:bodyPr>
          <a:lstStyle/>
          <a:p>
            <a:r>
              <a:rPr lang="en-US" sz="1200" dirty="0">
                <a:latin typeface="Lub Dub Medium" panose="020B0603030403020204" pitchFamily="34" charset="0"/>
              </a:rPr>
              <a:t>AATAC, Ablation vs Amiodarone for Treatment of Atrial Fibrillation in Patients With Congestive Heart Failure and an Implanted ICD/CRTD; AF,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CHF, congestive heart failure; CM, cardiomyopathy; HF, heart failure; LVEF, left ventricular ejection fraction; NSR, normal sinus rhythm; NYHA, New York Heart Association; PAF, paroxysmal atrial fibrillation; QOL, quality of life; RF, radiofrequency; </a:t>
            </a:r>
          </a:p>
        </p:txBody>
      </p:sp>
    </p:spTree>
    <p:extLst>
      <p:ext uri="{BB962C8B-B14F-4D97-AF65-F5344CB8AC3E}">
        <p14:creationId xmlns:p14="http://schemas.microsoft.com/office/powerpoint/2010/main" val="2744461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DF9B439-5D14-6379-E5AD-6676764EBE4B}"/>
              </a:ext>
            </a:extLst>
          </p:cNvPr>
          <p:cNvGraphicFramePr>
            <a:graphicFrameLocks noGrp="1"/>
          </p:cNvGraphicFramePr>
          <p:nvPr>
            <p:extLst>
              <p:ext uri="{D42A27DB-BD31-4B8C-83A1-F6EECF244321}">
                <p14:modId xmlns:p14="http://schemas.microsoft.com/office/powerpoint/2010/main" val="1962067876"/>
              </p:ext>
            </p:extLst>
          </p:nvPr>
        </p:nvGraphicFramePr>
        <p:xfrm>
          <a:off x="388933" y="1295400"/>
          <a:ext cx="13860466" cy="4389120"/>
        </p:xfrm>
        <a:graphic>
          <a:graphicData uri="http://schemas.openxmlformats.org/drawingml/2006/table">
            <a:tbl>
              <a:tblPr firstRow="1" firstCol="1" bandRow="1"/>
              <a:tblGrid>
                <a:gridCol w="1133930">
                  <a:extLst>
                    <a:ext uri="{9D8B030D-6E8A-4147-A177-3AD203B41FA5}">
                      <a16:colId xmlns:a16="http://schemas.microsoft.com/office/drawing/2014/main" val="2798814672"/>
                    </a:ext>
                  </a:extLst>
                </a:gridCol>
                <a:gridCol w="609600">
                  <a:extLst>
                    <a:ext uri="{9D8B030D-6E8A-4147-A177-3AD203B41FA5}">
                      <a16:colId xmlns:a16="http://schemas.microsoft.com/office/drawing/2014/main" val="3448098981"/>
                    </a:ext>
                  </a:extLst>
                </a:gridCol>
                <a:gridCol w="1066800">
                  <a:extLst>
                    <a:ext uri="{9D8B030D-6E8A-4147-A177-3AD203B41FA5}">
                      <a16:colId xmlns:a16="http://schemas.microsoft.com/office/drawing/2014/main" val="1892496564"/>
                    </a:ext>
                  </a:extLst>
                </a:gridCol>
                <a:gridCol w="610737">
                  <a:extLst>
                    <a:ext uri="{9D8B030D-6E8A-4147-A177-3AD203B41FA5}">
                      <a16:colId xmlns:a16="http://schemas.microsoft.com/office/drawing/2014/main" val="3047211112"/>
                    </a:ext>
                  </a:extLst>
                </a:gridCol>
                <a:gridCol w="1066800">
                  <a:extLst>
                    <a:ext uri="{9D8B030D-6E8A-4147-A177-3AD203B41FA5}">
                      <a16:colId xmlns:a16="http://schemas.microsoft.com/office/drawing/2014/main" val="3588584141"/>
                    </a:ext>
                  </a:extLst>
                </a:gridCol>
                <a:gridCol w="1202950">
                  <a:extLst>
                    <a:ext uri="{9D8B030D-6E8A-4147-A177-3AD203B41FA5}">
                      <a16:colId xmlns:a16="http://schemas.microsoft.com/office/drawing/2014/main" val="1033972373"/>
                    </a:ext>
                  </a:extLst>
                </a:gridCol>
                <a:gridCol w="1088502">
                  <a:extLst>
                    <a:ext uri="{9D8B030D-6E8A-4147-A177-3AD203B41FA5}">
                      <a16:colId xmlns:a16="http://schemas.microsoft.com/office/drawing/2014/main" val="3239425883"/>
                    </a:ext>
                  </a:extLst>
                </a:gridCol>
                <a:gridCol w="1030641">
                  <a:extLst>
                    <a:ext uri="{9D8B030D-6E8A-4147-A177-3AD203B41FA5}">
                      <a16:colId xmlns:a16="http://schemas.microsoft.com/office/drawing/2014/main" val="1419175385"/>
                    </a:ext>
                  </a:extLst>
                </a:gridCol>
                <a:gridCol w="1066800">
                  <a:extLst>
                    <a:ext uri="{9D8B030D-6E8A-4147-A177-3AD203B41FA5}">
                      <a16:colId xmlns:a16="http://schemas.microsoft.com/office/drawing/2014/main" val="2725119931"/>
                    </a:ext>
                  </a:extLst>
                </a:gridCol>
                <a:gridCol w="838200">
                  <a:extLst>
                    <a:ext uri="{9D8B030D-6E8A-4147-A177-3AD203B41FA5}">
                      <a16:colId xmlns:a16="http://schemas.microsoft.com/office/drawing/2014/main" val="4232546217"/>
                    </a:ext>
                  </a:extLst>
                </a:gridCol>
                <a:gridCol w="786884">
                  <a:extLst>
                    <a:ext uri="{9D8B030D-6E8A-4147-A177-3AD203B41FA5}">
                      <a16:colId xmlns:a16="http://schemas.microsoft.com/office/drawing/2014/main" val="3240272238"/>
                    </a:ext>
                  </a:extLst>
                </a:gridCol>
                <a:gridCol w="1041916">
                  <a:extLst>
                    <a:ext uri="{9D8B030D-6E8A-4147-A177-3AD203B41FA5}">
                      <a16:colId xmlns:a16="http://schemas.microsoft.com/office/drawing/2014/main" val="138642568"/>
                    </a:ext>
                  </a:extLst>
                </a:gridCol>
                <a:gridCol w="838200">
                  <a:extLst>
                    <a:ext uri="{9D8B030D-6E8A-4147-A177-3AD203B41FA5}">
                      <a16:colId xmlns:a16="http://schemas.microsoft.com/office/drawing/2014/main" val="2508135657"/>
                    </a:ext>
                  </a:extLst>
                </a:gridCol>
                <a:gridCol w="688619">
                  <a:extLst>
                    <a:ext uri="{9D8B030D-6E8A-4147-A177-3AD203B41FA5}">
                      <a16:colId xmlns:a16="http://schemas.microsoft.com/office/drawing/2014/main" val="3395619979"/>
                    </a:ext>
                  </a:extLst>
                </a:gridCol>
                <a:gridCol w="789887">
                  <a:extLst>
                    <a:ext uri="{9D8B030D-6E8A-4147-A177-3AD203B41FA5}">
                      <a16:colId xmlns:a16="http://schemas.microsoft.com/office/drawing/2014/main" val="2901750934"/>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CASTLE AF (2018)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363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or persistent AF; LVEF &lt;36%, CHF II-IV and ICD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Composite of death and hospitalization lower with RF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720213"/>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AMICA (2019)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140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03637"/>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CABANA </a:t>
                      </a:r>
                      <a:r>
                        <a:rPr lang="en-US" sz="1800" dirty="0" err="1">
                          <a:solidFill>
                            <a:srgbClr val="000000"/>
                          </a:solidFill>
                          <a:effectLst/>
                          <a:latin typeface="Times New Roman" panose="02020603050405020304" pitchFamily="18" charset="0"/>
                          <a:ea typeface="Times New Roman" panose="02020603050405020304" pitchFamily="18" charset="0"/>
                        </a:rPr>
                        <a:t>substudy</a:t>
                      </a:r>
                      <a:r>
                        <a:rPr lang="en-US" sz="1800" dirty="0">
                          <a:solidFill>
                            <a:srgbClr val="000000"/>
                          </a:solidFill>
                          <a:effectLst/>
                          <a:latin typeface="Times New Roman" panose="02020603050405020304" pitchFamily="18" charset="0"/>
                          <a:ea typeface="Times New Roman" panose="02020603050405020304" pitchFamily="18" charset="0"/>
                        </a:rPr>
                        <a:t> (2021)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778</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Clinical HF (largely HFpEF)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Decrease in composite of MACE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461327"/>
                  </a:ext>
                </a:extLst>
              </a:tr>
            </a:tbl>
          </a:graphicData>
        </a:graphic>
      </p:graphicFrame>
      <p:sp>
        <p:nvSpPr>
          <p:cNvPr id="8" name="Title 5">
            <a:extLst>
              <a:ext uri="{FF2B5EF4-FFF2-40B4-BE49-F238E27FC236}">
                <a16:creationId xmlns:a16="http://schemas.microsoft.com/office/drawing/2014/main" id="{C7E0BE86-F2AD-102F-9C8B-25BF92A831D5}"/>
              </a:ext>
            </a:extLst>
          </p:cNvPr>
          <p:cNvSpPr txBox="1">
            <a:spLocks/>
          </p:cNvSpPr>
          <p:nvPr/>
        </p:nvSpPr>
        <p:spPr>
          <a:xfrm>
            <a:off x="4531914" y="136354"/>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921278B4-1AD8-9A67-39B3-825C180AD923}"/>
              </a:ext>
            </a:extLst>
          </p:cNvPr>
          <p:cNvSpPr txBox="1"/>
          <p:nvPr/>
        </p:nvSpPr>
        <p:spPr>
          <a:xfrm>
            <a:off x="167265" y="5786786"/>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20012632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72A8E140-57E8-85CA-4703-5AC01211AAB3}"/>
              </a:ext>
            </a:extLst>
          </p:cNvPr>
          <p:cNvGraphicFramePr>
            <a:graphicFrameLocks noGrp="1"/>
          </p:cNvGraphicFramePr>
          <p:nvPr>
            <p:extLst>
              <p:ext uri="{D42A27DB-BD31-4B8C-83A1-F6EECF244321}">
                <p14:modId xmlns:p14="http://schemas.microsoft.com/office/powerpoint/2010/main" val="2862922370"/>
              </p:ext>
            </p:extLst>
          </p:nvPr>
        </p:nvGraphicFramePr>
        <p:xfrm>
          <a:off x="361948" y="1292932"/>
          <a:ext cx="13906501" cy="5191760"/>
        </p:xfrm>
        <a:graphic>
          <a:graphicData uri="http://schemas.openxmlformats.org/drawingml/2006/table">
            <a:tbl>
              <a:tblPr firstRow="1" firstCol="1" bandRow="1"/>
              <a:tblGrid>
                <a:gridCol w="921372">
                  <a:extLst>
                    <a:ext uri="{9D8B030D-6E8A-4147-A177-3AD203B41FA5}">
                      <a16:colId xmlns:a16="http://schemas.microsoft.com/office/drawing/2014/main" val="3492536462"/>
                    </a:ext>
                  </a:extLst>
                </a:gridCol>
                <a:gridCol w="558406">
                  <a:extLst>
                    <a:ext uri="{9D8B030D-6E8A-4147-A177-3AD203B41FA5}">
                      <a16:colId xmlns:a16="http://schemas.microsoft.com/office/drawing/2014/main" val="902465796"/>
                    </a:ext>
                  </a:extLst>
                </a:gridCol>
                <a:gridCol w="792510">
                  <a:extLst>
                    <a:ext uri="{9D8B030D-6E8A-4147-A177-3AD203B41FA5}">
                      <a16:colId xmlns:a16="http://schemas.microsoft.com/office/drawing/2014/main" val="374295205"/>
                    </a:ext>
                  </a:extLst>
                </a:gridCol>
                <a:gridCol w="816134">
                  <a:extLst>
                    <a:ext uri="{9D8B030D-6E8A-4147-A177-3AD203B41FA5}">
                      <a16:colId xmlns:a16="http://schemas.microsoft.com/office/drawing/2014/main" val="2324676160"/>
                    </a:ext>
                  </a:extLst>
                </a:gridCol>
                <a:gridCol w="969696">
                  <a:extLst>
                    <a:ext uri="{9D8B030D-6E8A-4147-A177-3AD203B41FA5}">
                      <a16:colId xmlns:a16="http://schemas.microsoft.com/office/drawing/2014/main" val="140853710"/>
                    </a:ext>
                  </a:extLst>
                </a:gridCol>
                <a:gridCol w="1651597">
                  <a:extLst>
                    <a:ext uri="{9D8B030D-6E8A-4147-A177-3AD203B41FA5}">
                      <a16:colId xmlns:a16="http://schemas.microsoft.com/office/drawing/2014/main" val="3850248641"/>
                    </a:ext>
                  </a:extLst>
                </a:gridCol>
                <a:gridCol w="1092116">
                  <a:extLst>
                    <a:ext uri="{9D8B030D-6E8A-4147-A177-3AD203B41FA5}">
                      <a16:colId xmlns:a16="http://schemas.microsoft.com/office/drawing/2014/main" val="2196504884"/>
                    </a:ext>
                  </a:extLst>
                </a:gridCol>
                <a:gridCol w="859090">
                  <a:extLst>
                    <a:ext uri="{9D8B030D-6E8A-4147-A177-3AD203B41FA5}">
                      <a16:colId xmlns:a16="http://schemas.microsoft.com/office/drawing/2014/main" val="3829689015"/>
                    </a:ext>
                  </a:extLst>
                </a:gridCol>
                <a:gridCol w="1157620">
                  <a:extLst>
                    <a:ext uri="{9D8B030D-6E8A-4147-A177-3AD203B41FA5}">
                      <a16:colId xmlns:a16="http://schemas.microsoft.com/office/drawing/2014/main" val="2077472329"/>
                    </a:ext>
                  </a:extLst>
                </a:gridCol>
                <a:gridCol w="859090">
                  <a:extLst>
                    <a:ext uri="{9D8B030D-6E8A-4147-A177-3AD203B41FA5}">
                      <a16:colId xmlns:a16="http://schemas.microsoft.com/office/drawing/2014/main" val="2804805733"/>
                    </a:ext>
                  </a:extLst>
                </a:gridCol>
                <a:gridCol w="859090">
                  <a:extLst>
                    <a:ext uri="{9D8B030D-6E8A-4147-A177-3AD203B41FA5}">
                      <a16:colId xmlns:a16="http://schemas.microsoft.com/office/drawing/2014/main" val="81516603"/>
                    </a:ext>
                  </a:extLst>
                </a:gridCol>
                <a:gridCol w="859090">
                  <a:extLst>
                    <a:ext uri="{9D8B030D-6E8A-4147-A177-3AD203B41FA5}">
                      <a16:colId xmlns:a16="http://schemas.microsoft.com/office/drawing/2014/main" val="4288273851"/>
                    </a:ext>
                  </a:extLst>
                </a:gridCol>
                <a:gridCol w="859090">
                  <a:extLst>
                    <a:ext uri="{9D8B030D-6E8A-4147-A177-3AD203B41FA5}">
                      <a16:colId xmlns:a16="http://schemas.microsoft.com/office/drawing/2014/main" val="2666723907"/>
                    </a:ext>
                  </a:extLst>
                </a:gridCol>
                <a:gridCol w="859090">
                  <a:extLst>
                    <a:ext uri="{9D8B030D-6E8A-4147-A177-3AD203B41FA5}">
                      <a16:colId xmlns:a16="http://schemas.microsoft.com/office/drawing/2014/main" val="2117122405"/>
                    </a:ext>
                  </a:extLst>
                </a:gridCol>
                <a:gridCol w="792510">
                  <a:extLst>
                    <a:ext uri="{9D8B030D-6E8A-4147-A177-3AD203B41FA5}">
                      <a16:colId xmlns:a16="http://schemas.microsoft.com/office/drawing/2014/main" val="3882807998"/>
                    </a:ext>
                  </a:extLst>
                </a:gridCol>
              </a:tblGrid>
              <a:tr h="2560677">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RAFT AF (2022)</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411</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sng">
                          <a:solidFill>
                            <a:srgbClr val="000000"/>
                          </a:solidFill>
                          <a:effectLst/>
                          <a:latin typeface="Times New Roman" panose="02020603050405020304" pitchFamily="18" charset="0"/>
                          <a:ea typeface="Times New Roman" panose="02020603050405020304" pitchFamily="18" charset="0"/>
                        </a:rPr>
                        <a:t>&gt;</a:t>
                      </a:r>
                      <a:r>
                        <a:rPr lang="en-US" sz="1800">
                          <a:solidFill>
                            <a:srgbClr val="000000"/>
                          </a:solidFill>
                          <a:effectLst/>
                          <a:latin typeface="Times New Roman" panose="02020603050405020304" pitchFamily="18" charset="0"/>
                          <a:ea typeface="Times New Roman" panose="02020603050405020304" pitchFamily="18" charset="0"/>
                        </a:rPr>
                        <a:t>4 PAF/y or persistent AF, NYHA class II or III HF, elevated pro-BNP</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110879"/>
                  </a:ext>
                </a:extLst>
              </a:tr>
              <a:tr h="1477922">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err="1">
                          <a:solidFill>
                            <a:srgbClr val="000000"/>
                          </a:solidFill>
                          <a:effectLst/>
                          <a:latin typeface="Times New Roman" panose="02020603050405020304" pitchFamily="18" charset="0"/>
                          <a:ea typeface="Times New Roman" panose="02020603050405020304" pitchFamily="18" charset="0"/>
                        </a:rPr>
                        <a:t>Turagam</a:t>
                      </a:r>
                      <a:r>
                        <a:rPr lang="en-US" sz="1800" dirty="0">
                          <a:solidFill>
                            <a:srgbClr val="000000"/>
                          </a:solidFill>
                          <a:effectLst/>
                          <a:latin typeface="Times New Roman" panose="02020603050405020304" pitchFamily="18" charset="0"/>
                          <a:ea typeface="Times New Roman" panose="02020603050405020304" pitchFamily="18" charset="0"/>
                        </a:rPr>
                        <a:t> (2019)</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Reduced</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62463"/>
                  </a:ext>
                </a:extLst>
              </a:tr>
            </a:tbl>
          </a:graphicData>
        </a:graphic>
      </p:graphicFrame>
      <p:sp>
        <p:nvSpPr>
          <p:cNvPr id="8" name="Title 5">
            <a:extLst>
              <a:ext uri="{FF2B5EF4-FFF2-40B4-BE49-F238E27FC236}">
                <a16:creationId xmlns:a16="http://schemas.microsoft.com/office/drawing/2014/main" id="{1C34FBD1-6999-6061-BFF9-643A662038F7}"/>
              </a:ext>
            </a:extLst>
          </p:cNvPr>
          <p:cNvSpPr txBox="1">
            <a:spLocks/>
          </p:cNvSpPr>
          <p:nvPr/>
        </p:nvSpPr>
        <p:spPr>
          <a:xfrm>
            <a:off x="4531913" y="181101"/>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1BF7D330-6F08-7F74-A01C-67BF3AB4B6B2}"/>
              </a:ext>
            </a:extLst>
          </p:cNvPr>
          <p:cNvSpPr txBox="1"/>
          <p:nvPr/>
        </p:nvSpPr>
        <p:spPr>
          <a:xfrm>
            <a:off x="361948" y="6682123"/>
            <a:ext cx="13906501" cy="646331"/>
          </a:xfrm>
          <a:prstGeom prst="rect">
            <a:avLst/>
          </a:prstGeom>
          <a:noFill/>
        </p:spPr>
        <p:txBody>
          <a:bodyPr wrap="square">
            <a:spAutoFit/>
          </a:bodyPr>
          <a:lstStyle/>
          <a:p>
            <a:r>
              <a:rPr lang="en-US" sz="1200" dirty="0">
                <a:latin typeface="Lub Dub Medium" panose="020B0603030403020204" pitchFamily="34" charset="0"/>
              </a:rPr>
              <a:t>AF, atrial fibrillation; BNP, brain natriuretic peptide; HF, heart failure;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a:t>
            </a:r>
          </a:p>
        </p:txBody>
      </p:sp>
    </p:spTree>
    <p:extLst>
      <p:ext uri="{BB962C8B-B14F-4D97-AF65-F5344CB8AC3E}">
        <p14:creationId xmlns:p14="http://schemas.microsoft.com/office/powerpoint/2010/main" val="26812014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EB5603B-6196-CC47-E593-36FEC0B2C10D}"/>
              </a:ext>
            </a:extLst>
          </p:cNvPr>
          <p:cNvGraphicFramePr>
            <a:graphicFrameLocks noGrp="1"/>
          </p:cNvGraphicFramePr>
          <p:nvPr>
            <p:extLst>
              <p:ext uri="{D42A27DB-BD31-4B8C-83A1-F6EECF244321}">
                <p14:modId xmlns:p14="http://schemas.microsoft.com/office/powerpoint/2010/main" val="3117098338"/>
              </p:ext>
            </p:extLst>
          </p:nvPr>
        </p:nvGraphicFramePr>
        <p:xfrm>
          <a:off x="270668" y="1720802"/>
          <a:ext cx="14089061" cy="3251200"/>
        </p:xfrm>
        <a:graphic>
          <a:graphicData uri="http://schemas.openxmlformats.org/drawingml/2006/table">
            <a:tbl>
              <a:tblPr firstRow="1" firstCol="1" bandRow="1"/>
              <a:tblGrid>
                <a:gridCol w="933468">
                  <a:extLst>
                    <a:ext uri="{9D8B030D-6E8A-4147-A177-3AD203B41FA5}">
                      <a16:colId xmlns:a16="http://schemas.microsoft.com/office/drawing/2014/main" val="3957875729"/>
                    </a:ext>
                  </a:extLst>
                </a:gridCol>
                <a:gridCol w="700864">
                  <a:extLst>
                    <a:ext uri="{9D8B030D-6E8A-4147-A177-3AD203B41FA5}">
                      <a16:colId xmlns:a16="http://schemas.microsoft.com/office/drawing/2014/main" val="528922211"/>
                    </a:ext>
                  </a:extLst>
                </a:gridCol>
                <a:gridCol w="667788">
                  <a:extLst>
                    <a:ext uri="{9D8B030D-6E8A-4147-A177-3AD203B41FA5}">
                      <a16:colId xmlns:a16="http://schemas.microsoft.com/office/drawing/2014/main" val="1459201039"/>
                    </a:ext>
                  </a:extLst>
                </a:gridCol>
                <a:gridCol w="826849">
                  <a:extLst>
                    <a:ext uri="{9D8B030D-6E8A-4147-A177-3AD203B41FA5}">
                      <a16:colId xmlns:a16="http://schemas.microsoft.com/office/drawing/2014/main" val="3174944050"/>
                    </a:ext>
                  </a:extLst>
                </a:gridCol>
                <a:gridCol w="982427">
                  <a:extLst>
                    <a:ext uri="{9D8B030D-6E8A-4147-A177-3AD203B41FA5}">
                      <a16:colId xmlns:a16="http://schemas.microsoft.com/office/drawing/2014/main" val="3742290208"/>
                    </a:ext>
                  </a:extLst>
                </a:gridCol>
                <a:gridCol w="1673281">
                  <a:extLst>
                    <a:ext uri="{9D8B030D-6E8A-4147-A177-3AD203B41FA5}">
                      <a16:colId xmlns:a16="http://schemas.microsoft.com/office/drawing/2014/main" val="2197197333"/>
                    </a:ext>
                  </a:extLst>
                </a:gridCol>
                <a:gridCol w="1106455">
                  <a:extLst>
                    <a:ext uri="{9D8B030D-6E8A-4147-A177-3AD203B41FA5}">
                      <a16:colId xmlns:a16="http://schemas.microsoft.com/office/drawing/2014/main" val="89516317"/>
                    </a:ext>
                  </a:extLst>
                </a:gridCol>
                <a:gridCol w="870366">
                  <a:extLst>
                    <a:ext uri="{9D8B030D-6E8A-4147-A177-3AD203B41FA5}">
                      <a16:colId xmlns:a16="http://schemas.microsoft.com/office/drawing/2014/main" val="388638823"/>
                    </a:ext>
                  </a:extLst>
                </a:gridCol>
                <a:gridCol w="1172820">
                  <a:extLst>
                    <a:ext uri="{9D8B030D-6E8A-4147-A177-3AD203B41FA5}">
                      <a16:colId xmlns:a16="http://schemas.microsoft.com/office/drawing/2014/main" val="2306769906"/>
                    </a:ext>
                  </a:extLst>
                </a:gridCol>
                <a:gridCol w="870366">
                  <a:extLst>
                    <a:ext uri="{9D8B030D-6E8A-4147-A177-3AD203B41FA5}">
                      <a16:colId xmlns:a16="http://schemas.microsoft.com/office/drawing/2014/main" val="1360026487"/>
                    </a:ext>
                  </a:extLst>
                </a:gridCol>
                <a:gridCol w="870366">
                  <a:extLst>
                    <a:ext uri="{9D8B030D-6E8A-4147-A177-3AD203B41FA5}">
                      <a16:colId xmlns:a16="http://schemas.microsoft.com/office/drawing/2014/main" val="1299505739"/>
                    </a:ext>
                  </a:extLst>
                </a:gridCol>
                <a:gridCol w="870366">
                  <a:extLst>
                    <a:ext uri="{9D8B030D-6E8A-4147-A177-3AD203B41FA5}">
                      <a16:colId xmlns:a16="http://schemas.microsoft.com/office/drawing/2014/main" val="2751155022"/>
                    </a:ext>
                  </a:extLst>
                </a:gridCol>
                <a:gridCol w="870366">
                  <a:extLst>
                    <a:ext uri="{9D8B030D-6E8A-4147-A177-3AD203B41FA5}">
                      <a16:colId xmlns:a16="http://schemas.microsoft.com/office/drawing/2014/main" val="1231041384"/>
                    </a:ext>
                  </a:extLst>
                </a:gridCol>
                <a:gridCol w="870366">
                  <a:extLst>
                    <a:ext uri="{9D8B030D-6E8A-4147-A177-3AD203B41FA5}">
                      <a16:colId xmlns:a16="http://schemas.microsoft.com/office/drawing/2014/main" val="4097671742"/>
                    </a:ext>
                  </a:extLst>
                </a:gridCol>
                <a:gridCol w="802913">
                  <a:extLst>
                    <a:ext uri="{9D8B030D-6E8A-4147-A177-3AD203B41FA5}">
                      <a16:colId xmlns:a16="http://schemas.microsoft.com/office/drawing/2014/main" val="1591788179"/>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Chen (2020)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1112</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209415"/>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Pan (2021)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045942"/>
                  </a:ext>
                </a:extLst>
              </a:tr>
            </a:tbl>
          </a:graphicData>
        </a:graphic>
      </p:graphicFrame>
      <p:sp>
        <p:nvSpPr>
          <p:cNvPr id="8" name="Title 5">
            <a:extLst>
              <a:ext uri="{FF2B5EF4-FFF2-40B4-BE49-F238E27FC236}">
                <a16:creationId xmlns:a16="http://schemas.microsoft.com/office/drawing/2014/main" id="{B89398F9-B5C3-EE81-FBB8-193BA9227D41}"/>
              </a:ext>
            </a:extLst>
          </p:cNvPr>
          <p:cNvSpPr txBox="1">
            <a:spLocks/>
          </p:cNvSpPr>
          <p:nvPr/>
        </p:nvSpPr>
        <p:spPr>
          <a:xfrm>
            <a:off x="4531913" y="45720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D4B2018C-DA12-B15D-1846-C65C1D50E1F0}"/>
              </a:ext>
            </a:extLst>
          </p:cNvPr>
          <p:cNvSpPr txBox="1"/>
          <p:nvPr/>
        </p:nvSpPr>
        <p:spPr>
          <a:xfrm>
            <a:off x="160338" y="5321204"/>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50590463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F32C-39C5-6BC1-3193-2572B60C96F7}"/>
              </a:ext>
            </a:extLst>
          </p:cNvPr>
          <p:cNvSpPr>
            <a:spLocks noGrp="1"/>
          </p:cNvSpPr>
          <p:nvPr>
            <p:ph type="ctrTitle"/>
          </p:nvPr>
        </p:nvSpPr>
        <p:spPr>
          <a:xfrm>
            <a:off x="304801" y="1524000"/>
            <a:ext cx="2514600" cy="2073214"/>
          </a:xfrm>
        </p:spPr>
        <p:txBody>
          <a:bodyPr lIns="91440" tIns="45720" rIns="91440" bIns="45720" anchor="b"/>
          <a:lstStyle/>
          <a:p>
            <a:r>
              <a:rPr lang="en-US" sz="2800" dirty="0">
                <a:latin typeface="Lub Dub Medium"/>
              </a:rPr>
              <a:t>Figure 24. Management of Patients with HF and AF</a:t>
            </a:r>
            <a:endParaRPr lang="en-US" sz="28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company&#10;&#10;Description automatically generated">
            <a:extLst>
              <a:ext uri="{FF2B5EF4-FFF2-40B4-BE49-F238E27FC236}">
                <a16:creationId xmlns:a16="http://schemas.microsoft.com/office/drawing/2014/main" id="{B673AEB9-BE4C-3D8E-B839-BDAEE152AA34}"/>
              </a:ext>
            </a:extLst>
          </p:cNvPr>
          <p:cNvPicPr>
            <a:picLocks noChangeAspect="1"/>
          </p:cNvPicPr>
          <p:nvPr/>
        </p:nvPicPr>
        <p:blipFill>
          <a:blip r:embed="rId2"/>
          <a:stretch>
            <a:fillRect/>
          </a:stretch>
        </p:blipFill>
        <p:spPr>
          <a:xfrm>
            <a:off x="4572000" y="6824"/>
            <a:ext cx="5029200" cy="7562244"/>
          </a:xfrm>
          <a:prstGeom prst="rect">
            <a:avLst/>
          </a:prstGeom>
        </p:spPr>
      </p:pic>
      <p:sp>
        <p:nvSpPr>
          <p:cNvPr id="4" name="TextBox 3">
            <a:extLst>
              <a:ext uri="{FF2B5EF4-FFF2-40B4-BE49-F238E27FC236}">
                <a16:creationId xmlns:a16="http://schemas.microsoft.com/office/drawing/2014/main" id="{8949EEEC-EF8C-15C2-B49A-F70644902D09}"/>
              </a:ext>
            </a:extLst>
          </p:cNvPr>
          <p:cNvSpPr txBox="1"/>
          <p:nvPr/>
        </p:nvSpPr>
        <p:spPr>
          <a:xfrm>
            <a:off x="304801" y="4724400"/>
            <a:ext cx="2895600" cy="2677656"/>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CMP, cardiomyopathy; CMR, cardiac magnetic resonance; GDMT, guideline-directed medical therapy;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and NYHA, New York Heart Association.</a:t>
            </a:r>
          </a:p>
        </p:txBody>
      </p:sp>
      <p:sp>
        <p:nvSpPr>
          <p:cNvPr id="3" name="TextBox 2">
            <a:extLst>
              <a:ext uri="{FF2B5EF4-FFF2-40B4-BE49-F238E27FC236}">
                <a16:creationId xmlns:a16="http://schemas.microsoft.com/office/drawing/2014/main" id="{8DB3BA4B-5307-3D3C-C22C-D4084082BA09}"/>
              </a:ext>
            </a:extLst>
          </p:cNvPr>
          <p:cNvSpPr txBox="1"/>
          <p:nvPr/>
        </p:nvSpPr>
        <p:spPr>
          <a:xfrm>
            <a:off x="11963399" y="70104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01649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type="body" sz="quarter" idx="15"/>
          </p:nvPr>
        </p:nvSpPr>
        <p:spPr>
          <a:xfrm>
            <a:off x="685800" y="2286000"/>
            <a:ext cx="12877800" cy="4419600"/>
          </a:xfrm>
        </p:spPr>
        <p:txBody>
          <a:bodyPr lIns="91440" tIns="45720" rIns="91440" bIns="45720" anchor="t"/>
          <a:lstStyle/>
          <a:p>
            <a:r>
              <a:rPr lang="en-US">
                <a:latin typeface="Lub Dub Medium"/>
              </a:rPr>
              <a:t>This slide set is adapted from the 2023 ACC/AHA/ACCP/HRS Guideline for the Diagnosis and Management of Atrial Fibrillation. Published ahead of print November 30, 2023, available at: </a:t>
            </a:r>
            <a:r>
              <a:rPr lang="en-US" i="1">
                <a:latin typeface="Lub Dub Medium"/>
              </a:rPr>
              <a:t>Circulation</a:t>
            </a:r>
            <a:r>
              <a:rPr lang="en-US">
                <a:latin typeface="Lub Dub Medium"/>
              </a:rPr>
              <a:t>. </a:t>
            </a:r>
            <a:r>
              <a:rPr lang="en-US" dirty="0">
                <a:latin typeface="Lub Dub Medium"/>
                <a:hlinkClick r:id="rId2"/>
              </a:rPr>
              <a:t>https://www.ahajournals.org/doi/10.1161/CIR.0000000000001193</a:t>
            </a:r>
            <a:r>
              <a:rPr lang="en-US">
                <a:latin typeface="Lub Dub Medium"/>
              </a:rPr>
              <a:t> And Journal of the American College of Cardiology, published online ahead of print November 30, 2023. </a:t>
            </a:r>
            <a:r>
              <a:rPr lang="en-US" i="1">
                <a:latin typeface="Lub Dub Medium"/>
              </a:rPr>
              <a:t>J Am Coll </a:t>
            </a:r>
            <a:r>
              <a:rPr lang="en-US" i="1" err="1">
                <a:latin typeface="Lub Dub Medium"/>
              </a:rPr>
              <a:t>Cardiol</a:t>
            </a:r>
            <a:r>
              <a:rPr lang="en-US">
                <a:latin typeface="Lub Dub Medium"/>
              </a:rPr>
              <a:t>. </a:t>
            </a:r>
            <a:r>
              <a:rPr lang="en-US" dirty="0">
                <a:latin typeface="Lub Dub Medium"/>
                <a:hlinkClick r:id="rId3"/>
              </a:rPr>
              <a:t>https://www.jacc.org/doi/10.1016/j.jacc.2023.08.017</a:t>
            </a:r>
            <a:endParaRPr lang="en-US" dirty="0">
              <a:latin typeface="Lub Dub Medium"/>
            </a:endParaRP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p:txBody>
          <a:bodyPr/>
          <a:lstStyle/>
          <a:p>
            <a:r>
              <a:rPr lang="en-US" dirty="0"/>
              <a:t>Citation</a:t>
            </a:r>
          </a:p>
        </p:txBody>
      </p:sp>
      <p:sp>
        <p:nvSpPr>
          <p:cNvPr id="2" name="TextBox 1">
            <a:extLst>
              <a:ext uri="{FF2B5EF4-FFF2-40B4-BE49-F238E27FC236}">
                <a16:creationId xmlns:a16="http://schemas.microsoft.com/office/drawing/2014/main" id="{E06DEF59-9D61-D041-462C-0878E8EF4BE2}"/>
              </a:ext>
            </a:extLst>
          </p:cNvPr>
          <p:cNvSpPr txBox="1"/>
          <p:nvPr/>
        </p:nvSpPr>
        <p:spPr>
          <a:xfrm>
            <a:off x="1570434" y="6705600"/>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2023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2" name="Title 3">
            <a:extLst>
              <a:ext uri="{FF2B5EF4-FFF2-40B4-BE49-F238E27FC236}">
                <a16:creationId xmlns:a16="http://schemas.microsoft.com/office/drawing/2014/main" id="{658103EA-7560-F758-E674-AB1BF48CAE91}"/>
              </a:ext>
            </a:extLst>
          </p:cNvPr>
          <p:cNvSpPr>
            <a:spLocks noGrp="1"/>
          </p:cNvSpPr>
          <p:nvPr>
            <p:ph type="ctrTitle"/>
          </p:nvPr>
        </p:nvSpPr>
        <p:spPr>
          <a:xfrm>
            <a:off x="3371850" y="117661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9" name="Table 8">
            <a:extLst>
              <a:ext uri="{FF2B5EF4-FFF2-40B4-BE49-F238E27FC236}">
                <a16:creationId xmlns:a16="http://schemas.microsoft.com/office/drawing/2014/main" id="{1EC41064-207C-42EA-782D-08DB28350396}"/>
              </a:ext>
            </a:extLst>
          </p:cNvPr>
          <p:cNvGraphicFramePr>
            <a:graphicFrameLocks noGrp="1"/>
          </p:cNvGraphicFramePr>
          <p:nvPr>
            <p:extLst>
              <p:ext uri="{D42A27DB-BD31-4B8C-83A1-F6EECF244321}">
                <p14:modId xmlns:p14="http://schemas.microsoft.com/office/powerpoint/2010/main" val="1462533611"/>
              </p:ext>
            </p:extLst>
          </p:nvPr>
        </p:nvGraphicFramePr>
        <p:xfrm>
          <a:off x="1006475" y="1876298"/>
          <a:ext cx="12617450" cy="4477004"/>
        </p:xfrm>
        <a:graphic>
          <a:graphicData uri="http://schemas.openxmlformats.org/drawingml/2006/table">
            <a:tbl>
              <a:tblPr firstRow="1" firstCol="1" bandRow="1"/>
              <a:tblGrid>
                <a:gridCol w="1665503">
                  <a:extLst>
                    <a:ext uri="{9D8B030D-6E8A-4147-A177-3AD203B41FA5}">
                      <a16:colId xmlns:a16="http://schemas.microsoft.com/office/drawing/2014/main" val="2436074012"/>
                    </a:ext>
                  </a:extLst>
                </a:gridCol>
                <a:gridCol w="1751302">
                  <a:extLst>
                    <a:ext uri="{9D8B030D-6E8A-4147-A177-3AD203B41FA5}">
                      <a16:colId xmlns:a16="http://schemas.microsoft.com/office/drawing/2014/main" val="3989521493"/>
                    </a:ext>
                  </a:extLst>
                </a:gridCol>
                <a:gridCol w="4247034">
                  <a:extLst>
                    <a:ext uri="{9D8B030D-6E8A-4147-A177-3AD203B41FA5}">
                      <a16:colId xmlns:a16="http://schemas.microsoft.com/office/drawing/2014/main" val="322298080"/>
                    </a:ext>
                  </a:extLst>
                </a:gridCol>
                <a:gridCol w="1768967">
                  <a:extLst>
                    <a:ext uri="{9D8B030D-6E8A-4147-A177-3AD203B41FA5}">
                      <a16:colId xmlns:a16="http://schemas.microsoft.com/office/drawing/2014/main" val="2911583509"/>
                    </a:ext>
                  </a:extLst>
                </a:gridCol>
                <a:gridCol w="3184644">
                  <a:extLst>
                    <a:ext uri="{9D8B030D-6E8A-4147-A177-3AD203B41FA5}">
                      <a16:colId xmlns:a16="http://schemas.microsoft.com/office/drawing/2014/main" val="2040740580"/>
                    </a:ext>
                  </a:extLst>
                </a:gridCol>
              </a:tblGrid>
              <a:tr h="1145761">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Alcohol</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 of AF episode within 4 h of 1 drink: ↑ risk (OR, 2.02)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Greater access to alcohol law: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Randomized abstinence: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and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N-of-1 studies of alcohol avoidance: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near-term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Alcohol avoidance or reduction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symptoms, progression of AF</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946510"/>
                  </a:ext>
                </a:extLst>
              </a:tr>
              <a:tr h="1231564">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Dose response (#drinks/d): ↑ risk (RR)</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1: 1.08; 2: 1.17; 3: 1.33; 4: 1.36; 5: 1.47</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17055"/>
                  </a:ext>
                </a:extLst>
              </a:tr>
              <a:tr h="1860053">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heavy alcohol consumption (&gt;35 U/week for women and &gt;50 U/week for men):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983659"/>
                  </a:ext>
                </a:extLst>
              </a:tr>
            </a:tbl>
          </a:graphicData>
        </a:graphic>
      </p:graphicFrame>
      <p:sp>
        <p:nvSpPr>
          <p:cNvPr id="11" name="TextBox 10">
            <a:extLst>
              <a:ext uri="{FF2B5EF4-FFF2-40B4-BE49-F238E27FC236}">
                <a16:creationId xmlns:a16="http://schemas.microsoft.com/office/drawing/2014/main" id="{59590B6C-F8EF-C835-B38B-200BFC85D680}"/>
              </a:ext>
            </a:extLst>
          </p:cNvPr>
          <p:cNvSpPr txBox="1"/>
          <p:nvPr/>
        </p:nvSpPr>
        <p:spPr>
          <a:xfrm>
            <a:off x="1006475" y="6519586"/>
            <a:ext cx="5245313"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2" name="TextBox 11">
            <a:extLst>
              <a:ext uri="{FF2B5EF4-FFF2-40B4-BE49-F238E27FC236}">
                <a16:creationId xmlns:a16="http://schemas.microsoft.com/office/drawing/2014/main" id="{DC6663EE-574F-9EB1-CEFE-3851CF1AE56C}"/>
              </a:ext>
            </a:extLst>
          </p:cNvPr>
          <p:cNvSpPr txBox="1"/>
          <p:nvPr/>
        </p:nvSpPr>
        <p:spPr>
          <a:xfrm>
            <a:off x="1006475" y="6822153"/>
            <a:ext cx="12605980" cy="461665"/>
          </a:xfrm>
          <a:prstGeom prst="rect">
            <a:avLst/>
          </a:prstGeom>
          <a:noFill/>
        </p:spPr>
        <p:txBody>
          <a:bodyPr wrap="square">
            <a:spAutoFit/>
          </a:bodyPr>
          <a:lstStyle/>
          <a:p>
            <a:r>
              <a:rPr lang="en-US" sz="1200" dirty="0">
                <a:latin typeface="Lub Dub Medium" panose="020B0603030403020204" pitchFamily="34" charset="0"/>
              </a:rPr>
              <a:t>AF, atrial fibrillation; LRFM, lifestyle and risk factor modification; MA, meta-analysis; MR, Mendelian randomization; N/A, not available/applicable; OR, odds ratio; RR, relative risk; SR, systematic review</a:t>
            </a:r>
          </a:p>
        </p:txBody>
      </p:sp>
    </p:spTree>
    <p:extLst>
      <p:ext uri="{BB962C8B-B14F-4D97-AF65-F5344CB8AC3E}">
        <p14:creationId xmlns:p14="http://schemas.microsoft.com/office/powerpoint/2010/main" val="1569296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0D30B0-EBBC-0C55-0DAA-F5DBFADD797C}"/>
              </a:ext>
            </a:extLst>
          </p:cNvPr>
          <p:cNvSpPr>
            <a:spLocks noGrp="1"/>
          </p:cNvSpPr>
          <p:nvPr>
            <p:ph type="sldNum" sz="quarter" idx="4"/>
          </p:nvPr>
        </p:nvSpPr>
        <p:spPr/>
        <p:txBody>
          <a:bodyPr/>
          <a:lstStyle/>
          <a:p>
            <a:fld id="{01CD3B2E-BC1C-6C4D-9D91-A67B950EE325}" type="slidenum">
              <a:rPr lang="en-US" smtClean="0"/>
              <a:pPr/>
              <a:t>200</a:t>
            </a:fld>
            <a:endParaRPr lang="en-US" dirty="0"/>
          </a:p>
        </p:txBody>
      </p:sp>
      <p:sp>
        <p:nvSpPr>
          <p:cNvPr id="5" name="TextBox 4">
            <a:extLst>
              <a:ext uri="{FF2B5EF4-FFF2-40B4-BE49-F238E27FC236}">
                <a16:creationId xmlns:a16="http://schemas.microsoft.com/office/drawing/2014/main" id="{64B2F6D9-5373-DC30-1C72-FBB34FBB4ACF}"/>
              </a:ext>
            </a:extLst>
          </p:cNvPr>
          <p:cNvSpPr txBox="1"/>
          <p:nvPr/>
        </p:nvSpPr>
        <p:spPr>
          <a:xfrm>
            <a:off x="2361604" y="3683913"/>
            <a:ext cx="9907191" cy="861774"/>
          </a:xfrm>
          <a:prstGeom prst="rect">
            <a:avLst/>
          </a:prstGeom>
          <a:noFill/>
        </p:spPr>
        <p:txBody>
          <a:bodyPr wrap="square">
            <a:spAutoFit/>
          </a:bodyPr>
          <a:lstStyle/>
          <a:p>
            <a:pPr algn="ctr"/>
            <a:r>
              <a:rPr lang="en-US" sz="5000" dirty="0">
                <a:latin typeface="Lub Dub Bold" panose="020B0803030403020204" pitchFamily="34" charset="0"/>
              </a:rPr>
              <a:t>AF and Specific Patient Groups</a:t>
            </a:r>
          </a:p>
        </p:txBody>
      </p:sp>
    </p:spTree>
    <p:extLst>
      <p:ext uri="{BB962C8B-B14F-4D97-AF65-F5344CB8AC3E}">
        <p14:creationId xmlns:p14="http://schemas.microsoft.com/office/powerpoint/2010/main" val="157475525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88C1D3-52C4-326B-0D19-CB48C89489CB}"/>
              </a:ext>
            </a:extLst>
          </p:cNvPr>
          <p:cNvSpPr>
            <a:spLocks noGrp="1"/>
          </p:cNvSpPr>
          <p:nvPr>
            <p:ph type="ctrTitle"/>
          </p:nvPr>
        </p:nvSpPr>
        <p:spPr>
          <a:xfrm>
            <a:off x="4495799" y="381000"/>
            <a:ext cx="5638801" cy="838200"/>
          </a:xfrm>
        </p:spPr>
        <p:txBody>
          <a:bodyPr/>
          <a:lstStyle/>
          <a:p>
            <a:r>
              <a:rPr lang="en-US" sz="2800" dirty="0">
                <a:latin typeface="Lub Dub Medium" panose="020B0603030403020204" pitchFamily="34" charset="0"/>
              </a:rPr>
              <a:t>Management of Early Onset AF, Including Genetic Testing</a:t>
            </a:r>
          </a:p>
        </p:txBody>
      </p:sp>
      <p:graphicFrame>
        <p:nvGraphicFramePr>
          <p:cNvPr id="3" name="Table 2">
            <a:extLst>
              <a:ext uri="{FF2B5EF4-FFF2-40B4-BE49-F238E27FC236}">
                <a16:creationId xmlns:a16="http://schemas.microsoft.com/office/drawing/2014/main" id="{EFB5EA0F-6B39-4044-FCFB-A61F27C232CC}"/>
              </a:ext>
            </a:extLst>
          </p:cNvPr>
          <p:cNvGraphicFramePr>
            <a:graphicFrameLocks noGrp="1"/>
          </p:cNvGraphicFramePr>
          <p:nvPr>
            <p:extLst>
              <p:ext uri="{D42A27DB-BD31-4B8C-83A1-F6EECF244321}">
                <p14:modId xmlns:p14="http://schemas.microsoft.com/office/powerpoint/2010/main" val="1920967456"/>
              </p:ext>
            </p:extLst>
          </p:nvPr>
        </p:nvGraphicFramePr>
        <p:xfrm>
          <a:off x="1641473" y="1371600"/>
          <a:ext cx="11347451" cy="5410200"/>
        </p:xfrm>
        <a:graphic>
          <a:graphicData uri="http://schemas.openxmlformats.org/drawingml/2006/table">
            <a:tbl>
              <a:tblPr firstRow="1" firstCol="1" bandRow="1"/>
              <a:tblGrid>
                <a:gridCol w="1304957">
                  <a:extLst>
                    <a:ext uri="{9D8B030D-6E8A-4147-A177-3AD203B41FA5}">
                      <a16:colId xmlns:a16="http://schemas.microsoft.com/office/drawing/2014/main" val="3974383468"/>
                    </a:ext>
                  </a:extLst>
                </a:gridCol>
                <a:gridCol w="1420701">
                  <a:extLst>
                    <a:ext uri="{9D8B030D-6E8A-4147-A177-3AD203B41FA5}">
                      <a16:colId xmlns:a16="http://schemas.microsoft.com/office/drawing/2014/main" val="3306157915"/>
                    </a:ext>
                  </a:extLst>
                </a:gridCol>
                <a:gridCol w="8621793">
                  <a:extLst>
                    <a:ext uri="{9D8B030D-6E8A-4147-A177-3AD203B41FA5}">
                      <a16:colId xmlns:a16="http://schemas.microsoft.com/office/drawing/2014/main" val="4036918522"/>
                    </a:ext>
                  </a:extLst>
                </a:gridCol>
              </a:tblGrid>
              <a:tr h="106449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Management of Early Onset AF, Including Genetic Testing</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Management of Early Onset AF, Including Genetic Testing</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62558"/>
                  </a:ext>
                </a:extLst>
              </a:tr>
              <a:tr h="48836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895350" algn="l"/>
                        </a:tabLs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213637"/>
                  </a:ext>
                </a:extLst>
              </a:tr>
              <a:tr h="22167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an onset of unexplained AF before 30 years of age, electrophysiological study to evaluate and treat reentrant supraventricular tachyarrhythmias with a targeted ablation may be reasonable because of the high prevalence of reentrant arrhythmias in this group.</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62049"/>
                  </a:ext>
                </a:extLst>
              </a:tr>
              <a:tr h="164061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rPr>
                        <a:t>In patents with an onset of AF before 45 years of age without obvious risk factors for AF, referral for genetic counseling, genetic testing for rare pathogenic variants, and surveillance for cardiomyopathy or arrhythmia syndromes may be reasonable.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870463"/>
                  </a:ext>
                </a:extLst>
              </a:tr>
            </a:tbl>
          </a:graphicData>
        </a:graphic>
      </p:graphicFrame>
    </p:spTree>
    <p:extLst>
      <p:ext uri="{BB962C8B-B14F-4D97-AF65-F5344CB8AC3E}">
        <p14:creationId xmlns:p14="http://schemas.microsoft.com/office/powerpoint/2010/main" val="209443389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FB5058D-A4F0-7B39-C8A3-51583BEA0A3E}"/>
              </a:ext>
            </a:extLst>
          </p:cNvPr>
          <p:cNvSpPr>
            <a:spLocks noGrp="1"/>
          </p:cNvSpPr>
          <p:nvPr>
            <p:ph type="ctrTitle"/>
          </p:nvPr>
        </p:nvSpPr>
        <p:spPr>
          <a:xfrm>
            <a:off x="6515100" y="1219200"/>
            <a:ext cx="1600200" cy="533400"/>
          </a:xfrm>
        </p:spPr>
        <p:txBody>
          <a:bodyPr/>
          <a:lstStyle/>
          <a:p>
            <a:r>
              <a:rPr lang="en-US" sz="2800" dirty="0">
                <a:latin typeface="Lub Dub Medium" panose="020B0603030403020204" pitchFamily="34" charset="0"/>
              </a:rPr>
              <a:t>Athletes</a:t>
            </a:r>
          </a:p>
        </p:txBody>
      </p:sp>
      <p:graphicFrame>
        <p:nvGraphicFramePr>
          <p:cNvPr id="3" name="Table 2">
            <a:extLst>
              <a:ext uri="{FF2B5EF4-FFF2-40B4-BE49-F238E27FC236}">
                <a16:creationId xmlns:a16="http://schemas.microsoft.com/office/drawing/2014/main" id="{3F2EF600-EE49-6068-D504-3C9C127023D9}"/>
              </a:ext>
            </a:extLst>
          </p:cNvPr>
          <p:cNvGraphicFramePr>
            <a:graphicFrameLocks noGrp="1"/>
          </p:cNvGraphicFramePr>
          <p:nvPr>
            <p:extLst>
              <p:ext uri="{D42A27DB-BD31-4B8C-83A1-F6EECF244321}">
                <p14:modId xmlns:p14="http://schemas.microsoft.com/office/powerpoint/2010/main" val="834285893"/>
              </p:ext>
            </p:extLst>
          </p:nvPr>
        </p:nvGraphicFramePr>
        <p:xfrm>
          <a:off x="2141537" y="2172287"/>
          <a:ext cx="10347326" cy="3885026"/>
        </p:xfrm>
        <a:graphic>
          <a:graphicData uri="http://schemas.openxmlformats.org/drawingml/2006/table">
            <a:tbl>
              <a:tblPr firstRow="1" firstCol="1" bandRow="1"/>
              <a:tblGrid>
                <a:gridCol w="1189943">
                  <a:extLst>
                    <a:ext uri="{9D8B030D-6E8A-4147-A177-3AD203B41FA5}">
                      <a16:colId xmlns:a16="http://schemas.microsoft.com/office/drawing/2014/main" val="4239325914"/>
                    </a:ext>
                  </a:extLst>
                </a:gridCol>
                <a:gridCol w="1196151">
                  <a:extLst>
                    <a:ext uri="{9D8B030D-6E8A-4147-A177-3AD203B41FA5}">
                      <a16:colId xmlns:a16="http://schemas.microsoft.com/office/drawing/2014/main" val="2769827841"/>
                    </a:ext>
                  </a:extLst>
                </a:gridCol>
                <a:gridCol w="7961232">
                  <a:extLst>
                    <a:ext uri="{9D8B030D-6E8A-4147-A177-3AD203B41FA5}">
                      <a16:colId xmlns:a16="http://schemas.microsoft.com/office/drawing/2014/main" val="496882566"/>
                    </a:ext>
                  </a:extLst>
                </a:gridCol>
              </a:tblGrid>
              <a:tr h="15800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Athletes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Athletes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6857601"/>
                  </a:ext>
                </a:extLst>
              </a:tr>
              <a:tr h="724904">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47410"/>
                  </a:ext>
                </a:extLst>
              </a:tr>
              <a:tr h="158006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athletes who develop AF, catheter ablation with PVI is a reasonable strategy for rhythm control because of its effectiveness and low risk of detrimental effect on exercise capacity.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565986"/>
                  </a:ext>
                </a:extLst>
              </a:tr>
            </a:tbl>
          </a:graphicData>
        </a:graphic>
      </p:graphicFrame>
    </p:spTree>
    <p:extLst>
      <p:ext uri="{BB962C8B-B14F-4D97-AF65-F5344CB8AC3E}">
        <p14:creationId xmlns:p14="http://schemas.microsoft.com/office/powerpoint/2010/main" val="25966821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6755DF-5B19-D348-1E9D-E205F6F6DB1B}"/>
              </a:ext>
            </a:extLst>
          </p:cNvPr>
          <p:cNvSpPr>
            <a:spLocks noGrp="1"/>
          </p:cNvSpPr>
          <p:nvPr>
            <p:ph type="ctrTitle"/>
          </p:nvPr>
        </p:nvSpPr>
        <p:spPr>
          <a:xfrm>
            <a:off x="4305299" y="838200"/>
            <a:ext cx="6019801" cy="838200"/>
          </a:xfrm>
        </p:spPr>
        <p:txBody>
          <a:bodyPr/>
          <a:lstStyle/>
          <a:p>
            <a:r>
              <a:rPr lang="en-US" sz="2800" dirty="0">
                <a:latin typeface="Lub Dub Medium" panose="020B0603030403020204" pitchFamily="34" charset="0"/>
              </a:rPr>
              <a:t>Anticoagulation Considerations in Patients With Class III Obesity</a:t>
            </a:r>
          </a:p>
        </p:txBody>
      </p:sp>
      <p:graphicFrame>
        <p:nvGraphicFramePr>
          <p:cNvPr id="3" name="Table 2">
            <a:extLst>
              <a:ext uri="{FF2B5EF4-FFF2-40B4-BE49-F238E27FC236}">
                <a16:creationId xmlns:a16="http://schemas.microsoft.com/office/drawing/2014/main" id="{59B3BA67-9D0F-D4EE-7AEF-ECEF3AA88EF0}"/>
              </a:ext>
            </a:extLst>
          </p:cNvPr>
          <p:cNvGraphicFramePr>
            <a:graphicFrameLocks noGrp="1"/>
          </p:cNvGraphicFramePr>
          <p:nvPr>
            <p:extLst>
              <p:ext uri="{D42A27DB-BD31-4B8C-83A1-F6EECF244321}">
                <p14:modId xmlns:p14="http://schemas.microsoft.com/office/powerpoint/2010/main" val="228217937"/>
              </p:ext>
            </p:extLst>
          </p:nvPr>
        </p:nvGraphicFramePr>
        <p:xfrm>
          <a:off x="2033298" y="2057400"/>
          <a:ext cx="10563803" cy="4876800"/>
        </p:xfrm>
        <a:graphic>
          <a:graphicData uri="http://schemas.openxmlformats.org/drawingml/2006/table">
            <a:tbl>
              <a:tblPr firstRow="1" firstCol="1" bandRow="1"/>
              <a:tblGrid>
                <a:gridCol w="995110">
                  <a:extLst>
                    <a:ext uri="{9D8B030D-6E8A-4147-A177-3AD203B41FA5}">
                      <a16:colId xmlns:a16="http://schemas.microsoft.com/office/drawing/2014/main" val="1089274445"/>
                    </a:ext>
                  </a:extLst>
                </a:gridCol>
                <a:gridCol w="1174695">
                  <a:extLst>
                    <a:ext uri="{9D8B030D-6E8A-4147-A177-3AD203B41FA5}">
                      <a16:colId xmlns:a16="http://schemas.microsoft.com/office/drawing/2014/main" val="535328731"/>
                    </a:ext>
                  </a:extLst>
                </a:gridCol>
                <a:gridCol w="8393998">
                  <a:extLst>
                    <a:ext uri="{9D8B030D-6E8A-4147-A177-3AD203B41FA5}">
                      <a16:colId xmlns:a16="http://schemas.microsoft.com/office/drawing/2014/main" val="359210994"/>
                    </a:ext>
                  </a:extLst>
                </a:gridCol>
              </a:tblGrid>
              <a:tr h="12192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014344"/>
                  </a:ext>
                </a:extLst>
              </a:tr>
              <a:tr h="55934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27061"/>
                  </a:ext>
                </a:extLst>
              </a:tr>
              <a:tr h="1219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Times New Roman" panose="02020603050405020304" pitchFamily="18" charset="0"/>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and class III obesity (BMI  ≥40 kg/m</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DOACs are reasonable to choose over warfarin for stroke risk reduction.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98723"/>
                  </a:ext>
                </a:extLst>
              </a:tr>
              <a:tr h="18790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who have undergone bariatric surgery, warfarin may be reasonable to choose over DOACs for stroke risk reduction in view of concerns about DOAC drug absorption.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594756"/>
                  </a:ext>
                </a:extLst>
              </a:tr>
            </a:tbl>
          </a:graphicData>
        </a:graphic>
      </p:graphicFrame>
    </p:spTree>
    <p:extLst>
      <p:ext uri="{BB962C8B-B14F-4D97-AF65-F5344CB8AC3E}">
        <p14:creationId xmlns:p14="http://schemas.microsoft.com/office/powerpoint/2010/main" val="25501788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00049E2-B45B-7BFE-483B-0CD5A907EA3A}"/>
              </a:ext>
            </a:extLst>
          </p:cNvPr>
          <p:cNvSpPr>
            <a:spLocks noGrp="1"/>
          </p:cNvSpPr>
          <p:nvPr>
            <p:ph type="ctrTitle"/>
          </p:nvPr>
        </p:nvSpPr>
        <p:spPr>
          <a:xfrm>
            <a:off x="4591049" y="838200"/>
            <a:ext cx="5448301" cy="838200"/>
          </a:xfrm>
        </p:spPr>
        <p:txBody>
          <a:bodyPr/>
          <a:lstStyle/>
          <a:p>
            <a:r>
              <a:rPr lang="en-US" sz="2800" dirty="0">
                <a:latin typeface="Lub Dub Medium" panose="020B0603030403020204" pitchFamily="34" charset="0"/>
              </a:rPr>
              <a:t>Wolff-Parkinson-White (WPW) and Pre-Excitation Syndromes</a:t>
            </a:r>
          </a:p>
        </p:txBody>
      </p:sp>
      <p:graphicFrame>
        <p:nvGraphicFramePr>
          <p:cNvPr id="6" name="Table 5">
            <a:extLst>
              <a:ext uri="{FF2B5EF4-FFF2-40B4-BE49-F238E27FC236}">
                <a16:creationId xmlns:a16="http://schemas.microsoft.com/office/drawing/2014/main" id="{3EF2D30C-CD41-27CE-F521-DDFD77218574}"/>
              </a:ext>
            </a:extLst>
          </p:cNvPr>
          <p:cNvGraphicFramePr>
            <a:graphicFrameLocks noGrp="1"/>
          </p:cNvGraphicFramePr>
          <p:nvPr>
            <p:extLst>
              <p:ext uri="{D42A27DB-BD31-4B8C-83A1-F6EECF244321}">
                <p14:modId xmlns:p14="http://schemas.microsoft.com/office/powerpoint/2010/main" val="2866388948"/>
              </p:ext>
            </p:extLst>
          </p:nvPr>
        </p:nvGraphicFramePr>
        <p:xfrm>
          <a:off x="2380230" y="2109042"/>
          <a:ext cx="9869937" cy="4011516"/>
        </p:xfrm>
        <a:graphic>
          <a:graphicData uri="http://schemas.openxmlformats.org/drawingml/2006/table">
            <a:tbl>
              <a:tblPr firstRow="1" firstCol="1" bandRow="1"/>
              <a:tblGrid>
                <a:gridCol w="1044239">
                  <a:extLst>
                    <a:ext uri="{9D8B030D-6E8A-4147-A177-3AD203B41FA5}">
                      <a16:colId xmlns:a16="http://schemas.microsoft.com/office/drawing/2014/main" val="2839351077"/>
                    </a:ext>
                  </a:extLst>
                </a:gridCol>
                <a:gridCol w="953436">
                  <a:extLst>
                    <a:ext uri="{9D8B030D-6E8A-4147-A177-3AD203B41FA5}">
                      <a16:colId xmlns:a16="http://schemas.microsoft.com/office/drawing/2014/main" val="1234389798"/>
                    </a:ext>
                  </a:extLst>
                </a:gridCol>
                <a:gridCol w="7872262">
                  <a:extLst>
                    <a:ext uri="{9D8B030D-6E8A-4147-A177-3AD203B41FA5}">
                      <a16:colId xmlns:a16="http://schemas.microsoft.com/office/drawing/2014/main" val="1466007922"/>
                    </a:ext>
                  </a:extLst>
                </a:gridCol>
              </a:tblGrid>
              <a:tr h="11598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WPW and Pre-Excitation Syndromes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WPW and Pre-Excitation Syndromes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487171"/>
                  </a:ext>
                </a:extLst>
              </a:tr>
              <a:tr h="53209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23775"/>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instability should be treated with electrical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803600"/>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catheter ablation of accessory pathways (APs)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39007"/>
                  </a:ext>
                </a:extLst>
              </a:tr>
            </a:tbl>
          </a:graphicData>
        </a:graphic>
      </p:graphicFrame>
    </p:spTree>
    <p:extLst>
      <p:ext uri="{BB962C8B-B14F-4D97-AF65-F5344CB8AC3E}">
        <p14:creationId xmlns:p14="http://schemas.microsoft.com/office/powerpoint/2010/main" val="32282682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FDB74BD-774E-1D64-7F54-E117B40AEAD1}"/>
              </a:ext>
            </a:extLst>
          </p:cNvPr>
          <p:cNvSpPr>
            <a:spLocks noGrp="1"/>
          </p:cNvSpPr>
          <p:nvPr>
            <p:ph type="ctrTitle"/>
          </p:nvPr>
        </p:nvSpPr>
        <p:spPr>
          <a:xfrm>
            <a:off x="4276724" y="685800"/>
            <a:ext cx="6076951" cy="838200"/>
          </a:xfrm>
        </p:spPr>
        <p:txBody>
          <a:bodyPr/>
          <a:lstStyle/>
          <a:p>
            <a:r>
              <a:rPr lang="en-US" sz="2800" dirty="0">
                <a:latin typeface="Lub Dub Medium" panose="020B0603030403020204" pitchFamily="34" charset="0"/>
              </a:rPr>
              <a:t>Wolff-Parkinson-White (WPW) and Pre-Excitation Syndromes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EF88C9-048F-737C-17A0-FE494222B7F4}"/>
              </a:ext>
            </a:extLst>
          </p:cNvPr>
          <p:cNvGraphicFramePr>
            <a:graphicFrameLocks noGrp="1"/>
          </p:cNvGraphicFramePr>
          <p:nvPr>
            <p:extLst>
              <p:ext uri="{D42A27DB-BD31-4B8C-83A1-F6EECF244321}">
                <p14:modId xmlns:p14="http://schemas.microsoft.com/office/powerpoint/2010/main" val="798111570"/>
              </p:ext>
            </p:extLst>
          </p:nvPr>
        </p:nvGraphicFramePr>
        <p:xfrm>
          <a:off x="1923030" y="1787116"/>
          <a:ext cx="10784338" cy="4655368"/>
        </p:xfrm>
        <a:graphic>
          <a:graphicData uri="http://schemas.openxmlformats.org/drawingml/2006/table">
            <a:tbl>
              <a:tblPr firstRow="1" firstCol="1" bandRow="1"/>
              <a:tblGrid>
                <a:gridCol w="1140983">
                  <a:extLst>
                    <a:ext uri="{9D8B030D-6E8A-4147-A177-3AD203B41FA5}">
                      <a16:colId xmlns:a16="http://schemas.microsoft.com/office/drawing/2014/main" val="2951395018"/>
                    </a:ext>
                  </a:extLst>
                </a:gridCol>
                <a:gridCol w="1041767">
                  <a:extLst>
                    <a:ext uri="{9D8B030D-6E8A-4147-A177-3AD203B41FA5}">
                      <a16:colId xmlns:a16="http://schemas.microsoft.com/office/drawing/2014/main" val="74636088"/>
                    </a:ext>
                  </a:extLst>
                </a:gridCol>
                <a:gridCol w="8601588">
                  <a:extLst>
                    <a:ext uri="{9D8B030D-6E8A-4147-A177-3AD203B41FA5}">
                      <a16:colId xmlns:a16="http://schemas.microsoft.com/office/drawing/2014/main" val="1642407327"/>
                    </a:ext>
                  </a:extLst>
                </a:gridCol>
              </a:tblGrid>
              <a:tr h="1883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stability, pharmacological cardioversion with intravenous </a:t>
                      </a:r>
                      <a:r>
                        <a:rPr lang="en-US" sz="1800" b="1" dirty="0" err="1">
                          <a:effectLst/>
                          <a:latin typeface="Times New Roman" panose="02020603050405020304" pitchFamily="18" charset="0"/>
                          <a:ea typeface="Times New Roman" panose="02020603050405020304" pitchFamily="18" charset="0"/>
                        </a:rPr>
                        <a:t>ibutilide</a:t>
                      </a:r>
                      <a:r>
                        <a:rPr lang="en-US" sz="1800" b="1" dirty="0">
                          <a:effectLst/>
                          <a:latin typeface="Times New Roman" panose="02020603050405020304" pitchFamily="18" charset="0"/>
                          <a:ea typeface="Times New Roman" panose="02020603050405020304" pitchFamily="18" charset="0"/>
                        </a:rPr>
                        <a:t> or intravenous procainamide is recommended as an alternative to elective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959817"/>
                  </a:ext>
                </a:extLst>
              </a:tr>
              <a:tr h="254437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For patients with </a:t>
                      </a:r>
                      <a:r>
                        <a:rPr lang="en-US" sz="1800" b="1" dirty="0">
                          <a:effectLst/>
                          <a:latin typeface="Times New Roman"/>
                          <a:ea typeface="Times New Roman" panose="02020603050405020304" pitchFamily="18" charset="0"/>
                        </a:rPr>
                        <a:t>AF with anterograde accessory pathway conduction (</a:t>
                      </a:r>
                      <a:r>
                        <a:rPr lang="en-US" sz="1800" b="1" dirty="0" err="1">
                          <a:effectLst/>
                          <a:latin typeface="Times New Roman"/>
                          <a:ea typeface="Times New Roman" panose="02020603050405020304" pitchFamily="18" charset="0"/>
                        </a:rPr>
                        <a:t>preexcited</a:t>
                      </a:r>
                      <a:r>
                        <a:rPr lang="en-US" sz="1800" b="1" dirty="0">
                          <a:effectLst/>
                          <a:latin typeface="Times New Roman"/>
                          <a:ea typeface="Times New Roman" panose="02020603050405020304" pitchFamily="18" charset="0"/>
                        </a:rPr>
                        <a:t> AF)</a:t>
                      </a:r>
                      <a:r>
                        <a:rPr lang="en-US" sz="1800" b="1" dirty="0">
                          <a:effectLst/>
                          <a:latin typeface="Times New Roman"/>
                          <a:ea typeface="Times New Roman" panose="02020603050405020304" pitchFamily="18" charset="0"/>
                          <a:cs typeface="Times New Roman"/>
                        </a:rPr>
                        <a:t>, pharmacological agents that block atrioventricular nodal conduction (verapamil, diltiazem, amiodarone, digoxin, adenosine, or beta blockers) are contraindicated due to risk of precipitating VF or hemodynamic deterioration.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273322"/>
                  </a:ext>
                </a:extLst>
              </a:tr>
            </a:tbl>
          </a:graphicData>
        </a:graphic>
      </p:graphicFrame>
    </p:spTree>
    <p:extLst>
      <p:ext uri="{BB962C8B-B14F-4D97-AF65-F5344CB8AC3E}">
        <p14:creationId xmlns:p14="http://schemas.microsoft.com/office/powerpoint/2010/main" val="362774634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A36652-0CC9-E42C-9595-BF85BF3F5A06}"/>
              </a:ext>
            </a:extLst>
          </p:cNvPr>
          <p:cNvSpPr>
            <a:spLocks noGrp="1"/>
          </p:cNvSpPr>
          <p:nvPr>
            <p:ph type="ctrTitle"/>
          </p:nvPr>
        </p:nvSpPr>
        <p:spPr>
          <a:xfrm>
            <a:off x="3819524" y="762000"/>
            <a:ext cx="6991351" cy="533400"/>
          </a:xfrm>
        </p:spPr>
        <p:txBody>
          <a:bodyPr/>
          <a:lstStyle/>
          <a:p>
            <a:r>
              <a:rPr lang="en-US" sz="2800" dirty="0">
                <a:latin typeface="Lub Dub Medium" panose="020B0603030403020204" pitchFamily="34" charset="0"/>
              </a:rPr>
              <a:t>Adult Congenital Heart Disease (ACHD)</a:t>
            </a:r>
          </a:p>
        </p:txBody>
      </p:sp>
      <p:graphicFrame>
        <p:nvGraphicFramePr>
          <p:cNvPr id="4" name="Table 3">
            <a:extLst>
              <a:ext uri="{FF2B5EF4-FFF2-40B4-BE49-F238E27FC236}">
                <a16:creationId xmlns:a16="http://schemas.microsoft.com/office/drawing/2014/main" id="{68BDA399-3ED1-5121-495A-EABC819E568C}"/>
              </a:ext>
            </a:extLst>
          </p:cNvPr>
          <p:cNvGraphicFramePr>
            <a:graphicFrameLocks noGrp="1"/>
          </p:cNvGraphicFramePr>
          <p:nvPr>
            <p:extLst>
              <p:ext uri="{D42A27DB-BD31-4B8C-83A1-F6EECF244321}">
                <p14:modId xmlns:p14="http://schemas.microsoft.com/office/powerpoint/2010/main" val="4151014325"/>
              </p:ext>
            </p:extLst>
          </p:nvPr>
        </p:nvGraphicFramePr>
        <p:xfrm>
          <a:off x="1006475" y="1736852"/>
          <a:ext cx="12617450" cy="4857496"/>
        </p:xfrm>
        <a:graphic>
          <a:graphicData uri="http://schemas.openxmlformats.org/drawingml/2006/table">
            <a:tbl>
              <a:tblPr firstRow="1" firstCol="1" bandRow="1"/>
              <a:tblGrid>
                <a:gridCol w="1100242">
                  <a:extLst>
                    <a:ext uri="{9D8B030D-6E8A-4147-A177-3AD203B41FA5}">
                      <a16:colId xmlns:a16="http://schemas.microsoft.com/office/drawing/2014/main" val="2991376628"/>
                    </a:ext>
                  </a:extLst>
                </a:gridCol>
                <a:gridCol w="1297074">
                  <a:extLst>
                    <a:ext uri="{9D8B030D-6E8A-4147-A177-3AD203B41FA5}">
                      <a16:colId xmlns:a16="http://schemas.microsoft.com/office/drawing/2014/main" val="719781645"/>
                    </a:ext>
                  </a:extLst>
                </a:gridCol>
                <a:gridCol w="10220134">
                  <a:extLst>
                    <a:ext uri="{9D8B030D-6E8A-4147-A177-3AD203B41FA5}">
                      <a16:colId xmlns:a16="http://schemas.microsoft.com/office/drawing/2014/main" val="435906524"/>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01261449"/>
                  </a:ext>
                </a:extLst>
              </a:tr>
              <a:tr h="266629">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99260"/>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FrutigerLTStd-Light"/>
                          <a:cs typeface="Times New Roman"/>
                        </a:rPr>
                        <a:t>In adults with congenital heart disease and AF, it is recommended to evaluate for and treat precipitating factors and reversible causes of AF, recognizing that residual hemodynamic sequalae may contribute to the occurrence of the arrhythmia.</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314437"/>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complex congenital heart disease, electrophysiological procedures should be performed by operators with expertise in ACHD procedures and in collaboration with an ACHD cardiologist, ideally in specialized centers, when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79122"/>
                  </a:ext>
                </a:extLst>
              </a:tr>
            </a:tbl>
          </a:graphicData>
        </a:graphic>
      </p:graphicFrame>
    </p:spTree>
    <p:extLst>
      <p:ext uri="{BB962C8B-B14F-4D97-AF65-F5344CB8AC3E}">
        <p14:creationId xmlns:p14="http://schemas.microsoft.com/office/powerpoint/2010/main" val="5720032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2CFCD5-C47F-8C02-DAEA-45A5FCD9384A}"/>
              </a:ext>
            </a:extLst>
          </p:cNvPr>
          <p:cNvSpPr>
            <a:spLocks noGrp="1"/>
          </p:cNvSpPr>
          <p:nvPr>
            <p:ph type="ctrTitle"/>
          </p:nvPr>
        </p:nvSpPr>
        <p:spPr>
          <a:xfrm>
            <a:off x="3819522" y="228600"/>
            <a:ext cx="6991351" cy="838200"/>
          </a:xfrm>
        </p:spPr>
        <p:txBody>
          <a:bodyPr/>
          <a:lstStyle/>
          <a:p>
            <a:r>
              <a:rPr lang="en-US" sz="2800" dirty="0">
                <a:latin typeface="Lub Dub Medium" panose="020B0603030403020204" pitchFamily="34" charset="0"/>
              </a:rPr>
              <a:t>Adult Congenital Heart Disease (ACHD)</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CCCDB69-15E1-37EF-03EE-C389B658C1D9}"/>
              </a:ext>
            </a:extLst>
          </p:cNvPr>
          <p:cNvGraphicFramePr>
            <a:graphicFrameLocks noGrp="1"/>
          </p:cNvGraphicFramePr>
          <p:nvPr>
            <p:extLst>
              <p:ext uri="{D42A27DB-BD31-4B8C-83A1-F6EECF244321}">
                <p14:modId xmlns:p14="http://schemas.microsoft.com/office/powerpoint/2010/main" val="3150228519"/>
              </p:ext>
            </p:extLst>
          </p:nvPr>
        </p:nvGraphicFramePr>
        <p:xfrm>
          <a:off x="1006473" y="1219200"/>
          <a:ext cx="12617450" cy="6249416"/>
        </p:xfrm>
        <a:graphic>
          <a:graphicData uri="http://schemas.openxmlformats.org/drawingml/2006/table">
            <a:tbl>
              <a:tblPr firstRow="1" firstCol="1" bandRow="1"/>
              <a:tblGrid>
                <a:gridCol w="1100242">
                  <a:extLst>
                    <a:ext uri="{9D8B030D-6E8A-4147-A177-3AD203B41FA5}">
                      <a16:colId xmlns:a16="http://schemas.microsoft.com/office/drawing/2014/main" val="111787171"/>
                    </a:ext>
                  </a:extLst>
                </a:gridCol>
                <a:gridCol w="1297074">
                  <a:extLst>
                    <a:ext uri="{9D8B030D-6E8A-4147-A177-3AD203B41FA5}">
                      <a16:colId xmlns:a16="http://schemas.microsoft.com/office/drawing/2014/main" val="2586779765"/>
                    </a:ext>
                  </a:extLst>
                </a:gridCol>
                <a:gridCol w="10220134">
                  <a:extLst>
                    <a:ext uri="{9D8B030D-6E8A-4147-A177-3AD203B41FA5}">
                      <a16:colId xmlns:a16="http://schemas.microsoft.com/office/drawing/2014/main" val="4043168529"/>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adults with congenital heart disease and symptomatic or hemodynamically significant paroxysmal or persistent AF, an initial strategy of rhythm control is recommended regardless of lesion severity as AF in this population  is often poorly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55768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FrutigerLTStd-Light"/>
                          <a:cs typeface="Times New Roman"/>
                        </a:rPr>
                        <a:t>In symptomatic patients with simple congenital heart disease with antiarrhythmic drug-refractory AF, it is reasonable to choose ablation over long-term antiarrhythmic therapies.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14694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adults with congenital heart disease with AF undergoing PVI, it may be reasonable to include an ablative strategy in the right atrium directed at reentrant arrhythmia secondary to atriotomy scars and the CTI.</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471869"/>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severe forms of congenital heart disease, particularly those with low-flow states such as Fontan circulation, blind-ending cardiac chambers, and cyanosis, it may be reasonable to treat with anticoagulation independent of conventional risk score to reduce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841444"/>
                  </a:ext>
                </a:extLst>
              </a:tr>
            </a:tbl>
          </a:graphicData>
        </a:graphic>
      </p:graphicFrame>
    </p:spTree>
    <p:extLst>
      <p:ext uri="{BB962C8B-B14F-4D97-AF65-F5344CB8AC3E}">
        <p14:creationId xmlns:p14="http://schemas.microsoft.com/office/powerpoint/2010/main" val="41163206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C6B7093-3297-58A8-1507-4E8996D3EA56}"/>
              </a:ext>
            </a:extLst>
          </p:cNvPr>
          <p:cNvSpPr>
            <a:spLocks noGrp="1"/>
          </p:cNvSpPr>
          <p:nvPr>
            <p:ph type="ctrTitle"/>
          </p:nvPr>
        </p:nvSpPr>
        <p:spPr>
          <a:xfrm>
            <a:off x="2635249" y="1066800"/>
            <a:ext cx="9359902" cy="509524"/>
          </a:xfrm>
        </p:spPr>
        <p:txBody>
          <a:bodyPr/>
          <a:lstStyle/>
          <a:p>
            <a:r>
              <a:rPr lang="en-US" sz="2800" dirty="0">
                <a:latin typeface="Lub Dub Medium" panose="020B0603030403020204" pitchFamily="34" charset="0"/>
              </a:rPr>
              <a:t>Prevention and Treatment of AF After Cardiac Surgery</a:t>
            </a:r>
          </a:p>
        </p:txBody>
      </p:sp>
      <p:graphicFrame>
        <p:nvGraphicFramePr>
          <p:cNvPr id="3" name="Table 2">
            <a:extLst>
              <a:ext uri="{FF2B5EF4-FFF2-40B4-BE49-F238E27FC236}">
                <a16:creationId xmlns:a16="http://schemas.microsoft.com/office/drawing/2014/main" id="{374979D6-31F1-937A-D60E-0A74951F07DC}"/>
              </a:ext>
            </a:extLst>
          </p:cNvPr>
          <p:cNvGraphicFramePr>
            <a:graphicFrameLocks noGrp="1"/>
          </p:cNvGraphicFramePr>
          <p:nvPr>
            <p:extLst>
              <p:ext uri="{D42A27DB-BD31-4B8C-83A1-F6EECF244321}">
                <p14:modId xmlns:p14="http://schemas.microsoft.com/office/powerpoint/2010/main" val="884870290"/>
              </p:ext>
            </p:extLst>
          </p:nvPr>
        </p:nvGraphicFramePr>
        <p:xfrm>
          <a:off x="1303337" y="1928876"/>
          <a:ext cx="12023726" cy="5105654"/>
        </p:xfrm>
        <a:graphic>
          <a:graphicData uri="http://schemas.openxmlformats.org/drawingml/2006/table">
            <a:tbl>
              <a:tblPr firstRow="1" firstCol="1" bandRow="1"/>
              <a:tblGrid>
                <a:gridCol w="1084540">
                  <a:extLst>
                    <a:ext uri="{9D8B030D-6E8A-4147-A177-3AD203B41FA5}">
                      <a16:colId xmlns:a16="http://schemas.microsoft.com/office/drawing/2014/main" val="47049146"/>
                    </a:ext>
                  </a:extLst>
                </a:gridCol>
                <a:gridCol w="1089350">
                  <a:extLst>
                    <a:ext uri="{9D8B030D-6E8A-4147-A177-3AD203B41FA5}">
                      <a16:colId xmlns:a16="http://schemas.microsoft.com/office/drawing/2014/main" val="311630663"/>
                    </a:ext>
                  </a:extLst>
                </a:gridCol>
                <a:gridCol w="9849836">
                  <a:extLst>
                    <a:ext uri="{9D8B030D-6E8A-4147-A177-3AD203B41FA5}">
                      <a16:colId xmlns:a16="http://schemas.microsoft.com/office/drawing/2014/main" val="3985053682"/>
                    </a:ext>
                  </a:extLst>
                </a:gridCol>
              </a:tblGrid>
              <a:tr h="11811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5986267"/>
                  </a:ext>
                </a:extLst>
              </a:tr>
              <a:tr h="54186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4057"/>
                  </a:ext>
                </a:extLst>
              </a:tr>
              <a:tr h="182033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undergoing cardiac surgery who are at high risk for postoperative AF, it is reasonable to administer short-term prophylactic beta blockers or amiodarone to reduce the incidence of postoperative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976670"/>
                  </a:ext>
                </a:extLst>
              </a:tr>
              <a:tr h="1181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undergoing CABG, aortic valve, or ascending aortic aneurysm operations, it is reasonable to perform concomitant posterior left pericardiotomy to reduce the incidence of postoperative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558282"/>
                  </a:ext>
                </a:extLst>
              </a:tr>
            </a:tbl>
          </a:graphicData>
        </a:graphic>
      </p:graphicFrame>
    </p:spTree>
    <p:extLst>
      <p:ext uri="{BB962C8B-B14F-4D97-AF65-F5344CB8AC3E}">
        <p14:creationId xmlns:p14="http://schemas.microsoft.com/office/powerpoint/2010/main" val="24101292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yellow squares with black text&#10;&#10;Description automatically generated">
            <a:extLst>
              <a:ext uri="{FF2B5EF4-FFF2-40B4-BE49-F238E27FC236}">
                <a16:creationId xmlns:a16="http://schemas.microsoft.com/office/drawing/2014/main" id="{3C78432F-D221-82F9-B2A7-A7536D2DB054}"/>
              </a:ext>
            </a:extLst>
          </p:cNvPr>
          <p:cNvPicPr>
            <a:picLocks noChangeAspect="1"/>
          </p:cNvPicPr>
          <p:nvPr/>
        </p:nvPicPr>
        <p:blipFill>
          <a:blip r:embed="rId2"/>
          <a:stretch>
            <a:fillRect/>
          </a:stretch>
        </p:blipFill>
        <p:spPr>
          <a:xfrm>
            <a:off x="515328" y="1905000"/>
            <a:ext cx="13599743" cy="4876800"/>
          </a:xfrm>
          <a:prstGeom prst="rect">
            <a:avLst/>
          </a:prstGeom>
        </p:spPr>
      </p:pic>
      <p:sp>
        <p:nvSpPr>
          <p:cNvPr id="3" name="Title 5">
            <a:extLst>
              <a:ext uri="{FF2B5EF4-FFF2-40B4-BE49-F238E27FC236}">
                <a16:creationId xmlns:a16="http://schemas.microsoft.com/office/drawing/2014/main" id="{EEF192E9-731C-0EF6-98C2-97064A4FC6C3}"/>
              </a:ext>
            </a:extLst>
          </p:cNvPr>
          <p:cNvSpPr>
            <a:spLocks noGrp="1"/>
          </p:cNvSpPr>
          <p:nvPr>
            <p:ph type="ctrTitle"/>
          </p:nvPr>
        </p:nvSpPr>
        <p:spPr>
          <a:xfrm>
            <a:off x="3047999" y="790575"/>
            <a:ext cx="8534400" cy="533399"/>
          </a:xfrm>
        </p:spPr>
        <p:txBody>
          <a:bodyPr/>
          <a:lstStyle/>
          <a:p>
            <a:r>
              <a:rPr lang="en-US" sz="2800" dirty="0">
                <a:latin typeface="Lub Dub Medium" panose="020B0603030403020204" pitchFamily="34" charset="0"/>
              </a:rPr>
              <a:t>Figure 25. Prevention of AF After Cardiac Surgery</a:t>
            </a:r>
          </a:p>
        </p:txBody>
      </p:sp>
      <p:sp>
        <p:nvSpPr>
          <p:cNvPr id="6" name="TextBox 5">
            <a:extLst>
              <a:ext uri="{FF2B5EF4-FFF2-40B4-BE49-F238E27FC236}">
                <a16:creationId xmlns:a16="http://schemas.microsoft.com/office/drawing/2014/main" id="{F767D5C4-355B-C1CB-6B8F-5BA4C82AC327}"/>
              </a:ext>
            </a:extLst>
          </p:cNvPr>
          <p:cNvSpPr txBox="1"/>
          <p:nvPr/>
        </p:nvSpPr>
        <p:spPr>
          <a:xfrm>
            <a:off x="515328" y="7162026"/>
            <a:ext cx="5562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CABG, coronary artery bypass graft.</a:t>
            </a:r>
          </a:p>
        </p:txBody>
      </p:sp>
      <p:sp>
        <p:nvSpPr>
          <p:cNvPr id="4" name="TextBox 3">
            <a:extLst>
              <a:ext uri="{FF2B5EF4-FFF2-40B4-BE49-F238E27FC236}">
                <a16:creationId xmlns:a16="http://schemas.microsoft.com/office/drawing/2014/main" id="{9274ACB7-6E6C-C69F-B825-CCE1B24CF825}"/>
              </a:ext>
            </a:extLst>
          </p:cNvPr>
          <p:cNvSpPr txBox="1"/>
          <p:nvPr/>
        </p:nvSpPr>
        <p:spPr>
          <a:xfrm>
            <a:off x="11752871" y="716202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268387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2" name="Title 3">
            <a:extLst>
              <a:ext uri="{FF2B5EF4-FFF2-40B4-BE49-F238E27FC236}">
                <a16:creationId xmlns:a16="http://schemas.microsoft.com/office/drawing/2014/main" id="{160F381A-613D-431D-90FF-92FD93941FE4}"/>
              </a:ext>
            </a:extLst>
          </p:cNvPr>
          <p:cNvSpPr>
            <a:spLocks noGrp="1"/>
          </p:cNvSpPr>
          <p:nvPr>
            <p:ph type="ctrTitle"/>
          </p:nvPr>
        </p:nvSpPr>
        <p:spPr>
          <a:xfrm>
            <a:off x="3371850" y="38266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65399E90-0C67-42C1-187E-CCC6B23B56B0}"/>
              </a:ext>
            </a:extLst>
          </p:cNvPr>
          <p:cNvGraphicFramePr>
            <a:graphicFrameLocks noGrp="1"/>
          </p:cNvGraphicFramePr>
          <p:nvPr>
            <p:extLst>
              <p:ext uri="{D42A27DB-BD31-4B8C-83A1-F6EECF244321}">
                <p14:modId xmlns:p14="http://schemas.microsoft.com/office/powerpoint/2010/main" val="136402482"/>
              </p:ext>
            </p:extLst>
          </p:nvPr>
        </p:nvGraphicFramePr>
        <p:xfrm>
          <a:off x="1616692" y="1131212"/>
          <a:ext cx="12617450" cy="5433361"/>
        </p:xfrm>
        <a:graphic>
          <a:graphicData uri="http://schemas.openxmlformats.org/drawingml/2006/table">
            <a:tbl>
              <a:tblPr firstRow="1" firstCol="1" bandRow="1"/>
              <a:tblGrid>
                <a:gridCol w="2041525">
                  <a:extLst>
                    <a:ext uri="{9D8B030D-6E8A-4147-A177-3AD203B41FA5}">
                      <a16:colId xmlns:a16="http://schemas.microsoft.com/office/drawing/2014/main" val="2640701655"/>
                    </a:ext>
                  </a:extLst>
                </a:gridCol>
                <a:gridCol w="1143000">
                  <a:extLst>
                    <a:ext uri="{9D8B030D-6E8A-4147-A177-3AD203B41FA5}">
                      <a16:colId xmlns:a16="http://schemas.microsoft.com/office/drawing/2014/main" val="1320821726"/>
                    </a:ext>
                  </a:extLst>
                </a:gridCol>
                <a:gridCol w="2971800">
                  <a:extLst>
                    <a:ext uri="{9D8B030D-6E8A-4147-A177-3AD203B41FA5}">
                      <a16:colId xmlns:a16="http://schemas.microsoft.com/office/drawing/2014/main" val="309903541"/>
                    </a:ext>
                  </a:extLst>
                </a:gridCol>
                <a:gridCol w="1219200">
                  <a:extLst>
                    <a:ext uri="{9D8B030D-6E8A-4147-A177-3AD203B41FA5}">
                      <a16:colId xmlns:a16="http://schemas.microsoft.com/office/drawing/2014/main" val="137854692"/>
                    </a:ext>
                  </a:extLst>
                </a:gridCol>
                <a:gridCol w="5241925">
                  <a:extLst>
                    <a:ext uri="{9D8B030D-6E8A-4147-A177-3AD203B41FA5}">
                      <a16:colId xmlns:a16="http://schemas.microsoft.com/office/drawing/2014/main" val="610988139"/>
                    </a:ext>
                  </a:extLst>
                </a:gridCol>
              </a:tblGrid>
              <a:tr h="1992836">
                <a:tc rowSpan="3">
                  <a:txBody>
                    <a:bodyPr/>
                    <a:lstStyle/>
                    <a:p>
                      <a:pPr marL="0" marR="0" indent="1143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Adiposity markers: weight, BMI, obesity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study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 population attributable fraction 12.7%-16.9%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overweight or obese patients with AF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symptoms, burden, recurrence, progression</a:t>
                      </a: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Bariatric surgery in class III obesity: associated with reversal of AF type,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sinus rhythm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long-lasting persistent AF and obesity: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481358"/>
                  </a:ext>
                </a:extLst>
              </a:tr>
              <a:tr h="1344058">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SR/MA</a:t>
                      </a:r>
                    </a:p>
                    <a:p>
                      <a:pPr marL="0" marR="0" lvl="0" indent="0">
                        <a:lnSpc>
                          <a:spcPct val="150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RR, 1.28 per 5-unit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in BMI</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HR, 1.12 per 15 kg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16410414"/>
                  </a:ext>
                </a:extLst>
              </a:tr>
              <a:tr h="1844706">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MR</a:t>
                      </a:r>
                    </a:p>
                    <a:p>
                      <a:pPr marL="342900" marR="0" lvl="0" indent="-342900">
                        <a:lnSpc>
                          <a:spcPct val="15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Birthweight: 1.26 per SD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Childhood BMI (OR, 1.18)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1.31 per unit BMI</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86281255"/>
                  </a:ext>
                </a:extLst>
              </a:tr>
            </a:tbl>
          </a:graphicData>
        </a:graphic>
      </p:graphicFrame>
      <p:sp>
        <p:nvSpPr>
          <p:cNvPr id="12" name="TextBox 11">
            <a:extLst>
              <a:ext uri="{FF2B5EF4-FFF2-40B4-BE49-F238E27FC236}">
                <a16:creationId xmlns:a16="http://schemas.microsoft.com/office/drawing/2014/main" id="{03BF6D76-33BB-CF55-AD53-E1443C4E3CDF}"/>
              </a:ext>
            </a:extLst>
          </p:cNvPr>
          <p:cNvSpPr txBox="1"/>
          <p:nvPr/>
        </p:nvSpPr>
        <p:spPr>
          <a:xfrm>
            <a:off x="217107" y="57280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3" name="TextBox 12">
            <a:extLst>
              <a:ext uri="{FF2B5EF4-FFF2-40B4-BE49-F238E27FC236}">
                <a16:creationId xmlns:a16="http://schemas.microsoft.com/office/drawing/2014/main" id="{65E65401-0E6F-AF30-2D03-A0B3E0156754}"/>
              </a:ext>
            </a:extLst>
          </p:cNvPr>
          <p:cNvSpPr txBox="1"/>
          <p:nvPr/>
        </p:nvSpPr>
        <p:spPr>
          <a:xfrm>
            <a:off x="1650146" y="656457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7029837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E584F7-78C2-977C-E623-F037BA836180}"/>
              </a:ext>
            </a:extLst>
          </p:cNvPr>
          <p:cNvSpPr>
            <a:spLocks noGrp="1"/>
          </p:cNvSpPr>
          <p:nvPr>
            <p:ph type="ctrTitle"/>
          </p:nvPr>
        </p:nvSpPr>
        <p:spPr>
          <a:xfrm>
            <a:off x="3967162" y="609600"/>
            <a:ext cx="6696076" cy="609600"/>
          </a:xfrm>
        </p:spPr>
        <p:txBody>
          <a:bodyPr/>
          <a:lstStyle/>
          <a:p>
            <a:r>
              <a:rPr lang="en-US" sz="2800" dirty="0">
                <a:latin typeface="Lub Dub Medium" panose="020B0603030403020204" pitchFamily="34" charset="0"/>
              </a:rPr>
              <a:t>Treatment of AF After Cardiac Surgery </a:t>
            </a:r>
          </a:p>
        </p:txBody>
      </p:sp>
      <p:graphicFrame>
        <p:nvGraphicFramePr>
          <p:cNvPr id="3" name="Table 2">
            <a:extLst>
              <a:ext uri="{FF2B5EF4-FFF2-40B4-BE49-F238E27FC236}">
                <a16:creationId xmlns:a16="http://schemas.microsoft.com/office/drawing/2014/main" id="{AC4E30AB-52B3-33B2-CB49-71CA56859AE6}"/>
              </a:ext>
            </a:extLst>
          </p:cNvPr>
          <p:cNvGraphicFramePr>
            <a:graphicFrameLocks noGrp="1"/>
          </p:cNvGraphicFramePr>
          <p:nvPr>
            <p:extLst>
              <p:ext uri="{D42A27DB-BD31-4B8C-83A1-F6EECF244321}">
                <p14:modId xmlns:p14="http://schemas.microsoft.com/office/powerpoint/2010/main" val="3867115277"/>
              </p:ext>
            </p:extLst>
          </p:nvPr>
        </p:nvGraphicFramePr>
        <p:xfrm>
          <a:off x="1828799" y="1524000"/>
          <a:ext cx="10972801" cy="5181600"/>
        </p:xfrm>
        <a:graphic>
          <a:graphicData uri="http://schemas.openxmlformats.org/drawingml/2006/table">
            <a:tbl>
              <a:tblPr firstRow="1" firstCol="1" bandRow="1"/>
              <a:tblGrid>
                <a:gridCol w="994136">
                  <a:extLst>
                    <a:ext uri="{9D8B030D-6E8A-4147-A177-3AD203B41FA5}">
                      <a16:colId xmlns:a16="http://schemas.microsoft.com/office/drawing/2014/main" val="1065968781"/>
                    </a:ext>
                  </a:extLst>
                </a:gridCol>
                <a:gridCol w="994136">
                  <a:extLst>
                    <a:ext uri="{9D8B030D-6E8A-4147-A177-3AD203B41FA5}">
                      <a16:colId xmlns:a16="http://schemas.microsoft.com/office/drawing/2014/main" val="3611384791"/>
                    </a:ext>
                  </a:extLst>
                </a:gridCol>
                <a:gridCol w="8984529">
                  <a:extLst>
                    <a:ext uri="{9D8B030D-6E8A-4147-A177-3AD203B41FA5}">
                      <a16:colId xmlns:a16="http://schemas.microsoft.com/office/drawing/2014/main" val="3049736781"/>
                    </a:ext>
                  </a:extLst>
                </a:gridCol>
              </a:tblGrid>
              <a:tr h="101951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60503624"/>
                  </a:ext>
                </a:extLst>
              </a:tr>
              <a:tr h="467734">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16902"/>
                  </a:ext>
                </a:extLst>
              </a:tr>
              <a:tr h="510905">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postoperative cardiac surgery patients, beta blockers* are recommended to achieve rate control for AF, unless contraindicated or ineffective in which case 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 is recommended.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388641"/>
                  </a:ext>
                </a:extLst>
              </a:tr>
              <a:tr h="1060384">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r>
                        <a:rPr lang="en-US" sz="1800" b="1" i="0" u="none" strike="noStrike" noProof="0" dirty="0">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2583696640"/>
                  </a:ext>
                </a:extLst>
              </a:tr>
              <a:tr h="212306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hemodynamically stable cardiac surgery patients with postoperative AF, rate-control (target heart rate, &lt;100 bpm) and/or rhythm-control medications are recommended as initial therapy, with the choice of strategy according to patient symptoms, hemodynamic consequences of the arrhythmia, and physician preference.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344017"/>
                  </a:ext>
                </a:extLst>
              </a:tr>
            </a:tbl>
          </a:graphicData>
        </a:graphic>
      </p:graphicFrame>
      <p:sp>
        <p:nvSpPr>
          <p:cNvPr id="4" name="TextBox 3">
            <a:extLst>
              <a:ext uri="{FF2B5EF4-FFF2-40B4-BE49-F238E27FC236}">
                <a16:creationId xmlns:a16="http://schemas.microsoft.com/office/drawing/2014/main" id="{56142421-25DB-9786-33C8-7CF68DA19947}"/>
              </a:ext>
            </a:extLst>
          </p:cNvPr>
          <p:cNvSpPr txBox="1"/>
          <p:nvPr/>
        </p:nvSpPr>
        <p:spPr>
          <a:xfrm>
            <a:off x="5943600" y="38862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7" name="TextBox 6">
            <a:extLst>
              <a:ext uri="{FF2B5EF4-FFF2-40B4-BE49-F238E27FC236}">
                <a16:creationId xmlns:a16="http://schemas.microsoft.com/office/drawing/2014/main" id="{08EDF0C4-67F3-BA09-003E-EAB503C5A626}"/>
              </a:ext>
            </a:extLst>
          </p:cNvPr>
          <p:cNvSpPr txBox="1"/>
          <p:nvPr/>
        </p:nvSpPr>
        <p:spPr>
          <a:xfrm>
            <a:off x="1828799" y="7010400"/>
            <a:ext cx="7315200" cy="461665"/>
          </a:xfrm>
          <a:prstGeom prst="rect">
            <a:avLst/>
          </a:prstGeom>
          <a:noFill/>
        </p:spPr>
        <p:txBody>
          <a:bodyPr wrap="square">
            <a:spAutoFit/>
          </a:bodyPr>
          <a:lstStyle/>
          <a:p>
            <a:r>
              <a:rPr lang="en-US" sz="1200" dirty="0">
                <a:latin typeface="Lub Dub Medium" panose="020B0603030403020204" pitchFamily="34" charset="0"/>
              </a:rPr>
              <a:t>*A LOE applies to the data on beta blockers.​</a:t>
            </a:r>
          </a:p>
          <a:p>
            <a:r>
              <a:rPr lang="en-US" sz="1200" dirty="0">
                <a:latin typeface="Lub Dub Medium" panose="020B0603030403020204" pitchFamily="34" charset="0"/>
              </a:rPr>
              <a:t>†B-R LOE applies to the data on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blockers.</a:t>
            </a:r>
          </a:p>
        </p:txBody>
      </p:sp>
    </p:spTree>
    <p:extLst>
      <p:ext uri="{BB962C8B-B14F-4D97-AF65-F5344CB8AC3E}">
        <p14:creationId xmlns:p14="http://schemas.microsoft.com/office/powerpoint/2010/main" val="26300911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9C7D3D7-A3C7-C5CB-4571-0CED12CEDF77}"/>
              </a:ext>
            </a:extLst>
          </p:cNvPr>
          <p:cNvSpPr>
            <a:spLocks noGrp="1"/>
          </p:cNvSpPr>
          <p:nvPr>
            <p:ph type="ctrTitle"/>
          </p:nvPr>
        </p:nvSpPr>
        <p:spPr>
          <a:xfrm>
            <a:off x="3278981" y="168555"/>
            <a:ext cx="8072438" cy="609600"/>
          </a:xfrm>
        </p:spPr>
        <p:txBody>
          <a:bodyPr/>
          <a:lstStyle/>
          <a:p>
            <a:r>
              <a:rPr lang="en-US" sz="2800" dirty="0">
                <a:latin typeface="Lub Dub Medium" panose="020B0603030403020204" pitchFamily="34" charset="0"/>
              </a:rPr>
              <a:t>Treatment of AF After Cardiac Surgery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05BB5F00-9DA8-966A-1273-A0A44369C531}"/>
              </a:ext>
            </a:extLst>
          </p:cNvPr>
          <p:cNvGraphicFramePr>
            <a:graphicFrameLocks noGrp="1"/>
          </p:cNvGraphicFramePr>
          <p:nvPr>
            <p:extLst>
              <p:ext uri="{D42A27DB-BD31-4B8C-83A1-F6EECF244321}">
                <p14:modId xmlns:p14="http://schemas.microsoft.com/office/powerpoint/2010/main" val="825820112"/>
              </p:ext>
            </p:extLst>
          </p:nvPr>
        </p:nvGraphicFramePr>
        <p:xfrm>
          <a:off x="1447800" y="1066800"/>
          <a:ext cx="11734800" cy="6371183"/>
        </p:xfrm>
        <a:graphic>
          <a:graphicData uri="http://schemas.openxmlformats.org/drawingml/2006/table">
            <a:tbl>
              <a:tblPr firstRow="1" firstCol="1" bandRow="1"/>
              <a:tblGrid>
                <a:gridCol w="1058479">
                  <a:extLst>
                    <a:ext uri="{9D8B030D-6E8A-4147-A177-3AD203B41FA5}">
                      <a16:colId xmlns:a16="http://schemas.microsoft.com/office/drawing/2014/main" val="2345167625"/>
                    </a:ext>
                  </a:extLst>
                </a:gridCol>
                <a:gridCol w="1063173">
                  <a:extLst>
                    <a:ext uri="{9D8B030D-6E8A-4147-A177-3AD203B41FA5}">
                      <a16:colId xmlns:a16="http://schemas.microsoft.com/office/drawing/2014/main" val="2658365218"/>
                    </a:ext>
                  </a:extLst>
                </a:gridCol>
                <a:gridCol w="9613148">
                  <a:extLst>
                    <a:ext uri="{9D8B030D-6E8A-4147-A177-3AD203B41FA5}">
                      <a16:colId xmlns:a16="http://schemas.microsoft.com/office/drawing/2014/main" val="4058208451"/>
                    </a:ext>
                  </a:extLst>
                </a:gridCol>
              </a:tblGrid>
              <a:tr h="2149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In patients who develop poorly tolerated AF after cardiac surgery, direct current cardioversion in combination with antiarrhythmic drug therapy is recommended, with consideration of imaging to rule out left appendage thrombus before cardioversion in those patients in whom AF has been present &gt;48 hours and who have not been on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42280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In patients who develop postoperative AF after cardiac surgery, it is reasonable to administer anticoagulation when deemed safe in regard to surgical bleeding for 60 days after surgery unless complications develop and to reevaluate the need for longer term anticoagulation at that time.</a:t>
                      </a:r>
                      <a:r>
                        <a:rPr lang="en-US" sz="1800" b="1"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20988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develop AF after cardiac surgery and who are treated with rate-control strategy, at 30- to 60-day follow-up it is reasonable to perform rhythm assessment and, if AF does not revert to sinus rhythm spontaneously, consider cardioversion after an adequate duration of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096948"/>
                  </a:ext>
                </a:extLst>
              </a:tr>
            </a:tbl>
          </a:graphicData>
        </a:graphic>
      </p:graphicFrame>
    </p:spTree>
    <p:extLst>
      <p:ext uri="{BB962C8B-B14F-4D97-AF65-F5344CB8AC3E}">
        <p14:creationId xmlns:p14="http://schemas.microsoft.com/office/powerpoint/2010/main" val="50541404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surgery&#10;&#10;Description automatically generated">
            <a:extLst>
              <a:ext uri="{FF2B5EF4-FFF2-40B4-BE49-F238E27FC236}">
                <a16:creationId xmlns:a16="http://schemas.microsoft.com/office/drawing/2014/main" id="{3EA646C4-3179-50D9-5CE8-BE096556F1FB}"/>
              </a:ext>
            </a:extLst>
          </p:cNvPr>
          <p:cNvPicPr>
            <a:picLocks noChangeAspect="1"/>
          </p:cNvPicPr>
          <p:nvPr/>
        </p:nvPicPr>
        <p:blipFill>
          <a:blip r:embed="rId2"/>
          <a:stretch>
            <a:fillRect/>
          </a:stretch>
        </p:blipFill>
        <p:spPr>
          <a:xfrm>
            <a:off x="3165133" y="0"/>
            <a:ext cx="8300133" cy="7541626"/>
          </a:xfrm>
          <a:prstGeom prst="rect">
            <a:avLst/>
          </a:prstGeom>
        </p:spPr>
      </p:pic>
      <p:sp>
        <p:nvSpPr>
          <p:cNvPr id="3" name="Title 5">
            <a:extLst>
              <a:ext uri="{FF2B5EF4-FFF2-40B4-BE49-F238E27FC236}">
                <a16:creationId xmlns:a16="http://schemas.microsoft.com/office/drawing/2014/main" id="{1A9A0F51-A424-B150-0C08-F0433DC4CA82}"/>
              </a:ext>
            </a:extLst>
          </p:cNvPr>
          <p:cNvSpPr>
            <a:spLocks noGrp="1"/>
          </p:cNvSpPr>
          <p:nvPr>
            <p:ph type="ctrTitle"/>
          </p:nvPr>
        </p:nvSpPr>
        <p:spPr>
          <a:xfrm>
            <a:off x="381000" y="1371600"/>
            <a:ext cx="2133600" cy="2057400"/>
          </a:xfrm>
        </p:spPr>
        <p:txBody>
          <a:bodyPr/>
          <a:lstStyle/>
          <a:p>
            <a:r>
              <a:rPr lang="en-US" sz="2800" dirty="0">
                <a:latin typeface="Lub Dub Medium" panose="020B0603030403020204" pitchFamily="34" charset="0"/>
              </a:rPr>
              <a:t>Figure 26. Treatment of AF After Cardiac Surgery</a:t>
            </a:r>
          </a:p>
        </p:txBody>
      </p:sp>
      <p:sp>
        <p:nvSpPr>
          <p:cNvPr id="6" name="TextBox 5">
            <a:extLst>
              <a:ext uri="{FF2B5EF4-FFF2-40B4-BE49-F238E27FC236}">
                <a16:creationId xmlns:a16="http://schemas.microsoft.com/office/drawing/2014/main" id="{5CA5C078-8820-487E-4758-80A5BA1AA43F}"/>
              </a:ext>
            </a:extLst>
          </p:cNvPr>
          <p:cNvSpPr txBox="1"/>
          <p:nvPr/>
        </p:nvSpPr>
        <p:spPr>
          <a:xfrm>
            <a:off x="380999" y="6858000"/>
            <a:ext cx="2133601" cy="646331"/>
          </a:xfrm>
          <a:prstGeom prst="rect">
            <a:avLst/>
          </a:prstGeom>
          <a:noFill/>
        </p:spPr>
        <p:txBody>
          <a:bodyPr wrap="square">
            <a:spAutoFit/>
          </a:bodyPr>
          <a:lstStyle/>
          <a:p>
            <a:r>
              <a:rPr lang="en-US" sz="1200" dirty="0">
                <a:latin typeface="Lub Dub Medium" panose="020B0603030403020204" pitchFamily="34" charset="0"/>
              </a:rPr>
              <a:t>AF indicates atrial fibrillation; and HR, heart rate. </a:t>
            </a:r>
          </a:p>
        </p:txBody>
      </p:sp>
      <p:sp>
        <p:nvSpPr>
          <p:cNvPr id="4" name="TextBox 3">
            <a:extLst>
              <a:ext uri="{FF2B5EF4-FFF2-40B4-BE49-F238E27FC236}">
                <a16:creationId xmlns:a16="http://schemas.microsoft.com/office/drawing/2014/main" id="{4CEE7EBC-D268-2EF6-2FAB-5400C5E84439}"/>
              </a:ext>
            </a:extLst>
          </p:cNvPr>
          <p:cNvSpPr txBox="1"/>
          <p:nvPr/>
        </p:nvSpPr>
        <p:spPr>
          <a:xfrm>
            <a:off x="11887199" y="718116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17016164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7709D8-686E-C307-C166-AA68481E5C6C}"/>
              </a:ext>
            </a:extLst>
          </p:cNvPr>
          <p:cNvSpPr>
            <a:spLocks noGrp="1"/>
          </p:cNvSpPr>
          <p:nvPr>
            <p:ph type="ctrTitle"/>
          </p:nvPr>
        </p:nvSpPr>
        <p:spPr>
          <a:xfrm>
            <a:off x="4495800" y="457200"/>
            <a:ext cx="5638800" cy="838200"/>
          </a:xfrm>
        </p:spPr>
        <p:txBody>
          <a:bodyPr/>
          <a:lstStyle/>
          <a:p>
            <a:r>
              <a:rPr lang="en-US" sz="2800" dirty="0">
                <a:latin typeface="Lub Dub Medium" panose="020B0603030403020204" pitchFamily="34" charset="0"/>
              </a:rPr>
              <a:t>Acute Medical Illness or Surgery (Including AF in Critical Care)</a:t>
            </a:r>
          </a:p>
        </p:txBody>
      </p:sp>
      <p:graphicFrame>
        <p:nvGraphicFramePr>
          <p:cNvPr id="3" name="Table 2">
            <a:extLst>
              <a:ext uri="{FF2B5EF4-FFF2-40B4-BE49-F238E27FC236}">
                <a16:creationId xmlns:a16="http://schemas.microsoft.com/office/drawing/2014/main" id="{7701467B-F337-63A2-E9E5-0C75D16582C4}"/>
              </a:ext>
            </a:extLst>
          </p:cNvPr>
          <p:cNvGraphicFramePr>
            <a:graphicFrameLocks noGrp="1"/>
          </p:cNvGraphicFramePr>
          <p:nvPr>
            <p:extLst>
              <p:ext uri="{D42A27DB-BD31-4B8C-83A1-F6EECF244321}">
                <p14:modId xmlns:p14="http://schemas.microsoft.com/office/powerpoint/2010/main" val="2556097535"/>
              </p:ext>
            </p:extLst>
          </p:nvPr>
        </p:nvGraphicFramePr>
        <p:xfrm>
          <a:off x="1073347" y="1580515"/>
          <a:ext cx="12483706" cy="5068570"/>
        </p:xfrm>
        <a:graphic>
          <a:graphicData uri="http://schemas.openxmlformats.org/drawingml/2006/table">
            <a:tbl>
              <a:tblPr firstRow="1" firstCol="1" bandRow="1"/>
              <a:tblGrid>
                <a:gridCol w="1248371">
                  <a:extLst>
                    <a:ext uri="{9D8B030D-6E8A-4147-A177-3AD203B41FA5}">
                      <a16:colId xmlns:a16="http://schemas.microsoft.com/office/drawing/2014/main" val="3148330883"/>
                    </a:ext>
                  </a:extLst>
                </a:gridCol>
                <a:gridCol w="1235887">
                  <a:extLst>
                    <a:ext uri="{9D8B030D-6E8A-4147-A177-3AD203B41FA5}">
                      <a16:colId xmlns:a16="http://schemas.microsoft.com/office/drawing/2014/main" val="2514863750"/>
                    </a:ext>
                  </a:extLst>
                </a:gridCol>
                <a:gridCol w="9999448">
                  <a:extLst>
                    <a:ext uri="{9D8B030D-6E8A-4147-A177-3AD203B41FA5}">
                      <a16:colId xmlns:a16="http://schemas.microsoft.com/office/drawing/2014/main" val="2857205224"/>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6696676"/>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60297"/>
                  </a:ext>
                </a:extLst>
              </a:tr>
              <a:tr h="69088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a:ea typeface="Calibri" panose="020F0502020204030204" pitchFamily="34" charset="0"/>
                          <a:cs typeface="Times New Roman"/>
                        </a:rPr>
                        <a:t>Patients with AF who are identified in the setting of acute medical illness or surgery should be counseled </a:t>
                      </a:r>
                      <a:r>
                        <a:rPr lang="en-US" sz="1800" b="1" dirty="0">
                          <a:effectLst/>
                          <a:latin typeface="Times New Roman"/>
                          <a:ea typeface="Calibri" panose="020F0502020204030204" pitchFamily="34" charset="0"/>
                          <a:cs typeface="Times New Roman"/>
                        </a:rPr>
                        <a:t>about the significant risk of recurrent AF after the acute illness is resolved.</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026529"/>
                  </a:ext>
                </a:extLst>
              </a:tr>
              <a:tr h="94234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identified in the setting of acute medical illness or surgery, outpatient follow-up for thromboembolic risk stratification and decision-making on OAC initiation or continuation, as well as AF surveillance, can be beneficial given a high risk of AF recurrence.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27546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who are identified in the setting of critical illness due to sepsis, the benefits of anticoagulation during critical illness for stroke prevention are uncertain.</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393806"/>
                  </a:ext>
                </a:extLst>
              </a:tr>
            </a:tbl>
          </a:graphicData>
        </a:graphic>
      </p:graphicFrame>
    </p:spTree>
    <p:extLst>
      <p:ext uri="{BB962C8B-B14F-4D97-AF65-F5344CB8AC3E}">
        <p14:creationId xmlns:p14="http://schemas.microsoft.com/office/powerpoint/2010/main" val="59306501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897FD1B0-8E87-6C10-3903-F5587FA649B1}"/>
              </a:ext>
            </a:extLst>
          </p:cNvPr>
          <p:cNvSpPr>
            <a:spLocks noGrp="1"/>
          </p:cNvSpPr>
          <p:nvPr>
            <p:ph type="ctrTitle"/>
          </p:nvPr>
        </p:nvSpPr>
        <p:spPr>
          <a:xfrm>
            <a:off x="2457450" y="304800"/>
            <a:ext cx="9715500" cy="584794"/>
          </a:xfrm>
        </p:spPr>
        <p:txBody>
          <a:bodyPr/>
          <a:lstStyle/>
          <a:p>
            <a:r>
              <a:rPr lang="en-US" sz="2800" dirty="0">
                <a:latin typeface="Lub Dub Medium" panose="020B0603030403020204" pitchFamily="34" charset="0"/>
              </a:rPr>
              <a:t>Figure 27. Unadjusted Cumulative Risk of AF Recurrence</a:t>
            </a:r>
          </a:p>
        </p:txBody>
      </p:sp>
      <p:sp>
        <p:nvSpPr>
          <p:cNvPr id="6" name="TextBox 5">
            <a:extLst>
              <a:ext uri="{FF2B5EF4-FFF2-40B4-BE49-F238E27FC236}">
                <a16:creationId xmlns:a16="http://schemas.microsoft.com/office/drawing/2014/main" id="{B6C1CE99-2DD6-B136-481C-F89F4FD974FA}"/>
              </a:ext>
            </a:extLst>
          </p:cNvPr>
          <p:cNvSpPr txBox="1"/>
          <p:nvPr/>
        </p:nvSpPr>
        <p:spPr>
          <a:xfrm>
            <a:off x="838200" y="6628148"/>
            <a:ext cx="12954000" cy="830997"/>
          </a:xfrm>
          <a:prstGeom prst="rect">
            <a:avLst/>
          </a:prstGeom>
          <a:noFill/>
        </p:spPr>
        <p:txBody>
          <a:bodyPr wrap="square">
            <a:spAutoFit/>
          </a:bodyPr>
          <a:lstStyle/>
          <a:p>
            <a:r>
              <a:rPr lang="en-US" sz="1200" dirty="0">
                <a:latin typeface="Lub Dub Medium" panose="020B0603030403020204" pitchFamily="34" charset="0"/>
              </a:rPr>
              <a:t>Unadjusted curves displaying cumulative risk of recurrent AF, generated using Kaplan-Meier method. (A) Overall risk of recurrent AF among individuals with and without acute precipitants. (B) Overall risk of recurrent AF among individuals with infection, cardiac surgery, and </a:t>
            </a:r>
            <a:r>
              <a:rPr lang="en-US" sz="1200" dirty="0" err="1">
                <a:latin typeface="Lub Dub Medium" panose="020B0603030403020204" pitchFamily="34" charset="0"/>
              </a:rPr>
              <a:t>noncardiothoracic</a:t>
            </a:r>
            <a:r>
              <a:rPr lang="en-US" sz="1200" dirty="0">
                <a:latin typeface="Lub Dub Medium" panose="020B0603030403020204" pitchFamily="34" charset="0"/>
              </a:rPr>
              <a:t> surgery compared with no precipitant. These 3 precipitants were selected for display because the risk of recurrent AF was significantly lower compared with the referent group without precipitants in multivariable adjusted models. Individuals with other AF precipitants were excluded from this plot for clarity. AF indicates atrial fibrillation; and CT,  cardiothoracic. </a:t>
            </a:r>
          </a:p>
        </p:txBody>
      </p:sp>
      <p:pic>
        <p:nvPicPr>
          <p:cNvPr id="4" name="Picture 3" descr="A graph of precipitant and precipitant fibrillation&#10;&#10;Description automatically generated">
            <a:extLst>
              <a:ext uri="{FF2B5EF4-FFF2-40B4-BE49-F238E27FC236}">
                <a16:creationId xmlns:a16="http://schemas.microsoft.com/office/drawing/2014/main" id="{1C4770FB-7B47-8F21-0755-37B40835E766}"/>
              </a:ext>
            </a:extLst>
          </p:cNvPr>
          <p:cNvPicPr>
            <a:picLocks noChangeAspect="1"/>
          </p:cNvPicPr>
          <p:nvPr/>
        </p:nvPicPr>
        <p:blipFill>
          <a:blip r:embed="rId2"/>
          <a:stretch>
            <a:fillRect/>
          </a:stretch>
        </p:blipFill>
        <p:spPr>
          <a:xfrm>
            <a:off x="1837427" y="1433551"/>
            <a:ext cx="11645659" cy="5069199"/>
          </a:xfrm>
          <a:prstGeom prst="rect">
            <a:avLst/>
          </a:prstGeom>
        </p:spPr>
      </p:pic>
    </p:spTree>
    <p:extLst>
      <p:ext uri="{BB962C8B-B14F-4D97-AF65-F5344CB8AC3E}">
        <p14:creationId xmlns:p14="http://schemas.microsoft.com/office/powerpoint/2010/main" val="271589331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594B14-5E4A-5525-1919-9D251C850293}"/>
              </a:ext>
            </a:extLst>
          </p:cNvPr>
          <p:cNvSpPr>
            <a:spLocks noGrp="1"/>
          </p:cNvSpPr>
          <p:nvPr>
            <p:ph type="ctrTitle"/>
          </p:nvPr>
        </p:nvSpPr>
        <p:spPr>
          <a:xfrm>
            <a:off x="3600450" y="381000"/>
            <a:ext cx="7429500" cy="584794"/>
          </a:xfrm>
        </p:spPr>
        <p:txBody>
          <a:bodyPr/>
          <a:lstStyle/>
          <a:p>
            <a:r>
              <a:rPr lang="en-US" sz="2800" dirty="0">
                <a:latin typeface="Lub Dub Medium" panose="020B0603030403020204" pitchFamily="34" charset="0"/>
              </a:rPr>
              <a:t>Figure 28. Acute Medical or Surgical Illness</a:t>
            </a:r>
          </a:p>
        </p:txBody>
      </p:sp>
      <p:pic>
        <p:nvPicPr>
          <p:cNvPr id="3" name="Picture 2" descr="A diagram of a patient's life cycle&#10;&#10;Description automatically generated">
            <a:extLst>
              <a:ext uri="{FF2B5EF4-FFF2-40B4-BE49-F238E27FC236}">
                <a16:creationId xmlns:a16="http://schemas.microsoft.com/office/drawing/2014/main" id="{D2EA609D-1797-752B-5F95-F74C56566123}"/>
              </a:ext>
            </a:extLst>
          </p:cNvPr>
          <p:cNvPicPr>
            <a:picLocks noChangeAspect="1"/>
          </p:cNvPicPr>
          <p:nvPr/>
        </p:nvPicPr>
        <p:blipFill>
          <a:blip r:embed="rId2"/>
          <a:stretch>
            <a:fillRect/>
          </a:stretch>
        </p:blipFill>
        <p:spPr>
          <a:xfrm>
            <a:off x="1447800" y="1220665"/>
            <a:ext cx="11734800" cy="5788270"/>
          </a:xfrm>
          <a:prstGeom prst="rect">
            <a:avLst/>
          </a:prstGeom>
        </p:spPr>
      </p:pic>
      <p:sp>
        <p:nvSpPr>
          <p:cNvPr id="6" name="TextBox 5">
            <a:extLst>
              <a:ext uri="{FF2B5EF4-FFF2-40B4-BE49-F238E27FC236}">
                <a16:creationId xmlns:a16="http://schemas.microsoft.com/office/drawing/2014/main" id="{10677B1F-E396-CF17-4A3F-E1595E07136A}"/>
              </a:ext>
            </a:extLst>
          </p:cNvPr>
          <p:cNvSpPr txBox="1"/>
          <p:nvPr/>
        </p:nvSpPr>
        <p:spPr>
          <a:xfrm>
            <a:off x="914400" y="7125306"/>
            <a:ext cx="2514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t>
            </a:r>
          </a:p>
        </p:txBody>
      </p:sp>
    </p:spTree>
    <p:extLst>
      <p:ext uri="{BB962C8B-B14F-4D97-AF65-F5344CB8AC3E}">
        <p14:creationId xmlns:p14="http://schemas.microsoft.com/office/powerpoint/2010/main" val="318276607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17B3A0D-F77A-43A2-5AB4-EE59ED3F24C9}"/>
              </a:ext>
            </a:extLst>
          </p:cNvPr>
          <p:cNvSpPr>
            <a:spLocks noGrp="1"/>
          </p:cNvSpPr>
          <p:nvPr>
            <p:ph type="ctrTitle"/>
          </p:nvPr>
        </p:nvSpPr>
        <p:spPr>
          <a:xfrm>
            <a:off x="5791199" y="1143000"/>
            <a:ext cx="3876135" cy="671422"/>
          </a:xfrm>
        </p:spPr>
        <p:txBody>
          <a:bodyPr/>
          <a:lstStyle/>
          <a:p>
            <a:r>
              <a:rPr lang="en-US" sz="2800" dirty="0">
                <a:latin typeface="Lub Dub Medium" panose="020B0603030403020204" pitchFamily="34" charset="0"/>
              </a:rPr>
              <a:t>Hyperthyroidism</a:t>
            </a:r>
          </a:p>
        </p:txBody>
      </p:sp>
      <p:graphicFrame>
        <p:nvGraphicFramePr>
          <p:cNvPr id="3" name="Table 2">
            <a:extLst>
              <a:ext uri="{FF2B5EF4-FFF2-40B4-BE49-F238E27FC236}">
                <a16:creationId xmlns:a16="http://schemas.microsoft.com/office/drawing/2014/main" id="{37A5B05F-E99C-9AF4-65D4-C582A1F041B0}"/>
              </a:ext>
            </a:extLst>
          </p:cNvPr>
          <p:cNvGraphicFramePr>
            <a:graphicFrameLocks noGrp="1"/>
          </p:cNvGraphicFramePr>
          <p:nvPr>
            <p:extLst>
              <p:ext uri="{D42A27DB-BD31-4B8C-83A1-F6EECF244321}">
                <p14:modId xmlns:p14="http://schemas.microsoft.com/office/powerpoint/2010/main" val="3323734186"/>
              </p:ext>
            </p:extLst>
          </p:nvPr>
        </p:nvGraphicFramePr>
        <p:xfrm>
          <a:off x="1722437" y="2171700"/>
          <a:ext cx="11185525" cy="3886200"/>
        </p:xfrm>
        <a:graphic>
          <a:graphicData uri="http://schemas.openxmlformats.org/drawingml/2006/table">
            <a:tbl>
              <a:tblPr firstRow="1" firstCol="1" bandRow="1"/>
              <a:tblGrid>
                <a:gridCol w="1286336">
                  <a:extLst>
                    <a:ext uri="{9D8B030D-6E8A-4147-A177-3AD203B41FA5}">
                      <a16:colId xmlns:a16="http://schemas.microsoft.com/office/drawing/2014/main" val="36896306"/>
                    </a:ext>
                  </a:extLst>
                </a:gridCol>
                <a:gridCol w="1293046">
                  <a:extLst>
                    <a:ext uri="{9D8B030D-6E8A-4147-A177-3AD203B41FA5}">
                      <a16:colId xmlns:a16="http://schemas.microsoft.com/office/drawing/2014/main" val="3857571723"/>
                    </a:ext>
                  </a:extLst>
                </a:gridCol>
                <a:gridCol w="8606143">
                  <a:extLst>
                    <a:ext uri="{9D8B030D-6E8A-4147-A177-3AD203B41FA5}">
                      <a16:colId xmlns:a16="http://schemas.microsoft.com/office/drawing/2014/main" val="1262881134"/>
                    </a:ext>
                  </a:extLst>
                </a:gridCol>
              </a:tblGrid>
              <a:tr h="12954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Hyperthyroidism</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Hyperthyroidism</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42643816"/>
                  </a:ext>
                </a:extLst>
              </a:tr>
              <a:tr h="594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20767"/>
                  </a:ext>
                </a:extLst>
              </a:tr>
              <a:tr h="1996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hyperthyroidism and AF who have an elevated risk of stroke based on a standard clinical risk score, anticoagulation is recommended until thyroid function has returned to normal and sinus rhythm can be maintained.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423644"/>
                  </a:ext>
                </a:extLst>
              </a:tr>
            </a:tbl>
          </a:graphicData>
        </a:graphic>
      </p:graphicFrame>
    </p:spTree>
    <p:extLst>
      <p:ext uri="{BB962C8B-B14F-4D97-AF65-F5344CB8AC3E}">
        <p14:creationId xmlns:p14="http://schemas.microsoft.com/office/powerpoint/2010/main" val="180851482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602A4A2-BDFD-12C9-5B79-08EB5219DADA}"/>
              </a:ext>
            </a:extLst>
          </p:cNvPr>
          <p:cNvSpPr>
            <a:spLocks noGrp="1"/>
          </p:cNvSpPr>
          <p:nvPr>
            <p:ph type="ctrTitle"/>
          </p:nvPr>
        </p:nvSpPr>
        <p:spPr>
          <a:xfrm>
            <a:off x="5524499" y="609600"/>
            <a:ext cx="3581401" cy="533400"/>
          </a:xfrm>
        </p:spPr>
        <p:txBody>
          <a:bodyPr/>
          <a:lstStyle/>
          <a:p>
            <a:r>
              <a:rPr lang="en-US" sz="2800" dirty="0">
                <a:latin typeface="Lub Dub Medium" panose="020B0603030403020204" pitchFamily="34" charset="0"/>
              </a:rPr>
              <a:t>Pulmonary Disease</a:t>
            </a:r>
          </a:p>
        </p:txBody>
      </p:sp>
      <p:graphicFrame>
        <p:nvGraphicFramePr>
          <p:cNvPr id="3" name="Table 2">
            <a:extLst>
              <a:ext uri="{FF2B5EF4-FFF2-40B4-BE49-F238E27FC236}">
                <a16:creationId xmlns:a16="http://schemas.microsoft.com/office/drawing/2014/main" id="{9D60BEF5-E48D-5FD5-B97E-70EC59DD2AFA}"/>
              </a:ext>
            </a:extLst>
          </p:cNvPr>
          <p:cNvGraphicFramePr>
            <a:graphicFrameLocks noGrp="1"/>
          </p:cNvGraphicFramePr>
          <p:nvPr>
            <p:extLst>
              <p:ext uri="{D42A27DB-BD31-4B8C-83A1-F6EECF244321}">
                <p14:modId xmlns:p14="http://schemas.microsoft.com/office/powerpoint/2010/main" val="1706393316"/>
              </p:ext>
            </p:extLst>
          </p:nvPr>
        </p:nvGraphicFramePr>
        <p:xfrm>
          <a:off x="2285999" y="1487487"/>
          <a:ext cx="10058400" cy="5254625"/>
        </p:xfrm>
        <a:graphic>
          <a:graphicData uri="http://schemas.openxmlformats.org/drawingml/2006/table">
            <a:tbl>
              <a:tblPr firstRow="1" firstCol="1" bandRow="1"/>
              <a:tblGrid>
                <a:gridCol w="865023">
                  <a:extLst>
                    <a:ext uri="{9D8B030D-6E8A-4147-A177-3AD203B41FA5}">
                      <a16:colId xmlns:a16="http://schemas.microsoft.com/office/drawing/2014/main" val="3767059477"/>
                    </a:ext>
                  </a:extLst>
                </a:gridCol>
                <a:gridCol w="871057">
                  <a:extLst>
                    <a:ext uri="{9D8B030D-6E8A-4147-A177-3AD203B41FA5}">
                      <a16:colId xmlns:a16="http://schemas.microsoft.com/office/drawing/2014/main" val="2019397856"/>
                    </a:ext>
                  </a:extLst>
                </a:gridCol>
                <a:gridCol w="8322320">
                  <a:extLst>
                    <a:ext uri="{9D8B030D-6E8A-4147-A177-3AD203B41FA5}">
                      <a16:colId xmlns:a16="http://schemas.microsoft.com/office/drawing/2014/main" val="754085855"/>
                    </a:ext>
                  </a:extLst>
                </a:gridCol>
              </a:tblGrid>
              <a:tr h="12307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Pulmonary Disease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Pulmonary Disease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5397133"/>
                  </a:ext>
                </a:extLst>
              </a:tr>
              <a:tr h="56464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219672"/>
                  </a:ext>
                </a:extLst>
              </a:tr>
              <a:tr h="123075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AF and COPD, it is reasonable to use </a:t>
                      </a:r>
                      <a:r>
                        <a:rPr lang="en-US" sz="1800" b="1" dirty="0" err="1">
                          <a:effectLst/>
                          <a:latin typeface="Times New Roman"/>
                          <a:ea typeface="Times New Roman" panose="02020603050405020304" pitchFamily="18" charset="0"/>
                        </a:rPr>
                        <a:t>cardioselective</a:t>
                      </a:r>
                      <a:r>
                        <a:rPr lang="en-US" sz="1800" b="1" dirty="0">
                          <a:effectLst/>
                          <a:latin typeface="Times New Roman"/>
                          <a:ea typeface="Times New Roman" panose="02020603050405020304" pitchFamily="18" charset="0"/>
                        </a:rPr>
                        <a:t> beta blockers for rate control of AF, especially where other indications exist (</a:t>
                      </a:r>
                      <a:r>
                        <a:rPr lang="en-US" sz="1800" b="1" dirty="0" err="1">
                          <a:effectLst/>
                          <a:latin typeface="Times New Roman"/>
                          <a:ea typeface="Times New Roman" panose="02020603050405020304" pitchFamily="18" charset="0"/>
                        </a:rPr>
                        <a:t>eg</a:t>
                      </a:r>
                      <a:r>
                        <a:rPr lang="en-US" sz="1800" b="1" dirty="0">
                          <a:effectLst/>
                          <a:latin typeface="Times New Roman"/>
                          <a:ea typeface="Times New Roman" panose="02020603050405020304" pitchFamily="18" charset="0"/>
                        </a:rPr>
                        <a:t>, MI and HF).</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50893"/>
                  </a:ext>
                </a:extLst>
              </a:tr>
              <a:tr h="189686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pulmonary hypertension (PH) with pulmonary vascular disease and AF or AFL, a rhythm-control strategy is reasonable to improve functional status and potentially prolong survival.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122551"/>
                  </a:ext>
                </a:extLst>
              </a:tr>
            </a:tbl>
          </a:graphicData>
        </a:graphic>
      </p:graphicFrame>
    </p:spTree>
    <p:extLst>
      <p:ext uri="{BB962C8B-B14F-4D97-AF65-F5344CB8AC3E}">
        <p14:creationId xmlns:p14="http://schemas.microsoft.com/office/powerpoint/2010/main" val="38805864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D9535D0-6CD3-CA90-2C10-6CA7EC923683}"/>
              </a:ext>
            </a:extLst>
          </p:cNvPr>
          <p:cNvSpPr>
            <a:spLocks noGrp="1"/>
          </p:cNvSpPr>
          <p:nvPr>
            <p:ph type="ctrTitle"/>
          </p:nvPr>
        </p:nvSpPr>
        <p:spPr>
          <a:xfrm>
            <a:off x="6267449" y="609600"/>
            <a:ext cx="2095501" cy="533400"/>
          </a:xfrm>
        </p:spPr>
        <p:txBody>
          <a:bodyPr/>
          <a:lstStyle/>
          <a:p>
            <a:r>
              <a:rPr lang="en-US" sz="2800" dirty="0">
                <a:latin typeface="Lub Dub Medium" panose="020B0603030403020204" pitchFamily="34" charset="0"/>
              </a:rPr>
              <a:t>Pregnancy</a:t>
            </a:r>
          </a:p>
        </p:txBody>
      </p:sp>
      <p:graphicFrame>
        <p:nvGraphicFramePr>
          <p:cNvPr id="3" name="Table 2">
            <a:extLst>
              <a:ext uri="{FF2B5EF4-FFF2-40B4-BE49-F238E27FC236}">
                <a16:creationId xmlns:a16="http://schemas.microsoft.com/office/drawing/2014/main" id="{C62F1168-13C4-58DB-E58D-B17A8F86F11E}"/>
              </a:ext>
            </a:extLst>
          </p:cNvPr>
          <p:cNvGraphicFramePr>
            <a:graphicFrameLocks noGrp="1"/>
          </p:cNvGraphicFramePr>
          <p:nvPr>
            <p:extLst>
              <p:ext uri="{D42A27DB-BD31-4B8C-83A1-F6EECF244321}">
                <p14:modId xmlns:p14="http://schemas.microsoft.com/office/powerpoint/2010/main" val="1630201592"/>
              </p:ext>
            </p:extLst>
          </p:nvPr>
        </p:nvGraphicFramePr>
        <p:xfrm>
          <a:off x="1447799" y="1538732"/>
          <a:ext cx="11734800" cy="5152136"/>
        </p:xfrm>
        <a:graphic>
          <a:graphicData uri="http://schemas.openxmlformats.org/drawingml/2006/table">
            <a:tbl>
              <a:tblPr firstRow="1" firstCol="1" bandRow="1"/>
              <a:tblGrid>
                <a:gridCol w="1117153">
                  <a:extLst>
                    <a:ext uri="{9D8B030D-6E8A-4147-A177-3AD203B41FA5}">
                      <a16:colId xmlns:a16="http://schemas.microsoft.com/office/drawing/2014/main" val="3512272761"/>
                    </a:ext>
                  </a:extLst>
                </a:gridCol>
                <a:gridCol w="1070213">
                  <a:extLst>
                    <a:ext uri="{9D8B030D-6E8A-4147-A177-3AD203B41FA5}">
                      <a16:colId xmlns:a16="http://schemas.microsoft.com/office/drawing/2014/main" val="1506957629"/>
                    </a:ext>
                  </a:extLst>
                </a:gridCol>
                <a:gridCol w="9547434">
                  <a:extLst>
                    <a:ext uri="{9D8B030D-6E8A-4147-A177-3AD203B41FA5}">
                      <a16:colId xmlns:a16="http://schemas.microsoft.com/office/drawing/2014/main" val="297836348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5896158"/>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13546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pregnant patients with AF, DCCV is safe to the patient and fetus and should be performed in the same manner as in patients who are not pregnant.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487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pregnant individuals with structurally normal hearts and hemodynamically stable AF, pharmacological cardioversion with agents with history of safe use in pregnancy, such as intravenous procainamide, may be considered.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842756"/>
                  </a:ext>
                </a:extLst>
              </a:tr>
            </a:tbl>
          </a:graphicData>
        </a:graphic>
      </p:graphicFrame>
    </p:spTree>
    <p:extLst>
      <p:ext uri="{BB962C8B-B14F-4D97-AF65-F5344CB8AC3E}">
        <p14:creationId xmlns:p14="http://schemas.microsoft.com/office/powerpoint/2010/main" val="27731336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0099985-1E71-12B9-B59E-41923E093AE1}"/>
              </a:ext>
            </a:extLst>
          </p:cNvPr>
          <p:cNvSpPr>
            <a:spLocks noGrp="1"/>
          </p:cNvSpPr>
          <p:nvPr>
            <p:ph type="ctrTitle"/>
          </p:nvPr>
        </p:nvSpPr>
        <p:spPr>
          <a:xfrm>
            <a:off x="5657847" y="609600"/>
            <a:ext cx="3314701" cy="533400"/>
          </a:xfrm>
        </p:spPr>
        <p:txBody>
          <a:bodyPr/>
          <a:lstStyle/>
          <a:p>
            <a:r>
              <a:rPr lang="en-US" sz="2800" dirty="0">
                <a:latin typeface="Lub Dub Medium" panose="020B0603030403020204" pitchFamily="34" charset="0"/>
              </a:rPr>
              <a:t>Pregnancy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CC626A2-C50D-8FD8-7B8D-F511152B557A}"/>
              </a:ext>
            </a:extLst>
          </p:cNvPr>
          <p:cNvGraphicFramePr>
            <a:graphicFrameLocks noGrp="1"/>
          </p:cNvGraphicFramePr>
          <p:nvPr>
            <p:extLst>
              <p:ext uri="{D42A27DB-BD31-4B8C-83A1-F6EECF244321}">
                <p14:modId xmlns:p14="http://schemas.microsoft.com/office/powerpoint/2010/main" val="1039574696"/>
              </p:ext>
            </p:extLst>
          </p:nvPr>
        </p:nvGraphicFramePr>
        <p:xfrm>
          <a:off x="685798" y="1447800"/>
          <a:ext cx="13258800" cy="5784342"/>
        </p:xfrm>
        <a:graphic>
          <a:graphicData uri="http://schemas.openxmlformats.org/drawingml/2006/table">
            <a:tbl>
              <a:tblPr firstRow="1" firstCol="1" bandRow="1"/>
              <a:tblGrid>
                <a:gridCol w="1262237">
                  <a:extLst>
                    <a:ext uri="{9D8B030D-6E8A-4147-A177-3AD203B41FA5}">
                      <a16:colId xmlns:a16="http://schemas.microsoft.com/office/drawing/2014/main" val="1874689043"/>
                    </a:ext>
                  </a:extLst>
                </a:gridCol>
                <a:gridCol w="1209202">
                  <a:extLst>
                    <a:ext uri="{9D8B030D-6E8A-4147-A177-3AD203B41FA5}">
                      <a16:colId xmlns:a16="http://schemas.microsoft.com/office/drawing/2014/main" val="1453841576"/>
                    </a:ext>
                  </a:extLst>
                </a:gridCol>
                <a:gridCol w="10787361">
                  <a:extLst>
                    <a:ext uri="{9D8B030D-6E8A-4147-A177-3AD203B41FA5}">
                      <a16:colId xmlns:a16="http://schemas.microsoft.com/office/drawing/2014/main" val="25879672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FrutigerLTStd-Light"/>
                          <a:cs typeface="Times New Roman"/>
                        </a:rPr>
                        <a:t>In pregnant individuals with AF and without structural heart disease, antiarrhythmic agents with history of safe use in pregnancy (</a:t>
                      </a:r>
                      <a:r>
                        <a:rPr lang="en-US" sz="1800" b="1" dirty="0" err="1">
                          <a:effectLst/>
                          <a:latin typeface="Times New Roman"/>
                          <a:ea typeface="FrutigerLTStd-Light"/>
                          <a:cs typeface="Times New Roman"/>
                        </a:rPr>
                        <a:t>eg</a:t>
                      </a:r>
                      <a:r>
                        <a:rPr lang="en-US" sz="1800" b="1" dirty="0">
                          <a:effectLst/>
                          <a:latin typeface="Times New Roman"/>
                          <a:ea typeface="FrutigerLTStd-Light"/>
                          <a:cs typeface="Times New Roman"/>
                        </a:rPr>
                        <a:t>, flecainide and sotalol) are reasonable for maintenance of sinus rhythm.</a:t>
                      </a:r>
                      <a:r>
                        <a:rPr lang="en-US" sz="1800" dirty="0">
                          <a:effectLst/>
                          <a:latin typeface="Times New Roman"/>
                          <a:ea typeface="FrutigerLTStd-Light"/>
                          <a:cs typeface="Times New Roman"/>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68027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In pregnant individuals with persistent AF, rate-control agents with a record of safety in pregnancy, such as beta blockers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propranolol or metoprolol) </a:t>
                      </a:r>
                      <a:r>
                        <a:rPr lang="en-US" sz="1800" b="1" dirty="0">
                          <a:effectLst/>
                          <a:latin typeface="Times New Roman" panose="02020603050405020304" pitchFamily="18" charset="0"/>
                          <a:ea typeface="FrutigerLTStd-Light"/>
                          <a:cs typeface="Times New Roman" panose="02020603050405020304" pitchFamily="18" charset="0"/>
                        </a:rPr>
                        <a:t>and digoxin, either alone or in combination with beta blockers, are reasonable as first-line agents.</a:t>
                      </a:r>
                      <a:endParaRPr lang="en-US" sz="1800" b="1" baseline="30000" dirty="0">
                        <a:effectLst/>
                        <a:latin typeface="Times New Roman" panose="02020603050405020304" pitchFamily="18" charset="0"/>
                        <a:ea typeface="FrutigerLTStd-Light"/>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79919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Pregnant individuals with AF and elevated risk of stroke may be considered for anticoagulation with the recognition that no anticoagulation strategy is completely safe for both the mother and fetus, and an SDM discussion should take place regarding risks to both mother and fetus (Table 28).</a:t>
                      </a:r>
                      <a:endParaRPr lang="en-US" sz="1800" dirty="0">
                        <a:effectLst/>
                        <a:latin typeface="Times New Roman"/>
                        <a:ea typeface="Times New Roman" panose="02020603050405020304" pitchFamily="18" charset="0"/>
                        <a:cs typeface="Times New Roman"/>
                      </a:endParaRPr>
                    </a:p>
                    <a:p>
                      <a:pPr marL="45720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084099"/>
                  </a:ext>
                </a:extLst>
              </a:tr>
            </a:tbl>
          </a:graphicData>
        </a:graphic>
      </p:graphicFrame>
    </p:spTree>
    <p:extLst>
      <p:ext uri="{BB962C8B-B14F-4D97-AF65-F5344CB8AC3E}">
        <p14:creationId xmlns:p14="http://schemas.microsoft.com/office/powerpoint/2010/main" val="93433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22</a:t>
            </a:fld>
            <a:endParaRPr lang="en-US" dirty="0"/>
          </a:p>
        </p:txBody>
      </p:sp>
      <p:sp>
        <p:nvSpPr>
          <p:cNvPr id="2" name="Title 3">
            <a:extLst>
              <a:ext uri="{FF2B5EF4-FFF2-40B4-BE49-F238E27FC236}">
                <a16:creationId xmlns:a16="http://schemas.microsoft.com/office/drawing/2014/main" id="{0B1D4B6A-015D-0B14-CD23-D066C845884B}"/>
              </a:ext>
            </a:extLst>
          </p:cNvPr>
          <p:cNvSpPr>
            <a:spLocks noGrp="1"/>
          </p:cNvSpPr>
          <p:nvPr>
            <p:ph type="ctrTitle"/>
          </p:nvPr>
        </p:nvSpPr>
        <p:spPr>
          <a:xfrm>
            <a:off x="3371849" y="1447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E5C5631-0A10-9869-C531-1E170A3D9C21}"/>
              </a:ext>
            </a:extLst>
          </p:cNvPr>
          <p:cNvGraphicFramePr>
            <a:graphicFrameLocks noGrp="1"/>
          </p:cNvGraphicFramePr>
          <p:nvPr>
            <p:extLst>
              <p:ext uri="{D42A27DB-BD31-4B8C-83A1-F6EECF244321}">
                <p14:modId xmlns:p14="http://schemas.microsoft.com/office/powerpoint/2010/main" val="737865314"/>
              </p:ext>
            </p:extLst>
          </p:nvPr>
        </p:nvGraphicFramePr>
        <p:xfrm>
          <a:off x="1431758" y="2438400"/>
          <a:ext cx="12617451" cy="3352800"/>
        </p:xfrm>
        <a:graphic>
          <a:graphicData uri="http://schemas.openxmlformats.org/drawingml/2006/table">
            <a:tbl>
              <a:tblPr firstRow="1" firstCol="1" bandRow="1"/>
              <a:tblGrid>
                <a:gridCol w="1751302">
                  <a:extLst>
                    <a:ext uri="{9D8B030D-6E8A-4147-A177-3AD203B41FA5}">
                      <a16:colId xmlns:a16="http://schemas.microsoft.com/office/drawing/2014/main" val="1476072786"/>
                    </a:ext>
                  </a:extLst>
                </a:gridCol>
                <a:gridCol w="4247034">
                  <a:extLst>
                    <a:ext uri="{9D8B030D-6E8A-4147-A177-3AD203B41FA5}">
                      <a16:colId xmlns:a16="http://schemas.microsoft.com/office/drawing/2014/main" val="868985577"/>
                    </a:ext>
                  </a:extLst>
                </a:gridCol>
                <a:gridCol w="4247034">
                  <a:extLst>
                    <a:ext uri="{9D8B030D-6E8A-4147-A177-3AD203B41FA5}">
                      <a16:colId xmlns:a16="http://schemas.microsoft.com/office/drawing/2014/main" val="1543879568"/>
                    </a:ext>
                  </a:extLst>
                </a:gridCol>
                <a:gridCol w="1768967">
                  <a:extLst>
                    <a:ext uri="{9D8B030D-6E8A-4147-A177-3AD203B41FA5}">
                      <a16:colId xmlns:a16="http://schemas.microsoft.com/office/drawing/2014/main" val="1444602617"/>
                    </a:ext>
                  </a:extLst>
                </a:gridCol>
                <a:gridCol w="603114">
                  <a:extLst>
                    <a:ext uri="{9D8B030D-6E8A-4147-A177-3AD203B41FA5}">
                      <a16:colId xmlns:a16="http://schemas.microsoft.com/office/drawing/2014/main" val="2962248995"/>
                    </a:ext>
                  </a:extLst>
                </a:gridCol>
              </a:tblGrid>
              <a:tr h="1117600">
                <a:tc rowSpan="3">
                  <a:txBody>
                    <a:bodyPr/>
                    <a:lstStyle/>
                    <a:p>
                      <a:pPr marL="104140" marR="0">
                        <a:lnSpc>
                          <a:spcPct val="150000"/>
                        </a:lnSpc>
                        <a:spcBef>
                          <a:spcPts val="0"/>
                        </a:spcBef>
                        <a:spcAft>
                          <a:spcPts val="0"/>
                        </a:spcAft>
                      </a:pPr>
                      <a:r>
                        <a:rPr lang="en-US" sz="1800" dirty="0">
                          <a:effectLst/>
                          <a:latin typeface="Times New Roman"/>
                          <a:ea typeface="Times New Roman" panose="02020603050405020304" pitchFamily="18" charset="0"/>
                        </a:rPr>
                        <a:t>Height</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Height per 10 cm: ↑ risk (HR,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 Risk</a:t>
                      </a:r>
                      <a:endParaRPr lang="en-US" dirty="0"/>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75905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6478467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per unit, 1.33)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47834552"/>
                  </a:ext>
                </a:extLst>
              </a:tr>
            </a:tbl>
          </a:graphicData>
        </a:graphic>
      </p:graphicFrame>
      <p:sp>
        <p:nvSpPr>
          <p:cNvPr id="4" name="TextBox 3">
            <a:extLst>
              <a:ext uri="{FF2B5EF4-FFF2-40B4-BE49-F238E27FC236}">
                <a16:creationId xmlns:a16="http://schemas.microsoft.com/office/drawing/2014/main" id="{8B5B815F-5A43-299A-AF5F-6EE01E91EC78}"/>
              </a:ext>
            </a:extLst>
          </p:cNvPr>
          <p:cNvSpPr txBox="1"/>
          <p:nvPr/>
        </p:nvSpPr>
        <p:spPr>
          <a:xfrm>
            <a:off x="1431758" y="5871775"/>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002D4EB1-F59D-B045-CB00-EF0743EF75F8}"/>
              </a:ext>
            </a:extLst>
          </p:cNvPr>
          <p:cNvSpPr txBox="1"/>
          <p:nvPr/>
        </p:nvSpPr>
        <p:spPr>
          <a:xfrm>
            <a:off x="1431758" y="6248400"/>
            <a:ext cx="12617451"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8101842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305FC5-45FD-1FCE-C4BA-EE0B016A2D0F}"/>
              </a:ext>
            </a:extLst>
          </p:cNvPr>
          <p:cNvSpPr>
            <a:spLocks noGrp="1"/>
          </p:cNvSpPr>
          <p:nvPr>
            <p:ph type="ctrTitle"/>
          </p:nvPr>
        </p:nvSpPr>
        <p:spPr>
          <a:xfrm>
            <a:off x="2514600" y="152400"/>
            <a:ext cx="9601200" cy="558800"/>
          </a:xfrm>
        </p:spPr>
        <p:txBody>
          <a:bodyPr/>
          <a:lstStyle/>
          <a:p>
            <a:r>
              <a:rPr lang="en-US" sz="2800" dirty="0">
                <a:latin typeface="Lub Dub Medium" panose="020B0603030403020204" pitchFamily="34" charset="0"/>
              </a:rPr>
              <a:t>Table 28. Anticoagulation Strategies During Pregnancy</a:t>
            </a:r>
          </a:p>
        </p:txBody>
      </p:sp>
      <p:graphicFrame>
        <p:nvGraphicFramePr>
          <p:cNvPr id="3" name="Table 2">
            <a:extLst>
              <a:ext uri="{FF2B5EF4-FFF2-40B4-BE49-F238E27FC236}">
                <a16:creationId xmlns:a16="http://schemas.microsoft.com/office/drawing/2014/main" id="{9219D3CA-D018-B6CE-96CC-225FE18A0BD4}"/>
              </a:ext>
            </a:extLst>
          </p:cNvPr>
          <p:cNvGraphicFramePr>
            <a:graphicFrameLocks noGrp="1"/>
          </p:cNvGraphicFramePr>
          <p:nvPr>
            <p:extLst>
              <p:ext uri="{D42A27DB-BD31-4B8C-83A1-F6EECF244321}">
                <p14:modId xmlns:p14="http://schemas.microsoft.com/office/powerpoint/2010/main" val="3789937666"/>
              </p:ext>
            </p:extLst>
          </p:nvPr>
        </p:nvGraphicFramePr>
        <p:xfrm>
          <a:off x="4116387" y="850900"/>
          <a:ext cx="6397625" cy="6527800"/>
        </p:xfrm>
        <a:graphic>
          <a:graphicData uri="http://schemas.openxmlformats.org/drawingml/2006/table">
            <a:tbl>
              <a:tblPr firstRow="1" firstCol="1" bandRow="1"/>
              <a:tblGrid>
                <a:gridCol w="1279525">
                  <a:extLst>
                    <a:ext uri="{9D8B030D-6E8A-4147-A177-3AD203B41FA5}">
                      <a16:colId xmlns:a16="http://schemas.microsoft.com/office/drawing/2014/main" val="318721059"/>
                    </a:ext>
                  </a:extLst>
                </a:gridCol>
                <a:gridCol w="1279525">
                  <a:extLst>
                    <a:ext uri="{9D8B030D-6E8A-4147-A177-3AD203B41FA5}">
                      <a16:colId xmlns:a16="http://schemas.microsoft.com/office/drawing/2014/main" val="2864747026"/>
                    </a:ext>
                  </a:extLst>
                </a:gridCol>
                <a:gridCol w="1279525">
                  <a:extLst>
                    <a:ext uri="{9D8B030D-6E8A-4147-A177-3AD203B41FA5}">
                      <a16:colId xmlns:a16="http://schemas.microsoft.com/office/drawing/2014/main" val="1051151464"/>
                    </a:ext>
                  </a:extLst>
                </a:gridCol>
                <a:gridCol w="1279525">
                  <a:extLst>
                    <a:ext uri="{9D8B030D-6E8A-4147-A177-3AD203B41FA5}">
                      <a16:colId xmlns:a16="http://schemas.microsoft.com/office/drawing/2014/main" val="1989747447"/>
                    </a:ext>
                  </a:extLst>
                </a:gridCol>
                <a:gridCol w="1279525">
                  <a:extLst>
                    <a:ext uri="{9D8B030D-6E8A-4147-A177-3AD203B41FA5}">
                      <a16:colId xmlns:a16="http://schemas.microsoft.com/office/drawing/2014/main" val="3830937064"/>
                    </a:ext>
                  </a:extLst>
                </a:gridCol>
              </a:tblGrid>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Antenatal Options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3226817"/>
                  </a:ext>
                </a:extLst>
              </a:tr>
              <a:tr h="1189794">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Method 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3</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Alternative</a:t>
                      </a: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069529"/>
                  </a:ext>
                </a:extLst>
              </a:tr>
              <a:tr h="776706">
                <a:tc>
                  <a:txBody>
                    <a:bodyPr/>
                    <a:lstStyle/>
                    <a:p>
                      <a:pPr marL="0" marR="0" algn="ctr">
                        <a:lnSpc>
                          <a:spcPct val="150000"/>
                        </a:lnSpc>
                        <a:spcBef>
                          <a:spcPts val="0"/>
                        </a:spcBef>
                        <a:spcAft>
                          <a:spcPts val="0"/>
                        </a:spcAft>
                      </a:pPr>
                      <a:r>
                        <a:rPr lang="en-US" sz="1800" b="1">
                          <a:effectLst/>
                          <a:latin typeface="Times New Roman"/>
                          <a:ea typeface="Times New Roman" panose="02020603050405020304" pitchFamily="18" charset="0"/>
                        </a:rPr>
                        <a:t>First  trime</a:t>
                      </a:r>
                      <a:r>
                        <a:rPr lang="en-US" sz="1800" b="1" dirty="0">
                          <a:effectLst/>
                          <a:latin typeface="Times New Roman"/>
                          <a:ea typeface="Times New Roman" panose="02020603050405020304" pitchFamily="18" charset="0"/>
                        </a:rPr>
                        <a:t>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 ≤5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459243"/>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Second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126407"/>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Third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87027"/>
                  </a:ext>
                </a:extLst>
              </a:tr>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Delivery Planning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636328"/>
                  </a:ext>
                </a:extLst>
              </a:tr>
              <a:tr h="363619">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1</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2311593314"/>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 </a:t>
                      </a:r>
                      <a:r>
                        <a:rPr lang="en-US" sz="1800" dirty="0" err="1">
                          <a:effectLst/>
                          <a:latin typeface="Times New Roman"/>
                          <a:ea typeface="Times New Roman" panose="02020603050405020304" pitchFamily="18" charset="0"/>
                        </a:rPr>
                        <a:t>wk</a:t>
                      </a:r>
                      <a:r>
                        <a:rPr lang="en-US" sz="1800" dirty="0">
                          <a:effectLst/>
                          <a:latin typeface="Times New Roman"/>
                          <a:ea typeface="Times New Roman" panose="02020603050405020304" pitchFamily="18" charset="0"/>
                        </a:rPr>
                        <a:t>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Discontinue warfarin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Dose-adjusted 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72810012"/>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36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Switch to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36945853"/>
                  </a:ext>
                </a:extLst>
              </a:tr>
              <a:tr h="363619">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4-6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7575275"/>
                  </a:ext>
                </a:extLst>
              </a:tr>
            </a:tbl>
          </a:graphicData>
        </a:graphic>
      </p:graphicFrame>
      <p:sp>
        <p:nvSpPr>
          <p:cNvPr id="6" name="TextBox 5">
            <a:extLst>
              <a:ext uri="{FF2B5EF4-FFF2-40B4-BE49-F238E27FC236}">
                <a16:creationId xmlns:a16="http://schemas.microsoft.com/office/drawing/2014/main" id="{C5D3D670-36D0-CB0C-D2D2-EA81C654145D}"/>
              </a:ext>
            </a:extLst>
          </p:cNvPr>
          <p:cNvSpPr txBox="1"/>
          <p:nvPr/>
        </p:nvSpPr>
        <p:spPr>
          <a:xfrm>
            <a:off x="1219200" y="6547703"/>
            <a:ext cx="2590800" cy="830997"/>
          </a:xfrm>
          <a:prstGeom prst="rect">
            <a:avLst/>
          </a:prstGeom>
          <a:noFill/>
        </p:spPr>
        <p:txBody>
          <a:bodyPr wrap="square">
            <a:spAutoFit/>
          </a:bodyPr>
          <a:lstStyle/>
          <a:p>
            <a:r>
              <a:rPr lang="en-US" sz="1200" dirty="0">
                <a:latin typeface="Lub Dub Medium" panose="020B0603030403020204" pitchFamily="34" charset="0"/>
              </a:rPr>
              <a:t>IV indicates intravenous; LMWH, low- molecular-weight heparin; and UFH, unfractionated heparin.</a:t>
            </a:r>
          </a:p>
        </p:txBody>
      </p:sp>
    </p:spTree>
    <p:extLst>
      <p:ext uri="{BB962C8B-B14F-4D97-AF65-F5344CB8AC3E}">
        <p14:creationId xmlns:p14="http://schemas.microsoft.com/office/powerpoint/2010/main" val="39695783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F1612D4E-8F45-F864-FA9B-FD522B3216DE}"/>
              </a:ext>
            </a:extLst>
          </p:cNvPr>
          <p:cNvGraphicFramePr>
            <a:graphicFrameLocks noGrp="1"/>
          </p:cNvGraphicFramePr>
          <p:nvPr>
            <p:extLst>
              <p:ext uri="{D42A27DB-BD31-4B8C-83A1-F6EECF244321}">
                <p14:modId xmlns:p14="http://schemas.microsoft.com/office/powerpoint/2010/main" val="2057421974"/>
              </p:ext>
            </p:extLst>
          </p:nvPr>
        </p:nvGraphicFramePr>
        <p:xfrm>
          <a:off x="1790700" y="1219200"/>
          <a:ext cx="11049000" cy="6242050"/>
        </p:xfrm>
        <a:graphic>
          <a:graphicData uri="http://schemas.openxmlformats.org/drawingml/2006/table">
            <a:tbl>
              <a:tblPr firstRow="1" firstCol="1" bandRow="1"/>
              <a:tblGrid>
                <a:gridCol w="1104900">
                  <a:extLst>
                    <a:ext uri="{9D8B030D-6E8A-4147-A177-3AD203B41FA5}">
                      <a16:colId xmlns:a16="http://schemas.microsoft.com/office/drawing/2014/main" val="906170590"/>
                    </a:ext>
                  </a:extLst>
                </a:gridCol>
                <a:gridCol w="1093851">
                  <a:extLst>
                    <a:ext uri="{9D8B030D-6E8A-4147-A177-3AD203B41FA5}">
                      <a16:colId xmlns:a16="http://schemas.microsoft.com/office/drawing/2014/main" val="32307919"/>
                    </a:ext>
                  </a:extLst>
                </a:gridCol>
                <a:gridCol w="8850249">
                  <a:extLst>
                    <a:ext uri="{9D8B030D-6E8A-4147-A177-3AD203B41FA5}">
                      <a16:colId xmlns:a16="http://schemas.microsoft.com/office/drawing/2014/main" val="2188208694"/>
                    </a:ext>
                  </a:extLst>
                </a:gridCol>
              </a:tblGrid>
              <a:tr h="1011192">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Cardio-Oncology and Anticoagulation Considerations</a:t>
                      </a:r>
                    </a:p>
                    <a:p>
                      <a:pPr marL="0" marR="0">
                        <a:lnSpc>
                          <a:spcPct val="200000"/>
                        </a:lnSpc>
                        <a:spcBef>
                          <a:spcPts val="600"/>
                        </a:spcBef>
                        <a:spcAft>
                          <a:spcPts val="140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0535716"/>
                  </a:ext>
                </a:extLst>
              </a:tr>
              <a:tr h="431483">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398724"/>
                  </a:ext>
                </a:extLst>
              </a:tr>
              <a:tr h="195852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cancer and AF, multidisciplinary communication including cardiology, oncology and other clinicians, and SDM with the patient is recommended to optimize cancer and AF treatment and to reduce the risk of drug-drug interactions, QTc prolongation,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bleeding, and thromboembolism.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80533"/>
                  </a:ext>
                </a:extLst>
              </a:tr>
              <a:tr h="14495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to be initiated on cancer therapies associated with an increased risk of developing AF, increased vigilance for incident AF and treatment of contributing factors is reasonable to decrease morbidity.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260276"/>
                  </a:ext>
                </a:extLst>
              </a:tr>
              <a:tr h="94049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most patients with AF and cancer (remote history or receiving active cancer treatment), DOACs are reasonable to choose over VKAs for stroke risk reduction.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498548"/>
                  </a:ext>
                </a:extLst>
              </a:tr>
            </a:tbl>
          </a:graphicData>
        </a:graphic>
      </p:graphicFrame>
      <p:sp>
        <p:nvSpPr>
          <p:cNvPr id="3" name="Title 5">
            <a:extLst>
              <a:ext uri="{FF2B5EF4-FFF2-40B4-BE49-F238E27FC236}">
                <a16:creationId xmlns:a16="http://schemas.microsoft.com/office/drawing/2014/main" id="{2976F453-3287-94DC-4009-F24DDBEC9591}"/>
              </a:ext>
            </a:extLst>
          </p:cNvPr>
          <p:cNvSpPr>
            <a:spLocks noGrp="1"/>
          </p:cNvSpPr>
          <p:nvPr>
            <p:ph type="ctrTitle"/>
          </p:nvPr>
        </p:nvSpPr>
        <p:spPr>
          <a:xfrm>
            <a:off x="2590800" y="441325"/>
            <a:ext cx="9448800" cy="654050"/>
          </a:xfrm>
        </p:spPr>
        <p:txBody>
          <a:bodyPr/>
          <a:lstStyle/>
          <a:p>
            <a:r>
              <a:rPr lang="en-US" sz="2800" dirty="0">
                <a:latin typeface="Lub Dub Medium" panose="020B0603030403020204" pitchFamily="34" charset="0"/>
              </a:rPr>
              <a:t>Cardio-Oncology and Anticoagulation Considerations</a:t>
            </a:r>
          </a:p>
        </p:txBody>
      </p:sp>
    </p:spTree>
    <p:extLst>
      <p:ext uri="{BB962C8B-B14F-4D97-AF65-F5344CB8AC3E}">
        <p14:creationId xmlns:p14="http://schemas.microsoft.com/office/powerpoint/2010/main" val="30480815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3DFA8E-BA1E-F8DD-60CB-5EA0D031573D}"/>
              </a:ext>
            </a:extLst>
          </p:cNvPr>
          <p:cNvSpPr>
            <a:spLocks noGrp="1"/>
          </p:cNvSpPr>
          <p:nvPr>
            <p:ph type="ctrTitle"/>
          </p:nvPr>
        </p:nvSpPr>
        <p:spPr>
          <a:xfrm>
            <a:off x="3314700" y="336804"/>
            <a:ext cx="8001000" cy="939800"/>
          </a:xfrm>
        </p:spPr>
        <p:txBody>
          <a:bodyPr/>
          <a:lstStyle/>
          <a:p>
            <a:r>
              <a:rPr lang="en-US" sz="2800" dirty="0">
                <a:latin typeface="Lub Dub Medium" panose="020B0603030403020204" pitchFamily="34" charset="0"/>
              </a:rPr>
              <a:t>Table 29. Medical Cancer Therapy Associated With Increased Risk of AF (&gt;1%)</a:t>
            </a:r>
          </a:p>
        </p:txBody>
      </p:sp>
      <p:graphicFrame>
        <p:nvGraphicFramePr>
          <p:cNvPr id="4" name="Table 3">
            <a:extLst>
              <a:ext uri="{FF2B5EF4-FFF2-40B4-BE49-F238E27FC236}">
                <a16:creationId xmlns:a16="http://schemas.microsoft.com/office/drawing/2014/main" id="{7057E0D1-68DB-8CD1-33D1-9C922279C73A}"/>
              </a:ext>
            </a:extLst>
          </p:cNvPr>
          <p:cNvGraphicFramePr>
            <a:graphicFrameLocks noGrp="1"/>
          </p:cNvGraphicFramePr>
          <p:nvPr>
            <p:extLst>
              <p:ext uri="{D42A27DB-BD31-4B8C-83A1-F6EECF244321}">
                <p14:modId xmlns:p14="http://schemas.microsoft.com/office/powerpoint/2010/main" val="2916672733"/>
              </p:ext>
            </p:extLst>
          </p:nvPr>
        </p:nvGraphicFramePr>
        <p:xfrm>
          <a:off x="381000" y="1447800"/>
          <a:ext cx="12617450" cy="5975096"/>
        </p:xfrm>
        <a:graphic>
          <a:graphicData uri="http://schemas.openxmlformats.org/drawingml/2006/table">
            <a:tbl>
              <a:tblPr firstRow="1" firstCol="1" bandRow="1"/>
              <a:tblGrid>
                <a:gridCol w="2828832">
                  <a:extLst>
                    <a:ext uri="{9D8B030D-6E8A-4147-A177-3AD203B41FA5}">
                      <a16:colId xmlns:a16="http://schemas.microsoft.com/office/drawing/2014/main" val="4098138659"/>
                    </a:ext>
                  </a:extLst>
                </a:gridCol>
                <a:gridCol w="1471195">
                  <a:extLst>
                    <a:ext uri="{9D8B030D-6E8A-4147-A177-3AD203B41FA5}">
                      <a16:colId xmlns:a16="http://schemas.microsoft.com/office/drawing/2014/main" val="652550921"/>
                    </a:ext>
                  </a:extLst>
                </a:gridCol>
                <a:gridCol w="1471195">
                  <a:extLst>
                    <a:ext uri="{9D8B030D-6E8A-4147-A177-3AD203B41FA5}">
                      <a16:colId xmlns:a16="http://schemas.microsoft.com/office/drawing/2014/main" val="4224962374"/>
                    </a:ext>
                  </a:extLst>
                </a:gridCol>
                <a:gridCol w="6846228">
                  <a:extLst>
                    <a:ext uri="{9D8B030D-6E8A-4147-A177-3AD203B41FA5}">
                      <a16:colId xmlns:a16="http://schemas.microsoft.com/office/drawing/2014/main" val="565491799"/>
                    </a:ext>
                  </a:extLst>
                </a:gridCol>
              </a:tblGrid>
              <a:tr h="43878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Cancer Therapy</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Frequency Reported in Clinical Trials and Observational Studies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04690573"/>
                  </a:ext>
                </a:extLst>
              </a:tr>
              <a:tr h="44767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Common:</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Incidence</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Frequent:</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&gt;10%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Comments</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81481356"/>
                  </a:ext>
                </a:extLst>
              </a:tr>
              <a:tr h="58801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Anthracyclines</a:t>
                      </a: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Doxorubicin, </a:t>
                      </a:r>
                      <a:r>
                        <a:rPr lang="en-US" sz="1800" dirty="0" err="1">
                          <a:effectLst/>
                          <a:latin typeface="Times New Roman" panose="02020603050405020304" pitchFamily="18" charset="0"/>
                          <a:ea typeface="Times New Roman" panose="02020603050405020304" pitchFamily="18" charset="0"/>
                        </a:rPr>
                        <a:t>epirubicin</a:t>
                      </a:r>
                      <a:r>
                        <a:rPr lang="en-US" sz="1800" dirty="0">
                          <a:effectLst/>
                          <a:latin typeface="Times New Roman" panose="02020603050405020304" pitchFamily="18" charset="0"/>
                          <a:ea typeface="Times New Roman" panose="02020603050405020304" pitchFamily="18" charset="0"/>
                        </a:rPr>
                        <a:t>, idarubicin, mitoxantrone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AF may be  a secondary result of anthracycline cardiotoxicity; studies in different populations demonstrate variable risk of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156211"/>
                  </a:ext>
                </a:extLst>
              </a:tr>
              <a:tr h="88646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Antimetabolites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Clofarabine combined with cytarabine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5FU</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Cepecitabine</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Gemcitabine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271393"/>
                  </a:ext>
                </a:extLst>
              </a:tr>
            </a:tbl>
          </a:graphicData>
        </a:graphic>
      </p:graphicFrame>
      <p:sp>
        <p:nvSpPr>
          <p:cNvPr id="6" name="TextBox 5">
            <a:extLst>
              <a:ext uri="{FF2B5EF4-FFF2-40B4-BE49-F238E27FC236}">
                <a16:creationId xmlns:a16="http://schemas.microsoft.com/office/drawing/2014/main" id="{F7C7A8A1-796F-F31D-EA62-4560FFB67920}"/>
              </a:ext>
            </a:extLst>
          </p:cNvPr>
          <p:cNvSpPr txBox="1"/>
          <p:nvPr/>
        </p:nvSpPr>
        <p:spPr>
          <a:xfrm>
            <a:off x="13065125" y="4375908"/>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2245568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10D915-1C62-85D8-2FFF-F59E38CD7342}"/>
              </a:ext>
            </a:extLst>
          </p:cNvPr>
          <p:cNvSpPr>
            <a:spLocks noGrp="1"/>
          </p:cNvSpPr>
          <p:nvPr>
            <p:ph type="ctrTitle"/>
          </p:nvPr>
        </p:nvSpPr>
        <p:spPr>
          <a:xfrm>
            <a:off x="3352800" y="12700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78EF0F9-D8CA-9227-624B-D970C951C9CF}"/>
              </a:ext>
            </a:extLst>
          </p:cNvPr>
          <p:cNvGraphicFramePr>
            <a:graphicFrameLocks noGrp="1"/>
          </p:cNvGraphicFramePr>
          <p:nvPr>
            <p:extLst>
              <p:ext uri="{D42A27DB-BD31-4B8C-83A1-F6EECF244321}">
                <p14:modId xmlns:p14="http://schemas.microsoft.com/office/powerpoint/2010/main" val="2496686581"/>
              </p:ext>
            </p:extLst>
          </p:nvPr>
        </p:nvGraphicFramePr>
        <p:xfrm>
          <a:off x="1006475" y="2518156"/>
          <a:ext cx="12617450" cy="2781808"/>
        </p:xfrm>
        <a:graphic>
          <a:graphicData uri="http://schemas.openxmlformats.org/drawingml/2006/table">
            <a:tbl>
              <a:tblPr firstRow="1" firstCol="1" bandRow="1"/>
              <a:tblGrid>
                <a:gridCol w="2828832">
                  <a:extLst>
                    <a:ext uri="{9D8B030D-6E8A-4147-A177-3AD203B41FA5}">
                      <a16:colId xmlns:a16="http://schemas.microsoft.com/office/drawing/2014/main" val="3957962681"/>
                    </a:ext>
                  </a:extLst>
                </a:gridCol>
                <a:gridCol w="1471195">
                  <a:extLst>
                    <a:ext uri="{9D8B030D-6E8A-4147-A177-3AD203B41FA5}">
                      <a16:colId xmlns:a16="http://schemas.microsoft.com/office/drawing/2014/main" val="2183993835"/>
                    </a:ext>
                  </a:extLst>
                </a:gridCol>
                <a:gridCol w="1471195">
                  <a:extLst>
                    <a:ext uri="{9D8B030D-6E8A-4147-A177-3AD203B41FA5}">
                      <a16:colId xmlns:a16="http://schemas.microsoft.com/office/drawing/2014/main" val="2715444989"/>
                    </a:ext>
                  </a:extLst>
                </a:gridCol>
                <a:gridCol w="6846228">
                  <a:extLst>
                    <a:ext uri="{9D8B030D-6E8A-4147-A177-3AD203B41FA5}">
                      <a16:colId xmlns:a16="http://schemas.microsoft.com/office/drawing/2014/main" val="4129205982"/>
                    </a:ext>
                  </a:extLst>
                </a:gridCol>
              </a:tblGrid>
              <a:tr h="58801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Alkylating agents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Cyclophosphamide</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Melphalan + stem cell transplantation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*Stem cell transplantation is associated with an increased risk of AF, and the risk may be higher with melphalan-associated regimens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26267"/>
                  </a:ext>
                </a:extLst>
              </a:tr>
              <a:tr h="438785">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Immunomodulatory drugs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Lenalidomide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Interleukin-2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Given rates reported from patients with multiple myeloma, AF due to underlying cardiac AL amyloid may contribute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23716"/>
                  </a:ext>
                </a:extLst>
              </a:tr>
            </a:tbl>
          </a:graphicData>
        </a:graphic>
      </p:graphicFrame>
      <p:sp>
        <p:nvSpPr>
          <p:cNvPr id="6" name="TextBox 5">
            <a:extLst>
              <a:ext uri="{FF2B5EF4-FFF2-40B4-BE49-F238E27FC236}">
                <a16:creationId xmlns:a16="http://schemas.microsoft.com/office/drawing/2014/main" id="{02504F5B-B7B0-D456-5413-6307427C4429}"/>
              </a:ext>
            </a:extLst>
          </p:cNvPr>
          <p:cNvSpPr txBox="1"/>
          <p:nvPr/>
        </p:nvSpPr>
        <p:spPr>
          <a:xfrm>
            <a:off x="1007371" y="5943600"/>
            <a:ext cx="12616554"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69527079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6EDEEF-2854-381F-AFCA-BCA8BDF53BC9}"/>
              </a:ext>
            </a:extLst>
          </p:cNvPr>
          <p:cNvSpPr>
            <a:spLocks noGrp="1"/>
          </p:cNvSpPr>
          <p:nvPr>
            <p:ph type="ctrTitle"/>
          </p:nvPr>
        </p:nvSpPr>
        <p:spPr>
          <a:xfrm>
            <a:off x="3333750" y="0"/>
            <a:ext cx="79629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A8E4D43-461E-DBF5-2390-F7276F42E216}"/>
              </a:ext>
            </a:extLst>
          </p:cNvPr>
          <p:cNvGraphicFramePr>
            <a:graphicFrameLocks noGrp="1"/>
          </p:cNvGraphicFramePr>
          <p:nvPr>
            <p:extLst>
              <p:ext uri="{D42A27DB-BD31-4B8C-83A1-F6EECF244321}">
                <p14:modId xmlns:p14="http://schemas.microsoft.com/office/powerpoint/2010/main" val="3674828177"/>
              </p:ext>
            </p:extLst>
          </p:nvPr>
        </p:nvGraphicFramePr>
        <p:xfrm>
          <a:off x="1852612" y="968375"/>
          <a:ext cx="12617450" cy="6122924"/>
        </p:xfrm>
        <a:graphic>
          <a:graphicData uri="http://schemas.openxmlformats.org/drawingml/2006/table">
            <a:tbl>
              <a:tblPr firstRow="1" firstCol="1" bandRow="1"/>
              <a:tblGrid>
                <a:gridCol w="2828832">
                  <a:extLst>
                    <a:ext uri="{9D8B030D-6E8A-4147-A177-3AD203B41FA5}">
                      <a16:colId xmlns:a16="http://schemas.microsoft.com/office/drawing/2014/main" val="344895705"/>
                    </a:ext>
                  </a:extLst>
                </a:gridCol>
                <a:gridCol w="1471195">
                  <a:extLst>
                    <a:ext uri="{9D8B030D-6E8A-4147-A177-3AD203B41FA5}">
                      <a16:colId xmlns:a16="http://schemas.microsoft.com/office/drawing/2014/main" val="19537850"/>
                    </a:ext>
                  </a:extLst>
                </a:gridCol>
                <a:gridCol w="1471195">
                  <a:extLst>
                    <a:ext uri="{9D8B030D-6E8A-4147-A177-3AD203B41FA5}">
                      <a16:colId xmlns:a16="http://schemas.microsoft.com/office/drawing/2014/main" val="790288987"/>
                    </a:ext>
                  </a:extLst>
                </a:gridCol>
                <a:gridCol w="6846228">
                  <a:extLst>
                    <a:ext uri="{9D8B030D-6E8A-4147-A177-3AD203B41FA5}">
                      <a16:colId xmlns:a16="http://schemas.microsoft.com/office/drawing/2014/main" val="3385053990"/>
                    </a:ext>
                  </a:extLst>
                </a:gridCol>
              </a:tblGrid>
              <a:tr h="1922145">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TKIs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Ibrutinib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Acalbrutinib (2nd- generation BTKi)</a:t>
                      </a:r>
                    </a:p>
                    <a:p>
                      <a:pPr marL="0" marR="0" algn="l">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Zanubrutinib </a:t>
                      </a:r>
                      <a:r>
                        <a:rPr lang="en-US" sz="1800">
                          <a:effectLst/>
                          <a:latin typeface="Times New Roman" panose="02020603050405020304" pitchFamily="18" charset="0"/>
                          <a:ea typeface="Times New Roman" panose="02020603050405020304" pitchFamily="18" charset="0"/>
                        </a:rPr>
                        <a:t>(2nd- generation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Ponatinib (BCR-ABL TKI) and other TKIs (eg, trametinib, osimertinib, nilotinib, ribociclib) </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VEGF inhibitor </a:t>
                      </a:r>
                      <a:r>
                        <a:rPr lang="en-US" sz="1800">
                          <a:effectLst/>
                          <a:latin typeface="Times New Roman" panose="02020603050405020304" pitchFamily="18" charset="0"/>
                          <a:ea typeface="Times New Roman" panose="02020603050405020304" pitchFamily="18" charset="0"/>
                        </a:rPr>
                        <a:t>Sorafenib in combination with 5FU</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BRAF inhibitor </a:t>
                      </a:r>
                      <a:r>
                        <a:rPr lang="en-US" sz="1800">
                          <a:effectLst/>
                          <a:latin typeface="Times New Roman" panose="02020603050405020304" pitchFamily="18" charset="0"/>
                          <a:ea typeface="Times New Roman" panose="02020603050405020304" pitchFamily="18" charset="0"/>
                        </a:rPr>
                        <a:t>Vemurafenib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†Reported AF rates with ibrutinib have varied across trials (4%-18%), partly related to varying duration of follow-up and patient factors. Second-generation BTKis have more selective BTK activity and are associated with a lower incidence of AF than ibrutinib</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Based on US FDA adverse event reporting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352944"/>
                  </a:ext>
                </a:extLst>
              </a:tr>
            </a:tbl>
          </a:graphicData>
        </a:graphic>
      </p:graphicFrame>
      <p:sp>
        <p:nvSpPr>
          <p:cNvPr id="6" name="TextBox 5">
            <a:extLst>
              <a:ext uri="{FF2B5EF4-FFF2-40B4-BE49-F238E27FC236}">
                <a16:creationId xmlns:a16="http://schemas.microsoft.com/office/drawing/2014/main" id="{C77D96BC-1E43-88B3-79EB-D40423BFB5E4}"/>
              </a:ext>
            </a:extLst>
          </p:cNvPr>
          <p:cNvSpPr txBox="1"/>
          <p:nvPr/>
        </p:nvSpPr>
        <p:spPr>
          <a:xfrm>
            <a:off x="447675" y="4074791"/>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23963964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F98D096-D40C-BB8A-92FB-3261D88F5A9C}"/>
              </a:ext>
            </a:extLst>
          </p:cNvPr>
          <p:cNvSpPr>
            <a:spLocks noGrp="1"/>
          </p:cNvSpPr>
          <p:nvPr>
            <p:ph type="ctrTitle"/>
          </p:nvPr>
        </p:nvSpPr>
        <p:spPr>
          <a:xfrm>
            <a:off x="3352800" y="12192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B8D034A-5296-5DB8-F65A-4B9FDAC42617}"/>
              </a:ext>
            </a:extLst>
          </p:cNvPr>
          <p:cNvGraphicFramePr>
            <a:graphicFrameLocks noGrp="1"/>
          </p:cNvGraphicFramePr>
          <p:nvPr>
            <p:extLst>
              <p:ext uri="{D42A27DB-BD31-4B8C-83A1-F6EECF244321}">
                <p14:modId xmlns:p14="http://schemas.microsoft.com/office/powerpoint/2010/main" val="3042359767"/>
              </p:ext>
            </p:extLst>
          </p:nvPr>
        </p:nvGraphicFramePr>
        <p:xfrm>
          <a:off x="1874838" y="2825321"/>
          <a:ext cx="10880724" cy="2578958"/>
        </p:xfrm>
        <a:graphic>
          <a:graphicData uri="http://schemas.openxmlformats.org/drawingml/2006/table">
            <a:tbl>
              <a:tblPr firstRow="1" firstCol="1" bandRow="1"/>
              <a:tblGrid>
                <a:gridCol w="2439459">
                  <a:extLst>
                    <a:ext uri="{9D8B030D-6E8A-4147-A177-3AD203B41FA5}">
                      <a16:colId xmlns:a16="http://schemas.microsoft.com/office/drawing/2014/main" val="2009492471"/>
                    </a:ext>
                  </a:extLst>
                </a:gridCol>
                <a:gridCol w="1268692">
                  <a:extLst>
                    <a:ext uri="{9D8B030D-6E8A-4147-A177-3AD203B41FA5}">
                      <a16:colId xmlns:a16="http://schemas.microsoft.com/office/drawing/2014/main" val="3260887008"/>
                    </a:ext>
                  </a:extLst>
                </a:gridCol>
                <a:gridCol w="1268692">
                  <a:extLst>
                    <a:ext uri="{9D8B030D-6E8A-4147-A177-3AD203B41FA5}">
                      <a16:colId xmlns:a16="http://schemas.microsoft.com/office/drawing/2014/main" val="3698398431"/>
                    </a:ext>
                  </a:extLst>
                </a:gridCol>
                <a:gridCol w="5903881">
                  <a:extLst>
                    <a:ext uri="{9D8B030D-6E8A-4147-A177-3AD203B41FA5}">
                      <a16:colId xmlns:a16="http://schemas.microsoft.com/office/drawing/2014/main" val="2439470346"/>
                    </a:ext>
                  </a:extLst>
                </a:gridCol>
              </a:tblGrid>
              <a:tr h="156035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CAR T-cell therapy</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Tisagenlecleucel</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Axicabtagene ciloleucel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72864"/>
                  </a:ext>
                </a:extLst>
              </a:tr>
              <a:tr h="1018608">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Monoclonal antibodies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Rituximab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08453"/>
                  </a:ext>
                </a:extLst>
              </a:tr>
            </a:tbl>
          </a:graphicData>
        </a:graphic>
      </p:graphicFrame>
      <p:sp>
        <p:nvSpPr>
          <p:cNvPr id="4" name="TextBox 3">
            <a:extLst>
              <a:ext uri="{FF2B5EF4-FFF2-40B4-BE49-F238E27FC236}">
                <a16:creationId xmlns:a16="http://schemas.microsoft.com/office/drawing/2014/main" id="{916F102F-3B1F-6005-9CF5-EEAE9C711B28}"/>
              </a:ext>
            </a:extLst>
          </p:cNvPr>
          <p:cNvSpPr txBox="1"/>
          <p:nvPr/>
        </p:nvSpPr>
        <p:spPr>
          <a:xfrm>
            <a:off x="1874838" y="5839767"/>
            <a:ext cx="10012362"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7929571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E673068-B7AF-3CDB-BA2F-05E77E14FCD3}"/>
              </a:ext>
            </a:extLst>
          </p:cNvPr>
          <p:cNvSpPr>
            <a:spLocks noGrp="1"/>
          </p:cNvSpPr>
          <p:nvPr>
            <p:ph type="ctrTitle"/>
          </p:nvPr>
        </p:nvSpPr>
        <p:spPr>
          <a:xfrm>
            <a:off x="3924300" y="533400"/>
            <a:ext cx="6819900" cy="1244600"/>
          </a:xfrm>
        </p:spPr>
        <p:txBody>
          <a:bodyPr/>
          <a:lstStyle/>
          <a:p>
            <a:r>
              <a:rPr lang="en-US" sz="2800" dirty="0">
                <a:latin typeface="Lub Dub Medium" panose="020B0603030403020204" pitchFamily="34" charset="0"/>
              </a:rPr>
              <a:t>Table 30. Special Considerations for Anticoagulation in Patients With AF on Active Cancer Treatment</a:t>
            </a:r>
          </a:p>
        </p:txBody>
      </p:sp>
      <p:graphicFrame>
        <p:nvGraphicFramePr>
          <p:cNvPr id="3" name="Table 2">
            <a:extLst>
              <a:ext uri="{FF2B5EF4-FFF2-40B4-BE49-F238E27FC236}">
                <a16:creationId xmlns:a16="http://schemas.microsoft.com/office/drawing/2014/main" id="{B29CBDD5-EC02-E5BF-F803-AE87EABA5B1F}"/>
              </a:ext>
            </a:extLst>
          </p:cNvPr>
          <p:cNvGraphicFramePr>
            <a:graphicFrameLocks noGrp="1"/>
          </p:cNvGraphicFramePr>
          <p:nvPr>
            <p:extLst>
              <p:ext uri="{D42A27DB-BD31-4B8C-83A1-F6EECF244321}">
                <p14:modId xmlns:p14="http://schemas.microsoft.com/office/powerpoint/2010/main" val="2932620493"/>
              </p:ext>
            </p:extLst>
          </p:nvPr>
        </p:nvGraphicFramePr>
        <p:xfrm>
          <a:off x="2705100" y="2003806"/>
          <a:ext cx="9220200" cy="4221988"/>
        </p:xfrm>
        <a:graphic>
          <a:graphicData uri="http://schemas.openxmlformats.org/drawingml/2006/table">
            <a:tbl>
              <a:tblPr firstRow="1" firstCol="1" bandRow="1"/>
              <a:tblGrid>
                <a:gridCol w="2480234">
                  <a:extLst>
                    <a:ext uri="{9D8B030D-6E8A-4147-A177-3AD203B41FA5}">
                      <a16:colId xmlns:a16="http://schemas.microsoft.com/office/drawing/2014/main" val="700841600"/>
                    </a:ext>
                  </a:extLst>
                </a:gridCol>
                <a:gridCol w="6739966">
                  <a:extLst>
                    <a:ext uri="{9D8B030D-6E8A-4147-A177-3AD203B41FA5}">
                      <a16:colId xmlns:a16="http://schemas.microsoft.com/office/drawing/2014/main" val="758706638"/>
                    </a:ext>
                  </a:extLst>
                </a:gridCol>
              </a:tblGrid>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Increased bleeding risk</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High bleeding risk estimators (eg, HAS-BLED)</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Thrombocytopenia (platelet &lt;50,000/uL)</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Intracranial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Gastrointestinal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History of major bleeding</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Severe kidney dysfunction (eGFR &lt;30 mL/min/1.73m</a:t>
                      </a:r>
                      <a:r>
                        <a:rPr lang="en-US" sz="1800" baseline="30000">
                          <a:effectLst/>
                          <a:latin typeface="Times New Roman" panose="02020603050405020304" pitchFamily="18" charset="0"/>
                          <a:ea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436653"/>
                  </a:ext>
                </a:extLst>
              </a:tr>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Drug interactions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P-glycoprotein inducers or inhibitors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 inducers or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86884"/>
                  </a:ext>
                </a:extLst>
              </a:tr>
            </a:tbl>
          </a:graphicData>
        </a:graphic>
      </p:graphicFrame>
      <p:sp>
        <p:nvSpPr>
          <p:cNvPr id="6" name="TextBox 5">
            <a:extLst>
              <a:ext uri="{FF2B5EF4-FFF2-40B4-BE49-F238E27FC236}">
                <a16:creationId xmlns:a16="http://schemas.microsoft.com/office/drawing/2014/main" id="{25AEBAF3-59A6-6930-3E9E-5D76911A8DCC}"/>
              </a:ext>
            </a:extLst>
          </p:cNvPr>
          <p:cNvSpPr txBox="1"/>
          <p:nvPr/>
        </p:nvSpPr>
        <p:spPr>
          <a:xfrm>
            <a:off x="2705100" y="6451600"/>
            <a:ext cx="9334500" cy="646331"/>
          </a:xfrm>
          <a:prstGeom prst="rect">
            <a:avLst/>
          </a:prstGeom>
          <a:noFill/>
        </p:spPr>
        <p:txBody>
          <a:bodyPr wrap="square">
            <a:spAutoFit/>
          </a:bodyPr>
          <a:lstStyle/>
          <a:p>
            <a:r>
              <a:rPr lang="en-US" sz="1200" dirty="0">
                <a:latin typeface="Lub Dub Medium" panose="020B0603030403020204" pitchFamily="34" charset="0"/>
              </a:rPr>
              <a:t>AF indicates atrial fibrillation; eGFR, estimated glomerular filtration rate; and HASBLED, hypertension, abnormal renal/liver function, stroke, bleeding history or predisposition, labile international normalized ratio (INR), elderly (age $65 years), drugs/alcohol concomitantly).</a:t>
            </a:r>
          </a:p>
        </p:txBody>
      </p:sp>
    </p:spTree>
    <p:extLst>
      <p:ext uri="{BB962C8B-B14F-4D97-AF65-F5344CB8AC3E}">
        <p14:creationId xmlns:p14="http://schemas.microsoft.com/office/powerpoint/2010/main" val="150571649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1730FB8-A73D-DA9B-09D8-45324D508853}"/>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a:t>
            </a:r>
          </a:p>
        </p:txBody>
      </p:sp>
      <p:graphicFrame>
        <p:nvGraphicFramePr>
          <p:cNvPr id="3" name="Table 2">
            <a:extLst>
              <a:ext uri="{FF2B5EF4-FFF2-40B4-BE49-F238E27FC236}">
                <a16:creationId xmlns:a16="http://schemas.microsoft.com/office/drawing/2014/main" id="{06D34D65-AC17-FD6A-90C7-DFFFCFD92A9A}"/>
              </a:ext>
            </a:extLst>
          </p:cNvPr>
          <p:cNvGraphicFramePr>
            <a:graphicFrameLocks noGrp="1"/>
          </p:cNvGraphicFramePr>
          <p:nvPr>
            <p:extLst>
              <p:ext uri="{D42A27DB-BD31-4B8C-83A1-F6EECF244321}">
                <p14:modId xmlns:p14="http://schemas.microsoft.com/office/powerpoint/2010/main" val="511733951"/>
              </p:ext>
            </p:extLst>
          </p:nvPr>
        </p:nvGraphicFramePr>
        <p:xfrm>
          <a:off x="1866900" y="2241643"/>
          <a:ext cx="10896600" cy="3746313"/>
        </p:xfrm>
        <a:graphic>
          <a:graphicData uri="http://schemas.openxmlformats.org/drawingml/2006/table">
            <a:tbl>
              <a:tblPr firstRow="1" firstCol="1" bandRow="1"/>
              <a:tblGrid>
                <a:gridCol w="1176833">
                  <a:extLst>
                    <a:ext uri="{9D8B030D-6E8A-4147-A177-3AD203B41FA5}">
                      <a16:colId xmlns:a16="http://schemas.microsoft.com/office/drawing/2014/main" val="2388308048"/>
                    </a:ext>
                  </a:extLst>
                </a:gridCol>
                <a:gridCol w="1087481">
                  <a:extLst>
                    <a:ext uri="{9D8B030D-6E8A-4147-A177-3AD203B41FA5}">
                      <a16:colId xmlns:a16="http://schemas.microsoft.com/office/drawing/2014/main" val="2354679512"/>
                    </a:ext>
                  </a:extLst>
                </a:gridCol>
                <a:gridCol w="8632286">
                  <a:extLst>
                    <a:ext uri="{9D8B030D-6E8A-4147-A177-3AD203B41FA5}">
                      <a16:colId xmlns:a16="http://schemas.microsoft.com/office/drawing/2014/main" val="2669088390"/>
                    </a:ext>
                  </a:extLst>
                </a:gridCol>
              </a:tblGrid>
              <a:tr h="113559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91620603"/>
                  </a:ext>
                </a:extLst>
              </a:tr>
              <a:tr h="490204">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95079"/>
                  </a:ext>
                </a:extLst>
              </a:tr>
              <a:tr h="1623565">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OAC therapy is reasonable in the absence of clinically significant liver disease-induced coagulopathy or thrombocytopenia.</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483279"/>
                  </a:ext>
                </a:extLst>
              </a:tr>
            </a:tbl>
          </a:graphicData>
        </a:graphic>
      </p:graphicFrame>
      <p:sp>
        <p:nvSpPr>
          <p:cNvPr id="6" name="TextBox 5">
            <a:extLst>
              <a:ext uri="{FF2B5EF4-FFF2-40B4-BE49-F238E27FC236}">
                <a16:creationId xmlns:a16="http://schemas.microsoft.com/office/drawing/2014/main" id="{2884092C-62A3-275C-FE5F-EB98A2E2349E}"/>
              </a:ext>
            </a:extLst>
          </p:cNvPr>
          <p:cNvSpPr txBox="1"/>
          <p:nvPr/>
        </p:nvSpPr>
        <p:spPr>
          <a:xfrm>
            <a:off x="1945481" y="6400800"/>
            <a:ext cx="10739438" cy="1015663"/>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(none=1 point, grade 1 and 2=2 points, grade 3 and 4= 3 points); ascites (none=1 point, slight=2 points, moderate=3 points); total bilirubin (&lt;2 mg/mL=1 point, 2-3 mg/mL=2 points, &gt;3 mg/mL=3 points); albumin (&gt;3.5 mg/mL=1 point, 2.8-3.5 mg/mL=2 points, &lt;2.8 mg/mL=3 points); INR (&lt;1.7=1 point, INR 1.7-2.2=2 points, INR &gt;2.2=3 points). </a:t>
            </a:r>
          </a:p>
        </p:txBody>
      </p:sp>
    </p:spTree>
    <p:extLst>
      <p:ext uri="{BB962C8B-B14F-4D97-AF65-F5344CB8AC3E}">
        <p14:creationId xmlns:p14="http://schemas.microsoft.com/office/powerpoint/2010/main" val="112286556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45BE61-7454-6685-9E10-AC5B3D28ED49}"/>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E2B35E4-3A3B-A970-4637-699D00D03FB9}"/>
              </a:ext>
            </a:extLst>
          </p:cNvPr>
          <p:cNvGraphicFramePr>
            <a:graphicFrameLocks noGrp="1"/>
          </p:cNvGraphicFramePr>
          <p:nvPr>
            <p:extLst>
              <p:ext uri="{D42A27DB-BD31-4B8C-83A1-F6EECF244321}">
                <p14:modId xmlns:p14="http://schemas.microsoft.com/office/powerpoint/2010/main" val="4264191789"/>
              </p:ext>
            </p:extLst>
          </p:nvPr>
        </p:nvGraphicFramePr>
        <p:xfrm>
          <a:off x="1006475" y="2268601"/>
          <a:ext cx="12617450" cy="3692398"/>
        </p:xfrm>
        <a:graphic>
          <a:graphicData uri="http://schemas.openxmlformats.org/drawingml/2006/table">
            <a:tbl>
              <a:tblPr firstRow="1" firstCol="1" bandRow="1"/>
              <a:tblGrid>
                <a:gridCol w="1362685">
                  <a:extLst>
                    <a:ext uri="{9D8B030D-6E8A-4147-A177-3AD203B41FA5}">
                      <a16:colId xmlns:a16="http://schemas.microsoft.com/office/drawing/2014/main" val="4137784740"/>
                    </a:ext>
                  </a:extLst>
                </a:gridCol>
                <a:gridCol w="1259222">
                  <a:extLst>
                    <a:ext uri="{9D8B030D-6E8A-4147-A177-3AD203B41FA5}">
                      <a16:colId xmlns:a16="http://schemas.microsoft.com/office/drawing/2014/main" val="4026087896"/>
                    </a:ext>
                  </a:extLst>
                </a:gridCol>
                <a:gridCol w="9995543">
                  <a:extLst>
                    <a:ext uri="{9D8B030D-6E8A-4147-A177-3AD203B41FA5}">
                      <a16:colId xmlns:a16="http://schemas.microsoft.com/office/drawing/2014/main" val="2977584384"/>
                    </a:ext>
                  </a:extLst>
                </a:gridCol>
              </a:tblGrid>
              <a:tr h="96431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and who are deemed to be candidates for anticoagulation, it is reasonable to prescribe DOACs (Child-Pugh class A: any DOAC; Child-Pugh class B: apixaban, dabigatran, or </a:t>
                      </a:r>
                      <a:r>
                        <a:rPr lang="en-US" sz="1800" b="1" dirty="0" err="1">
                          <a:effectLst/>
                          <a:latin typeface="Times New Roman"/>
                          <a:ea typeface="Times New Roman" panose="02020603050405020304" pitchFamily="18" charset="0"/>
                          <a:cs typeface="Times New Roman"/>
                        </a:rPr>
                        <a:t>edoxaban</a:t>
                      </a:r>
                      <a:r>
                        <a:rPr lang="en-US" sz="1800" b="1" dirty="0">
                          <a:effectLst/>
                          <a:latin typeface="Times New Roman"/>
                          <a:ea typeface="Times New Roman" panose="02020603050405020304" pitchFamily="18" charset="0"/>
                          <a:cs typeface="Times New Roman"/>
                        </a:rPr>
                        <a:t>) over warfarin.</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679210"/>
                  </a:ext>
                </a:extLst>
              </a:tr>
              <a:tr h="62903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228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and moderate liver disease (Child-Pugh class B) at increased risk of systemic thromboembolism, rivaroxaban is contraindicated due to the potentially increased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47835"/>
                  </a:ext>
                </a:extLst>
              </a:tr>
            </a:tbl>
          </a:graphicData>
        </a:graphic>
      </p:graphicFrame>
      <p:sp>
        <p:nvSpPr>
          <p:cNvPr id="6" name="TextBox 5">
            <a:extLst>
              <a:ext uri="{FF2B5EF4-FFF2-40B4-BE49-F238E27FC236}">
                <a16:creationId xmlns:a16="http://schemas.microsoft.com/office/drawing/2014/main" id="{74F9341A-9118-FEC2-135E-7625618FF0F8}"/>
              </a:ext>
            </a:extLst>
          </p:cNvPr>
          <p:cNvSpPr txBox="1"/>
          <p:nvPr/>
        </p:nvSpPr>
        <p:spPr>
          <a:xfrm>
            <a:off x="1006475" y="6096000"/>
            <a:ext cx="12617449"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(none¼1 point, grade 1 and 2¼2 points, grade 3 and 4¼ 3 points); ascites (none¼1 point, slight¼2 points, moderate¼3 points); total bilirubin (&lt;2 mg/mL¼1 point, 2-3 mg/mL¼2 points, &gt;3 mg/mL¼3 points); albumin (&gt;3.5 mg/mL¼1 point, 2.8-3.5 mg/mL¼2 points, &lt;2.8 mg/mL¼3 points); INR (&lt;1.7¼1 point</a:t>
            </a:r>
            <a:r>
              <a:rPr lang="en-US" sz="1200">
                <a:latin typeface="Lub Dub Medium" panose="020B0603030403020204" pitchFamily="34" charset="0"/>
              </a:rPr>
              <a:t>, INR 1.7-2.2¼2 </a:t>
            </a:r>
            <a:r>
              <a:rPr lang="en-US" sz="1200" dirty="0">
                <a:latin typeface="Lub Dub Medium" panose="020B0603030403020204" pitchFamily="34" charset="0"/>
              </a:rPr>
              <a:t>points, INR &gt;2.2¼3 points).</a:t>
            </a:r>
          </a:p>
        </p:txBody>
      </p:sp>
    </p:spTree>
    <p:extLst>
      <p:ext uri="{BB962C8B-B14F-4D97-AF65-F5344CB8AC3E}">
        <p14:creationId xmlns:p14="http://schemas.microsoft.com/office/powerpoint/2010/main" val="32681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2" name="Title 3">
            <a:extLst>
              <a:ext uri="{FF2B5EF4-FFF2-40B4-BE49-F238E27FC236}">
                <a16:creationId xmlns:a16="http://schemas.microsoft.com/office/drawing/2014/main" id="{C7164DB6-0D3C-9385-4A2B-AC5626B23041}"/>
              </a:ext>
            </a:extLst>
          </p:cNvPr>
          <p:cNvSpPr>
            <a:spLocks noGrp="1"/>
          </p:cNvSpPr>
          <p:nvPr>
            <p:ph type="ctrTitle"/>
          </p:nvPr>
        </p:nvSpPr>
        <p:spPr>
          <a:xfrm>
            <a:off x="3371850" y="7620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C82961B-748C-432F-C3B8-6EFB44B9DB98}"/>
              </a:ext>
            </a:extLst>
          </p:cNvPr>
          <p:cNvGraphicFramePr>
            <a:graphicFrameLocks noGrp="1"/>
          </p:cNvGraphicFramePr>
          <p:nvPr>
            <p:extLst>
              <p:ext uri="{D42A27DB-BD31-4B8C-83A1-F6EECF244321}">
                <p14:modId xmlns:p14="http://schemas.microsoft.com/office/powerpoint/2010/main" val="2339911861"/>
              </p:ext>
            </p:extLst>
          </p:nvPr>
        </p:nvGraphicFramePr>
        <p:xfrm>
          <a:off x="2303772" y="1524000"/>
          <a:ext cx="11734798" cy="4887659"/>
        </p:xfrm>
        <a:graphic>
          <a:graphicData uri="http://schemas.openxmlformats.org/drawingml/2006/table">
            <a:tbl>
              <a:tblPr firstRow="1" firstCol="1" bandRow="1"/>
              <a:tblGrid>
                <a:gridCol w="1876486">
                  <a:extLst>
                    <a:ext uri="{9D8B030D-6E8A-4147-A177-3AD203B41FA5}">
                      <a16:colId xmlns:a16="http://schemas.microsoft.com/office/drawing/2014/main" val="2833805041"/>
                    </a:ext>
                  </a:extLst>
                </a:gridCol>
                <a:gridCol w="4550614">
                  <a:extLst>
                    <a:ext uri="{9D8B030D-6E8A-4147-A177-3AD203B41FA5}">
                      <a16:colId xmlns:a16="http://schemas.microsoft.com/office/drawing/2014/main" val="2363186751"/>
                    </a:ext>
                  </a:extLst>
                </a:gridCol>
                <a:gridCol w="1895413">
                  <a:extLst>
                    <a:ext uri="{9D8B030D-6E8A-4147-A177-3AD203B41FA5}">
                      <a16:colId xmlns:a16="http://schemas.microsoft.com/office/drawing/2014/main" val="3480570020"/>
                    </a:ext>
                  </a:extLst>
                </a:gridCol>
                <a:gridCol w="3412285">
                  <a:extLst>
                    <a:ext uri="{9D8B030D-6E8A-4147-A177-3AD203B41FA5}">
                      <a16:colId xmlns:a16="http://schemas.microsoft.com/office/drawing/2014/main" val="4021154258"/>
                    </a:ext>
                  </a:extLst>
                </a:gridCol>
              </a:tblGrid>
              <a:tr h="645522">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Elevated BP: ↑ risk, population attributable fraction, 21.6%</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Presence of hypertension treatment: ↑ risk (HR, 1.35-1.68), incidence 9.8%-19.5%; both AF and SBP decreased over time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SBP: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DBP: ↑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Renal denervation: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Mineralocorticoid receptor antagonists: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t>
                      </a:r>
                      <a:r>
                        <a:rPr lang="en-US" sz="1800" dirty="0" err="1">
                          <a:effectLst/>
                          <a:latin typeface="Times New Roman" panose="02020603050405020304" pitchFamily="18" charset="0"/>
                          <a:ea typeface="Times New Roman" panose="02020603050405020304" pitchFamily="18" charset="0"/>
                        </a:rPr>
                        <a:t>postablation</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Intensive BP control to SBP &lt;120 mm Hg in patients with hypertension at high risk for CVD: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AF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63167"/>
                  </a:ext>
                </a:extLst>
              </a:tr>
              <a:tr h="42096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BP: SBP: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per 20 mm Hg, 1.22); DBP per 10 mm Hg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0.90); use of BP medications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2413728"/>
                  </a:ext>
                </a:extLst>
              </a:tr>
              <a:tr h="19728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1913038"/>
                  </a:ext>
                </a:extLst>
              </a:tr>
              <a:tr h="278217">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SBP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DBP mixed results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 risk; pulse pressure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4259993"/>
                  </a:ext>
                </a:extLst>
              </a:tr>
            </a:tbl>
          </a:graphicData>
        </a:graphic>
      </p:graphicFrame>
      <p:graphicFrame>
        <p:nvGraphicFramePr>
          <p:cNvPr id="8" name="Table 7">
            <a:extLst>
              <a:ext uri="{FF2B5EF4-FFF2-40B4-BE49-F238E27FC236}">
                <a16:creationId xmlns:a16="http://schemas.microsoft.com/office/drawing/2014/main" id="{EAD6DA93-2C99-47C2-DBB4-489C7B313882}"/>
              </a:ext>
            </a:extLst>
          </p:cNvPr>
          <p:cNvGraphicFramePr>
            <a:graphicFrameLocks noGrp="1"/>
          </p:cNvGraphicFramePr>
          <p:nvPr>
            <p:extLst>
              <p:ext uri="{D42A27DB-BD31-4B8C-83A1-F6EECF244321}">
                <p14:modId xmlns:p14="http://schemas.microsoft.com/office/powerpoint/2010/main" val="2420444731"/>
              </p:ext>
            </p:extLst>
          </p:nvPr>
        </p:nvGraphicFramePr>
        <p:xfrm>
          <a:off x="567047" y="1524000"/>
          <a:ext cx="1736725" cy="4887659"/>
        </p:xfrm>
        <a:graphic>
          <a:graphicData uri="http://schemas.openxmlformats.org/drawingml/2006/table">
            <a:tbl>
              <a:tblPr firstRow="1" firstCol="1" bandRow="1"/>
              <a:tblGrid>
                <a:gridCol w="1736725">
                  <a:extLst>
                    <a:ext uri="{9D8B030D-6E8A-4147-A177-3AD203B41FA5}">
                      <a16:colId xmlns:a16="http://schemas.microsoft.com/office/drawing/2014/main" val="2180773345"/>
                    </a:ext>
                  </a:extLst>
                </a:gridCol>
              </a:tblGrid>
              <a:tr h="4887659">
                <a:tc>
                  <a:txBody>
                    <a:bodyPr/>
                    <a:lstStyle/>
                    <a:p>
                      <a:pPr marL="0" marR="0">
                        <a:lnSpc>
                          <a:spcPct val="150000"/>
                        </a:lnSpc>
                        <a:spcBef>
                          <a:spcPts val="0"/>
                        </a:spcBef>
                        <a:spcAft>
                          <a:spcPts val="0"/>
                        </a:spcAft>
                      </a:pPr>
                      <a:r>
                        <a:rPr lang="en-US" sz="1800" dirty="0">
                          <a:effectLst/>
                          <a:latin typeface="Times New Roman"/>
                        </a:rPr>
                        <a:t>Hypertension and BP</a:t>
                      </a:r>
                      <a:endParaRPr lang="en-US" sz="1800" dirty="0">
                        <a:effectLst/>
                        <a:latin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89971"/>
                  </a:ext>
                </a:extLst>
              </a:tr>
            </a:tbl>
          </a:graphicData>
        </a:graphic>
      </p:graphicFrame>
      <p:sp>
        <p:nvSpPr>
          <p:cNvPr id="9" name="TextBox 8">
            <a:extLst>
              <a:ext uri="{FF2B5EF4-FFF2-40B4-BE49-F238E27FC236}">
                <a16:creationId xmlns:a16="http://schemas.microsoft.com/office/drawing/2014/main" id="{438C96EF-2C48-B5F3-0A1A-D70FB54D2F9A}"/>
              </a:ext>
            </a:extLst>
          </p:cNvPr>
          <p:cNvSpPr txBox="1"/>
          <p:nvPr/>
        </p:nvSpPr>
        <p:spPr>
          <a:xfrm>
            <a:off x="1524000" y="6512760"/>
            <a:ext cx="12946062"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
        <p:nvSpPr>
          <p:cNvPr id="10" name="TextBox 9">
            <a:extLst>
              <a:ext uri="{FF2B5EF4-FFF2-40B4-BE49-F238E27FC236}">
                <a16:creationId xmlns:a16="http://schemas.microsoft.com/office/drawing/2014/main" id="{3B22FD2B-E1A6-3D30-DB4C-78233833708F}"/>
              </a:ext>
            </a:extLst>
          </p:cNvPr>
          <p:cNvSpPr txBox="1"/>
          <p:nvPr/>
        </p:nvSpPr>
        <p:spPr>
          <a:xfrm>
            <a:off x="160338" y="6512759"/>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Tree>
    <p:extLst>
      <p:ext uri="{BB962C8B-B14F-4D97-AF65-F5344CB8AC3E}">
        <p14:creationId xmlns:p14="http://schemas.microsoft.com/office/powerpoint/2010/main" val="72133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24</a:t>
            </a:fld>
            <a:endParaRPr lang="en-US" dirty="0"/>
          </a:p>
        </p:txBody>
      </p:sp>
      <p:sp>
        <p:nvSpPr>
          <p:cNvPr id="2" name="Title 3">
            <a:extLst>
              <a:ext uri="{FF2B5EF4-FFF2-40B4-BE49-F238E27FC236}">
                <a16:creationId xmlns:a16="http://schemas.microsoft.com/office/drawing/2014/main" id="{CB2CD28A-7B24-ED3F-23E0-6DD8D0C9E4E4}"/>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FA4E7FF5-C2D1-391A-CC8F-50919FE26296}"/>
              </a:ext>
            </a:extLst>
          </p:cNvPr>
          <p:cNvGraphicFramePr>
            <a:graphicFrameLocks noGrp="1"/>
          </p:cNvGraphicFramePr>
          <p:nvPr>
            <p:extLst>
              <p:ext uri="{D42A27DB-BD31-4B8C-83A1-F6EECF244321}">
                <p14:modId xmlns:p14="http://schemas.microsoft.com/office/powerpoint/2010/main" val="998021017"/>
              </p:ext>
            </p:extLst>
          </p:nvPr>
        </p:nvGraphicFramePr>
        <p:xfrm>
          <a:off x="1143000" y="2133600"/>
          <a:ext cx="12636939" cy="3429000"/>
        </p:xfrm>
        <a:graphic>
          <a:graphicData uri="http://schemas.openxmlformats.org/drawingml/2006/table">
            <a:tbl>
              <a:tblPr firstRow="1" firstCol="1" bandRow="1"/>
              <a:tblGrid>
                <a:gridCol w="1684992">
                  <a:extLst>
                    <a:ext uri="{9D8B030D-6E8A-4147-A177-3AD203B41FA5}">
                      <a16:colId xmlns:a16="http://schemas.microsoft.com/office/drawing/2014/main" val="1715073392"/>
                    </a:ext>
                  </a:extLst>
                </a:gridCol>
                <a:gridCol w="1751302">
                  <a:extLst>
                    <a:ext uri="{9D8B030D-6E8A-4147-A177-3AD203B41FA5}">
                      <a16:colId xmlns:a16="http://schemas.microsoft.com/office/drawing/2014/main" val="2041746688"/>
                    </a:ext>
                  </a:extLst>
                </a:gridCol>
                <a:gridCol w="4336106">
                  <a:extLst>
                    <a:ext uri="{9D8B030D-6E8A-4147-A177-3AD203B41FA5}">
                      <a16:colId xmlns:a16="http://schemas.microsoft.com/office/drawing/2014/main" val="604265601"/>
                    </a:ext>
                  </a:extLst>
                </a:gridCol>
                <a:gridCol w="3124200">
                  <a:extLst>
                    <a:ext uri="{9D8B030D-6E8A-4147-A177-3AD203B41FA5}">
                      <a16:colId xmlns:a16="http://schemas.microsoft.com/office/drawing/2014/main" val="123794687"/>
                    </a:ext>
                  </a:extLst>
                </a:gridCol>
                <a:gridCol w="1740339">
                  <a:extLst>
                    <a:ext uri="{9D8B030D-6E8A-4147-A177-3AD203B41FA5}">
                      <a16:colId xmlns:a16="http://schemas.microsoft.com/office/drawing/2014/main" val="2150138129"/>
                    </a:ext>
                  </a:extLst>
                </a:gridCol>
              </a:tblGrid>
              <a:tr h="34290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Resting heart rate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Resting heart rate: J-shaped  relationship with incident AF. Lowest risk at 68-80 bpm; &lt;70 bpm, (RR,</a:t>
                      </a:r>
                      <a:r>
                        <a:rPr lang="en-US" sz="1800" dirty="0">
                          <a:effectLst/>
                          <a:latin typeface="TimesLTStd-Roman"/>
                          <a:ea typeface="Calibri" panose="020F0502020204030204" pitchFamily="34" charset="0"/>
                          <a:cs typeface="TimesLTStd-Roman"/>
                        </a:rPr>
                        <a:t> 1.09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&gt;70 bpm  (RR,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RR 1.06)</a:t>
                      </a:r>
                      <a:r>
                        <a:rPr lang="en-US" sz="1800" dirty="0">
                          <a:effectLst/>
                          <a:latin typeface="Times New Roman"/>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Slow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6617"/>
                  </a:ext>
                </a:extLst>
              </a:tr>
            </a:tbl>
          </a:graphicData>
        </a:graphic>
      </p:graphicFrame>
      <p:graphicFrame>
        <p:nvGraphicFramePr>
          <p:cNvPr id="9" name="Table 8">
            <a:extLst>
              <a:ext uri="{FF2B5EF4-FFF2-40B4-BE49-F238E27FC236}">
                <a16:creationId xmlns:a16="http://schemas.microsoft.com/office/drawing/2014/main" id="{1801E8AB-7891-F9D5-DE4C-A32434C99E63}"/>
              </a:ext>
            </a:extLst>
          </p:cNvPr>
          <p:cNvGraphicFramePr>
            <a:graphicFrameLocks noGrp="1"/>
          </p:cNvGraphicFramePr>
          <p:nvPr>
            <p:extLst>
              <p:ext uri="{D42A27DB-BD31-4B8C-83A1-F6EECF244321}">
                <p14:modId xmlns:p14="http://schemas.microsoft.com/office/powerpoint/2010/main" val="1208126827"/>
              </p:ext>
            </p:extLst>
          </p:nvPr>
        </p:nvGraphicFramePr>
        <p:xfrm>
          <a:off x="2819400" y="4173163"/>
          <a:ext cx="6096000" cy="1447800"/>
        </p:xfrm>
        <a:graphic>
          <a:graphicData uri="http://schemas.openxmlformats.org/drawingml/2006/table">
            <a:tbl>
              <a:tblPr firstRow="1" firstCol="1" bandRow="1"/>
              <a:tblGrid>
                <a:gridCol w="1752600">
                  <a:extLst>
                    <a:ext uri="{9D8B030D-6E8A-4147-A177-3AD203B41FA5}">
                      <a16:colId xmlns:a16="http://schemas.microsoft.com/office/drawing/2014/main" val="2125036628"/>
                    </a:ext>
                  </a:extLst>
                </a:gridCol>
                <a:gridCol w="4343400">
                  <a:extLst>
                    <a:ext uri="{9D8B030D-6E8A-4147-A177-3AD203B41FA5}">
                      <a16:colId xmlns:a16="http://schemas.microsoft.com/office/drawing/2014/main" val="328870240"/>
                    </a:ext>
                  </a:extLst>
                </a:gridCol>
              </a:tblGrid>
              <a:tr h="144780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Heart rate: &lt;65 bpm slower (HR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heart rate per 5 bpm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0.82</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550235"/>
                  </a:ext>
                </a:extLst>
              </a:tr>
            </a:tbl>
          </a:graphicData>
        </a:graphic>
      </p:graphicFrame>
      <p:sp>
        <p:nvSpPr>
          <p:cNvPr id="10" name="TextBox 9">
            <a:extLst>
              <a:ext uri="{FF2B5EF4-FFF2-40B4-BE49-F238E27FC236}">
                <a16:creationId xmlns:a16="http://schemas.microsoft.com/office/drawing/2014/main" id="{27A35FF0-A6FE-B59A-7293-2C93E9FEC137}"/>
              </a:ext>
            </a:extLst>
          </p:cNvPr>
          <p:cNvSpPr txBox="1"/>
          <p:nvPr/>
        </p:nvSpPr>
        <p:spPr>
          <a:xfrm>
            <a:off x="1143000" y="5679325"/>
            <a:ext cx="5810796"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1" name="TextBox 10">
            <a:extLst>
              <a:ext uri="{FF2B5EF4-FFF2-40B4-BE49-F238E27FC236}">
                <a16:creationId xmlns:a16="http://schemas.microsoft.com/office/drawing/2014/main" id="{7849B5B6-23C6-7A30-39DB-2DE208761AA8}"/>
              </a:ext>
            </a:extLst>
          </p:cNvPr>
          <p:cNvSpPr txBox="1"/>
          <p:nvPr/>
        </p:nvSpPr>
        <p:spPr>
          <a:xfrm>
            <a:off x="1143000" y="6073049"/>
            <a:ext cx="12725400"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03703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itle 3">
            <a:extLst>
              <a:ext uri="{FF2B5EF4-FFF2-40B4-BE49-F238E27FC236}">
                <a16:creationId xmlns:a16="http://schemas.microsoft.com/office/drawing/2014/main" id="{AE21A21C-3CAA-EBC3-4E23-ADA3BA99B552}"/>
              </a:ext>
            </a:extLst>
          </p:cNvPr>
          <p:cNvSpPr>
            <a:spLocks noGrp="1"/>
          </p:cNvSpPr>
          <p:nvPr>
            <p:ph type="ctrTitle"/>
          </p:nvPr>
        </p:nvSpPr>
        <p:spPr>
          <a:xfrm>
            <a:off x="3371850" y="502103"/>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48D73D-4212-AED1-50C7-7EEA4822917D}"/>
              </a:ext>
            </a:extLst>
          </p:cNvPr>
          <p:cNvGraphicFramePr>
            <a:graphicFrameLocks noGrp="1"/>
          </p:cNvGraphicFramePr>
          <p:nvPr>
            <p:extLst>
              <p:ext uri="{D42A27DB-BD31-4B8C-83A1-F6EECF244321}">
                <p14:modId xmlns:p14="http://schemas.microsoft.com/office/powerpoint/2010/main" val="2235848005"/>
              </p:ext>
            </p:extLst>
          </p:nvPr>
        </p:nvGraphicFramePr>
        <p:xfrm>
          <a:off x="2971800" y="1237282"/>
          <a:ext cx="10856911" cy="5135966"/>
        </p:xfrm>
        <a:graphic>
          <a:graphicData uri="http://schemas.openxmlformats.org/drawingml/2006/table">
            <a:tbl>
              <a:tblPr firstRow="1" firstCol="1" bandRow="1"/>
              <a:tblGrid>
                <a:gridCol w="1736105">
                  <a:extLst>
                    <a:ext uri="{9D8B030D-6E8A-4147-A177-3AD203B41FA5}">
                      <a16:colId xmlns:a16="http://schemas.microsoft.com/office/drawing/2014/main" val="3182486975"/>
                    </a:ext>
                  </a:extLst>
                </a:gridCol>
                <a:gridCol w="4210180">
                  <a:extLst>
                    <a:ext uri="{9D8B030D-6E8A-4147-A177-3AD203B41FA5}">
                      <a16:colId xmlns:a16="http://schemas.microsoft.com/office/drawing/2014/main" val="3284030125"/>
                    </a:ext>
                  </a:extLst>
                </a:gridCol>
                <a:gridCol w="1100872">
                  <a:extLst>
                    <a:ext uri="{9D8B030D-6E8A-4147-A177-3AD203B41FA5}">
                      <a16:colId xmlns:a16="http://schemas.microsoft.com/office/drawing/2014/main" val="1061245682"/>
                    </a:ext>
                  </a:extLst>
                </a:gridCol>
                <a:gridCol w="3809754">
                  <a:extLst>
                    <a:ext uri="{9D8B030D-6E8A-4147-A177-3AD203B41FA5}">
                      <a16:colId xmlns:a16="http://schemas.microsoft.com/office/drawing/2014/main" val="3771301024"/>
                    </a:ext>
                  </a:extLst>
                </a:gridCol>
              </a:tblGrid>
              <a:tr h="193216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3.1%</a:t>
                      </a:r>
                    </a:p>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 over time 3.2%-5.9%</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Optimal glycemic control </a:t>
                      </a:r>
                      <a:r>
                        <a:rPr lang="en-US" sz="1800" dirty="0" err="1">
                          <a:effectLst/>
                          <a:latin typeface="Times New Roman" panose="02020603050405020304" pitchFamily="18" charset="0"/>
                          <a:ea typeface="Times New Roman" panose="02020603050405020304" pitchFamily="18" charset="0"/>
                        </a:rPr>
                        <a:t>preablation</a:t>
                      </a:r>
                      <a:r>
                        <a:rPr lang="en-US" sz="1800" dirty="0">
                          <a:effectLst/>
                          <a:latin typeface="Times New Roman" panose="02020603050405020304" pitchFamily="18" charset="0"/>
                          <a:ea typeface="Times New Roman" panose="02020603050405020304" pitchFamily="18" charset="0"/>
                        </a:rPr>
                        <a:t>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930612"/>
                  </a:ext>
                </a:extLst>
              </a:tr>
              <a:tr h="43831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1.27 [95% CI, 1.10-1.46])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5301969"/>
                  </a:ext>
                </a:extLst>
              </a:tr>
              <a:tr h="243011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1.28, excluding large outlying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1.20)</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Blood glucose;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per 20 mg/dL</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16456398"/>
                  </a:ext>
                </a:extLst>
              </a:tr>
            </a:tbl>
          </a:graphicData>
        </a:graphic>
      </p:graphicFrame>
      <p:graphicFrame>
        <p:nvGraphicFramePr>
          <p:cNvPr id="6" name="Table 5">
            <a:extLst>
              <a:ext uri="{FF2B5EF4-FFF2-40B4-BE49-F238E27FC236}">
                <a16:creationId xmlns:a16="http://schemas.microsoft.com/office/drawing/2014/main" id="{CB60741D-0818-CD27-3FC8-546FC41DCF98}"/>
              </a:ext>
            </a:extLst>
          </p:cNvPr>
          <p:cNvGraphicFramePr>
            <a:graphicFrameLocks noGrp="1"/>
          </p:cNvGraphicFramePr>
          <p:nvPr>
            <p:extLst>
              <p:ext uri="{D42A27DB-BD31-4B8C-83A1-F6EECF244321}">
                <p14:modId xmlns:p14="http://schemas.microsoft.com/office/powerpoint/2010/main" val="1466497166"/>
              </p:ext>
            </p:extLst>
          </p:nvPr>
        </p:nvGraphicFramePr>
        <p:xfrm>
          <a:off x="1616075" y="1237282"/>
          <a:ext cx="1355725" cy="5135966"/>
        </p:xfrm>
        <a:graphic>
          <a:graphicData uri="http://schemas.openxmlformats.org/drawingml/2006/table">
            <a:tbl>
              <a:tblPr firstRow="1" firstCol="1" bandRow="1"/>
              <a:tblGrid>
                <a:gridCol w="1355725">
                  <a:extLst>
                    <a:ext uri="{9D8B030D-6E8A-4147-A177-3AD203B41FA5}">
                      <a16:colId xmlns:a16="http://schemas.microsoft.com/office/drawing/2014/main" val="148010528"/>
                    </a:ext>
                  </a:extLst>
                </a:gridCol>
              </a:tblGrid>
              <a:tr h="5135966">
                <a:tc>
                  <a:txBody>
                    <a:bodyPr/>
                    <a:lstStyle/>
                    <a:p>
                      <a:pPr marL="0" marR="0">
                        <a:lnSpc>
                          <a:spcPct val="150000"/>
                        </a:lnSpc>
                        <a:spcBef>
                          <a:spcPts val="0"/>
                        </a:spcBef>
                        <a:spcAft>
                          <a:spcPts val="0"/>
                        </a:spcAft>
                      </a:pPr>
                      <a:r>
                        <a:rPr lang="en-US" sz="1800" dirty="0">
                          <a:effectLst/>
                          <a:latin typeface="Times New Roman"/>
                        </a:rPr>
                        <a:t>Diabetes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131385"/>
                  </a:ext>
                </a:extLst>
              </a:tr>
            </a:tbl>
          </a:graphicData>
        </a:graphic>
      </p:graphicFrame>
      <p:sp>
        <p:nvSpPr>
          <p:cNvPr id="7" name="TextBox 6">
            <a:extLst>
              <a:ext uri="{FF2B5EF4-FFF2-40B4-BE49-F238E27FC236}">
                <a16:creationId xmlns:a16="http://schemas.microsoft.com/office/drawing/2014/main" id="{FDCD6ECB-2C14-6C07-357A-71CAC6DA6396}"/>
              </a:ext>
            </a:extLst>
          </p:cNvPr>
          <p:cNvSpPr txBox="1"/>
          <p:nvPr/>
        </p:nvSpPr>
        <p:spPr>
          <a:xfrm>
            <a:off x="180761" y="54994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E2FA7046-225E-35E8-BA20-7FA4EF7CD979}"/>
              </a:ext>
            </a:extLst>
          </p:cNvPr>
          <p:cNvSpPr txBox="1"/>
          <p:nvPr/>
        </p:nvSpPr>
        <p:spPr>
          <a:xfrm>
            <a:off x="1516062" y="6469991"/>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57430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26</a:t>
            </a:fld>
            <a:endParaRPr lang="en-US" dirty="0"/>
          </a:p>
        </p:txBody>
      </p:sp>
      <p:sp>
        <p:nvSpPr>
          <p:cNvPr id="2" name="Title 3">
            <a:extLst>
              <a:ext uri="{FF2B5EF4-FFF2-40B4-BE49-F238E27FC236}">
                <a16:creationId xmlns:a16="http://schemas.microsoft.com/office/drawing/2014/main" id="{99A2E705-5CF5-171D-6883-5BB73DA3BF2B}"/>
              </a:ext>
            </a:extLst>
          </p:cNvPr>
          <p:cNvSpPr>
            <a:spLocks noGrp="1"/>
          </p:cNvSpPr>
          <p:nvPr>
            <p:ph type="ctrTitle"/>
          </p:nvPr>
        </p:nvSpPr>
        <p:spPr>
          <a:xfrm>
            <a:off x="3371849" y="1371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00D3080-9CC6-FF96-3821-B141AEFBA5C9}"/>
              </a:ext>
            </a:extLst>
          </p:cNvPr>
          <p:cNvGraphicFramePr>
            <a:graphicFrameLocks noGrp="1"/>
          </p:cNvGraphicFramePr>
          <p:nvPr>
            <p:extLst>
              <p:ext uri="{D42A27DB-BD31-4B8C-83A1-F6EECF244321}">
                <p14:modId xmlns:p14="http://schemas.microsoft.com/office/powerpoint/2010/main" val="4257463239"/>
              </p:ext>
            </p:extLst>
          </p:nvPr>
        </p:nvGraphicFramePr>
        <p:xfrm>
          <a:off x="1618300" y="2133599"/>
          <a:ext cx="12617451" cy="3962402"/>
        </p:xfrm>
        <a:graphic>
          <a:graphicData uri="http://schemas.openxmlformats.org/drawingml/2006/table">
            <a:tbl>
              <a:tblPr firstRow="1" firstCol="1" bandRow="1"/>
              <a:tblGrid>
                <a:gridCol w="1751302">
                  <a:extLst>
                    <a:ext uri="{9D8B030D-6E8A-4147-A177-3AD203B41FA5}">
                      <a16:colId xmlns:a16="http://schemas.microsoft.com/office/drawing/2014/main" val="1838148569"/>
                    </a:ext>
                  </a:extLst>
                </a:gridCol>
                <a:gridCol w="4247034">
                  <a:extLst>
                    <a:ext uri="{9D8B030D-6E8A-4147-A177-3AD203B41FA5}">
                      <a16:colId xmlns:a16="http://schemas.microsoft.com/office/drawing/2014/main" val="3852041624"/>
                    </a:ext>
                  </a:extLst>
                </a:gridCol>
                <a:gridCol w="4247034">
                  <a:extLst>
                    <a:ext uri="{9D8B030D-6E8A-4147-A177-3AD203B41FA5}">
                      <a16:colId xmlns:a16="http://schemas.microsoft.com/office/drawing/2014/main" val="1837215872"/>
                    </a:ext>
                  </a:extLst>
                </a:gridCol>
                <a:gridCol w="1768967">
                  <a:extLst>
                    <a:ext uri="{9D8B030D-6E8A-4147-A177-3AD203B41FA5}">
                      <a16:colId xmlns:a16="http://schemas.microsoft.com/office/drawing/2014/main" val="1099533221"/>
                    </a:ext>
                  </a:extLst>
                </a:gridCol>
                <a:gridCol w="603114">
                  <a:extLst>
                    <a:ext uri="{9D8B030D-6E8A-4147-A177-3AD203B41FA5}">
                      <a16:colId xmlns:a16="http://schemas.microsoft.com/office/drawing/2014/main" val="4022601033"/>
                    </a:ext>
                  </a:extLst>
                </a:gridCol>
              </a:tblGrid>
              <a:tr h="397657">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Cardiovascular disease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811312"/>
                  </a:ext>
                </a:extLst>
              </a:tr>
              <a:tr h="84941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HF or CAD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or CAD: population attributable fraction 5.4%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1809"/>
                  </a:ext>
                </a:extLst>
              </a:tr>
              <a:tr h="1468264">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but population attributable fraction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7.8%-1.4%</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AF and 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810659"/>
                  </a:ext>
                </a:extLst>
              </a:tr>
              <a:tr h="39765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2.02)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70038321"/>
                  </a:ext>
                </a:extLst>
              </a:tr>
              <a:tr h="849412">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1.86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93585803"/>
                  </a:ext>
                </a:extLst>
              </a:tr>
            </a:tbl>
          </a:graphicData>
        </a:graphic>
      </p:graphicFrame>
      <p:sp>
        <p:nvSpPr>
          <p:cNvPr id="4" name="TextBox 3">
            <a:extLst>
              <a:ext uri="{FF2B5EF4-FFF2-40B4-BE49-F238E27FC236}">
                <a16:creationId xmlns:a16="http://schemas.microsoft.com/office/drawing/2014/main" id="{2D008009-F904-7F12-DA85-8163101C2B6E}"/>
              </a:ext>
            </a:extLst>
          </p:cNvPr>
          <p:cNvSpPr txBox="1"/>
          <p:nvPr/>
        </p:nvSpPr>
        <p:spPr>
          <a:xfrm>
            <a:off x="217105" y="508033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E9862DA-3719-6D71-E8BA-E54A55B60774}"/>
              </a:ext>
            </a:extLst>
          </p:cNvPr>
          <p:cNvSpPr txBox="1"/>
          <p:nvPr/>
        </p:nvSpPr>
        <p:spPr>
          <a:xfrm>
            <a:off x="1520611" y="6322325"/>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97939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itle 3">
            <a:extLst>
              <a:ext uri="{FF2B5EF4-FFF2-40B4-BE49-F238E27FC236}">
                <a16:creationId xmlns:a16="http://schemas.microsoft.com/office/drawing/2014/main" id="{7801759E-363D-1FAB-2EFE-4020B1193753}"/>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4184159-18BC-6DB3-6CA5-41465566E833}"/>
              </a:ext>
            </a:extLst>
          </p:cNvPr>
          <p:cNvGraphicFramePr>
            <a:graphicFrameLocks noGrp="1"/>
          </p:cNvGraphicFramePr>
          <p:nvPr>
            <p:extLst>
              <p:ext uri="{D42A27DB-BD31-4B8C-83A1-F6EECF244321}">
                <p14:modId xmlns:p14="http://schemas.microsoft.com/office/powerpoint/2010/main" val="535392376"/>
              </p:ext>
            </p:extLst>
          </p:nvPr>
        </p:nvGraphicFramePr>
        <p:xfrm>
          <a:off x="1676399" y="1447800"/>
          <a:ext cx="12573000" cy="5894852"/>
        </p:xfrm>
        <a:graphic>
          <a:graphicData uri="http://schemas.openxmlformats.org/drawingml/2006/table">
            <a:tbl>
              <a:tblPr firstRow="1" firstCol="1" bandRow="1"/>
              <a:tblGrid>
                <a:gridCol w="1745132">
                  <a:extLst>
                    <a:ext uri="{9D8B030D-6E8A-4147-A177-3AD203B41FA5}">
                      <a16:colId xmlns:a16="http://schemas.microsoft.com/office/drawing/2014/main" val="1755926155"/>
                    </a:ext>
                  </a:extLst>
                </a:gridCol>
                <a:gridCol w="2657109">
                  <a:extLst>
                    <a:ext uri="{9D8B030D-6E8A-4147-A177-3AD203B41FA5}">
                      <a16:colId xmlns:a16="http://schemas.microsoft.com/office/drawing/2014/main" val="1823404891"/>
                    </a:ext>
                  </a:extLst>
                </a:gridCol>
                <a:gridCol w="4953000">
                  <a:extLst>
                    <a:ext uri="{9D8B030D-6E8A-4147-A177-3AD203B41FA5}">
                      <a16:colId xmlns:a16="http://schemas.microsoft.com/office/drawing/2014/main" val="528632897"/>
                    </a:ext>
                  </a:extLst>
                </a:gridCol>
                <a:gridCol w="1676400">
                  <a:extLst>
                    <a:ext uri="{9D8B030D-6E8A-4147-A177-3AD203B41FA5}">
                      <a16:colId xmlns:a16="http://schemas.microsoft.com/office/drawing/2014/main" val="836004013"/>
                    </a:ext>
                  </a:extLst>
                </a:gridCol>
                <a:gridCol w="1541359">
                  <a:extLst>
                    <a:ext uri="{9D8B030D-6E8A-4147-A177-3AD203B41FA5}">
                      <a16:colId xmlns:a16="http://schemas.microsoft.com/office/drawing/2014/main" val="498586526"/>
                    </a:ext>
                  </a:extLst>
                </a:gridCol>
              </a:tblGrid>
              <a:tr h="377018">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CAD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 Population attributable fraction 3.6%</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sym typeface="Symbol" panose="05050102010706020507" pitchFamily="18" charset="2"/>
                        </a:rPr>
                        <a:t>R</a:t>
                      </a:r>
                      <a:r>
                        <a:rPr lang="en-US" sz="1800" dirty="0">
                          <a:effectLst/>
                          <a:latin typeface="Times New Roman"/>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37459"/>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MI:  HR, 1.64</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81804354"/>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CAD: OR, 1.18</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71157674"/>
                  </a:ext>
                </a:extLst>
              </a:tr>
              <a:tr h="1661086">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VHD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2.38)</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(any diastolic and grade ≥3/6 systolic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population attributable fraction 21.9%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3.1%</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45760"/>
                  </a:ext>
                </a:extLst>
              </a:tr>
              <a:tr h="238946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risk of AF in individuals of European ancestry:  associated with VHD with rheumatic fever (OR, 1.26) and nonrheumatic VHD (OR, 1.27)</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26111815"/>
                  </a:ext>
                </a:extLst>
              </a:tr>
            </a:tbl>
          </a:graphicData>
        </a:graphic>
      </p:graphicFrame>
      <p:sp>
        <p:nvSpPr>
          <p:cNvPr id="6" name="TextBox 5">
            <a:extLst>
              <a:ext uri="{FF2B5EF4-FFF2-40B4-BE49-F238E27FC236}">
                <a16:creationId xmlns:a16="http://schemas.microsoft.com/office/drawing/2014/main" id="{A7A8EE2F-0205-E13A-7A10-5D95E9C132E6}"/>
              </a:ext>
            </a:extLst>
          </p:cNvPr>
          <p:cNvSpPr txBox="1"/>
          <p:nvPr/>
        </p:nvSpPr>
        <p:spPr>
          <a:xfrm>
            <a:off x="241085" y="6355422"/>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9D6DB328-AEC1-ED0B-1D3D-8FBDF919DED7}"/>
              </a:ext>
            </a:extLst>
          </p:cNvPr>
          <p:cNvSpPr txBox="1"/>
          <p:nvPr/>
        </p:nvSpPr>
        <p:spPr>
          <a:xfrm>
            <a:off x="241085" y="3063386"/>
            <a:ext cx="1282915" cy="3231654"/>
          </a:xfrm>
          <a:prstGeom prst="rect">
            <a:avLst/>
          </a:prstGeom>
          <a:noFill/>
        </p:spPr>
        <p:txBody>
          <a:bodyPr wrap="square">
            <a:spAutoFit/>
          </a:bodyPr>
          <a:lstStyle/>
          <a:p>
            <a:r>
              <a:rPr lang="en-US" sz="1200" dirty="0">
                <a:latin typeface="Lub Dub Medium" panose="020B0603030403020204" pitchFamily="34" charset="0"/>
              </a:rPr>
              <a:t>AF, atrial fibrillation; CAD, coronary artery disease; HR, hazard ratio; MA, meta-analysis; MR, Mendelian randomization; N/A, not available/applicable; OR, odds ratio; and VHD, valvular heart disease</a:t>
            </a:r>
          </a:p>
        </p:txBody>
      </p:sp>
    </p:spTree>
    <p:extLst>
      <p:ext uri="{BB962C8B-B14F-4D97-AF65-F5344CB8AC3E}">
        <p14:creationId xmlns:p14="http://schemas.microsoft.com/office/powerpoint/2010/main" val="180118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Title 3">
            <a:extLst>
              <a:ext uri="{FF2B5EF4-FFF2-40B4-BE49-F238E27FC236}">
                <a16:creationId xmlns:a16="http://schemas.microsoft.com/office/drawing/2014/main" id="{51BC5319-4E2F-DDE3-04A8-71F3CBBDE021}"/>
              </a:ext>
            </a:extLst>
          </p:cNvPr>
          <p:cNvSpPr>
            <a:spLocks noGrp="1"/>
          </p:cNvSpPr>
          <p:nvPr>
            <p:ph type="ctrTitle"/>
          </p:nvPr>
        </p:nvSpPr>
        <p:spPr>
          <a:xfrm>
            <a:off x="3371850" y="1370037"/>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78F1DB3-0147-B9E1-BCC5-FEAC57806E76}"/>
              </a:ext>
            </a:extLst>
          </p:cNvPr>
          <p:cNvGraphicFramePr>
            <a:graphicFrameLocks noGrp="1"/>
          </p:cNvGraphicFramePr>
          <p:nvPr>
            <p:extLst>
              <p:ext uri="{D42A27DB-BD31-4B8C-83A1-F6EECF244321}">
                <p14:modId xmlns:p14="http://schemas.microsoft.com/office/powerpoint/2010/main" val="1038339164"/>
              </p:ext>
            </p:extLst>
          </p:nvPr>
        </p:nvGraphicFramePr>
        <p:xfrm>
          <a:off x="1781081" y="2438400"/>
          <a:ext cx="12617449" cy="2667000"/>
        </p:xfrm>
        <a:graphic>
          <a:graphicData uri="http://schemas.openxmlformats.org/drawingml/2006/table">
            <a:tbl>
              <a:tblPr firstRow="1" firstCol="1" bandRow="1"/>
              <a:tblGrid>
                <a:gridCol w="2017629">
                  <a:extLst>
                    <a:ext uri="{9D8B030D-6E8A-4147-A177-3AD203B41FA5}">
                      <a16:colId xmlns:a16="http://schemas.microsoft.com/office/drawing/2014/main" val="2195039519"/>
                    </a:ext>
                  </a:extLst>
                </a:gridCol>
                <a:gridCol w="4892895">
                  <a:extLst>
                    <a:ext uri="{9D8B030D-6E8A-4147-A177-3AD203B41FA5}">
                      <a16:colId xmlns:a16="http://schemas.microsoft.com/office/drawing/2014/main" val="3020715690"/>
                    </a:ext>
                  </a:extLst>
                </a:gridCol>
                <a:gridCol w="2037980">
                  <a:extLst>
                    <a:ext uri="{9D8B030D-6E8A-4147-A177-3AD203B41FA5}">
                      <a16:colId xmlns:a16="http://schemas.microsoft.com/office/drawing/2014/main" val="2802909247"/>
                    </a:ext>
                  </a:extLst>
                </a:gridCol>
                <a:gridCol w="3668945">
                  <a:extLst>
                    <a:ext uri="{9D8B030D-6E8A-4147-A177-3AD203B41FA5}">
                      <a16:colId xmlns:a16="http://schemas.microsoft.com/office/drawing/2014/main" val="196145291"/>
                    </a:ext>
                  </a:extLst>
                </a:gridCol>
              </a:tblGrid>
              <a:tr h="851881">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Multicenter validated risk prediction model: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AF after CABG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Prophylactic amiodarone, beta blockers: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postop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Posterior left pericardiotomy during CABG, aortic valve, ascending aortic aneurysm surgery: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postop AF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331911"/>
                  </a:ext>
                </a:extLst>
              </a:tr>
              <a:tr h="1815119">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Postop AF incidence: 23.7%-25.5% of cardiac surgery patients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8215160"/>
                  </a:ext>
                </a:extLst>
              </a:tr>
            </a:tbl>
          </a:graphicData>
        </a:graphic>
      </p:graphicFrame>
      <p:graphicFrame>
        <p:nvGraphicFramePr>
          <p:cNvPr id="7" name="Table 6">
            <a:extLst>
              <a:ext uri="{FF2B5EF4-FFF2-40B4-BE49-F238E27FC236}">
                <a16:creationId xmlns:a16="http://schemas.microsoft.com/office/drawing/2014/main" id="{A20E68C6-5E41-91D0-6945-4F33C45D3D74}"/>
              </a:ext>
            </a:extLst>
          </p:cNvPr>
          <p:cNvGraphicFramePr>
            <a:graphicFrameLocks noGrp="1"/>
          </p:cNvGraphicFramePr>
          <p:nvPr>
            <p:extLst>
              <p:ext uri="{D42A27DB-BD31-4B8C-83A1-F6EECF244321}">
                <p14:modId xmlns:p14="http://schemas.microsoft.com/office/powerpoint/2010/main" val="1585962806"/>
              </p:ext>
            </p:extLst>
          </p:nvPr>
        </p:nvGraphicFramePr>
        <p:xfrm>
          <a:off x="349156" y="2438401"/>
          <a:ext cx="1431925" cy="2667000"/>
        </p:xfrm>
        <a:graphic>
          <a:graphicData uri="http://schemas.openxmlformats.org/drawingml/2006/table">
            <a:tbl>
              <a:tblPr firstRow="1" firstCol="1" bandRow="1"/>
              <a:tblGrid>
                <a:gridCol w="1431925">
                  <a:extLst>
                    <a:ext uri="{9D8B030D-6E8A-4147-A177-3AD203B41FA5}">
                      <a16:colId xmlns:a16="http://schemas.microsoft.com/office/drawing/2014/main" val="896726810"/>
                    </a:ext>
                  </a:extLst>
                </a:gridCol>
              </a:tblGrid>
              <a:tr h="2667000">
                <a:tc>
                  <a:txBody>
                    <a:bodyPr/>
                    <a:lstStyle/>
                    <a:p>
                      <a:pPr marL="0" marR="0">
                        <a:lnSpc>
                          <a:spcPct val="150000"/>
                        </a:lnSpc>
                        <a:spcBef>
                          <a:spcPts val="0"/>
                        </a:spcBef>
                        <a:spcAft>
                          <a:spcPts val="0"/>
                        </a:spcAft>
                      </a:pPr>
                      <a:r>
                        <a:rPr lang="en-US" sz="1800" dirty="0">
                          <a:effectLst/>
                          <a:latin typeface="Times New Roman" panose="02020603050405020304" pitchFamily="18" charset="0"/>
                        </a:rPr>
                        <a:t>Cardiac surgery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794619"/>
                  </a:ext>
                </a:extLst>
              </a:tr>
            </a:tbl>
          </a:graphicData>
        </a:graphic>
      </p:graphicFrame>
      <p:sp>
        <p:nvSpPr>
          <p:cNvPr id="8" name="TextBox 7">
            <a:extLst>
              <a:ext uri="{FF2B5EF4-FFF2-40B4-BE49-F238E27FC236}">
                <a16:creationId xmlns:a16="http://schemas.microsoft.com/office/drawing/2014/main" id="{C975EB59-1472-D167-7467-437E296B0B2D}"/>
              </a:ext>
            </a:extLst>
          </p:cNvPr>
          <p:cNvSpPr txBox="1"/>
          <p:nvPr/>
        </p:nvSpPr>
        <p:spPr>
          <a:xfrm>
            <a:off x="349156" y="5181600"/>
            <a:ext cx="513724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4821F59D-1D2E-D9BF-325C-2B19815245F5}"/>
              </a:ext>
            </a:extLst>
          </p:cNvPr>
          <p:cNvSpPr txBox="1"/>
          <p:nvPr/>
        </p:nvSpPr>
        <p:spPr>
          <a:xfrm>
            <a:off x="349156" y="5640363"/>
            <a:ext cx="14049374"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1512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Title 3">
            <a:extLst>
              <a:ext uri="{FF2B5EF4-FFF2-40B4-BE49-F238E27FC236}">
                <a16:creationId xmlns:a16="http://schemas.microsoft.com/office/drawing/2014/main" id="{8C42E78E-C18B-5BCC-0752-9A67CBC6EAAD}"/>
              </a:ext>
            </a:extLst>
          </p:cNvPr>
          <p:cNvSpPr>
            <a:spLocks noGrp="1"/>
          </p:cNvSpPr>
          <p:nvPr>
            <p:ph type="ctrTitle"/>
          </p:nvPr>
        </p:nvSpPr>
        <p:spPr>
          <a:xfrm>
            <a:off x="3371848" y="4572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7E37D6-89F9-8D24-E16A-488EFFCA5E33}"/>
              </a:ext>
            </a:extLst>
          </p:cNvPr>
          <p:cNvGraphicFramePr>
            <a:graphicFrameLocks noGrp="1"/>
          </p:cNvGraphicFramePr>
          <p:nvPr>
            <p:extLst>
              <p:ext uri="{D42A27DB-BD31-4B8C-83A1-F6EECF244321}">
                <p14:modId xmlns:p14="http://schemas.microsoft.com/office/powerpoint/2010/main" val="3432397482"/>
              </p:ext>
            </p:extLst>
          </p:nvPr>
        </p:nvGraphicFramePr>
        <p:xfrm>
          <a:off x="1156695" y="1219200"/>
          <a:ext cx="13342937" cy="5329859"/>
        </p:xfrm>
        <a:graphic>
          <a:graphicData uri="http://schemas.openxmlformats.org/drawingml/2006/table">
            <a:tbl>
              <a:tblPr firstRow="1" firstCol="1" bandRow="1"/>
              <a:tblGrid>
                <a:gridCol w="1852000">
                  <a:extLst>
                    <a:ext uri="{9D8B030D-6E8A-4147-A177-3AD203B41FA5}">
                      <a16:colId xmlns:a16="http://schemas.microsoft.com/office/drawing/2014/main" val="47868965"/>
                    </a:ext>
                  </a:extLst>
                </a:gridCol>
                <a:gridCol w="2060898">
                  <a:extLst>
                    <a:ext uri="{9D8B030D-6E8A-4147-A177-3AD203B41FA5}">
                      <a16:colId xmlns:a16="http://schemas.microsoft.com/office/drawing/2014/main" val="1015544149"/>
                    </a:ext>
                  </a:extLst>
                </a:gridCol>
                <a:gridCol w="4545302">
                  <a:extLst>
                    <a:ext uri="{9D8B030D-6E8A-4147-A177-3AD203B41FA5}">
                      <a16:colId xmlns:a16="http://schemas.microsoft.com/office/drawing/2014/main" val="415877665"/>
                    </a:ext>
                  </a:extLst>
                </a:gridCol>
                <a:gridCol w="1600200">
                  <a:extLst>
                    <a:ext uri="{9D8B030D-6E8A-4147-A177-3AD203B41FA5}">
                      <a16:colId xmlns:a16="http://schemas.microsoft.com/office/drawing/2014/main" val="2957647066"/>
                    </a:ext>
                  </a:extLst>
                </a:gridCol>
                <a:gridCol w="3284537">
                  <a:extLst>
                    <a:ext uri="{9D8B030D-6E8A-4147-A177-3AD203B41FA5}">
                      <a16:colId xmlns:a16="http://schemas.microsoft.com/office/drawing/2014/main" val="503486727"/>
                    </a:ext>
                  </a:extLst>
                </a:gridCol>
              </a:tblGrid>
              <a:tr h="776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CKD</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CKD: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1.47)</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05561"/>
                  </a:ext>
                </a:extLst>
              </a:tr>
              <a:tr h="108974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CKD and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AF causal for CKD; CKD not causal for AF</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0768824"/>
                  </a:ext>
                </a:extLst>
              </a:tr>
              <a:tr h="808901">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Obstructive sleep apnea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OSA: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1.71), with potential dose response relation by severity</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Observational studies of SDB treatment: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AF burden</a:t>
                      </a:r>
                      <a:endParaRPr lang="en-US" sz="1800" baseline="30000" dirty="0">
                        <a:effectLst/>
                        <a:latin typeface="Times New Roman"/>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Small RCTs of SDB treatment: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424731"/>
                  </a:ext>
                </a:extLst>
              </a:tr>
              <a:tr h="72049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OSA: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1.21)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3686348"/>
                  </a:ext>
                </a:extLst>
              </a:tr>
              <a:tr h="786536">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Thyroid disease</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Clinical 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2.35)</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62422"/>
                  </a:ext>
                </a:extLst>
              </a:tr>
              <a:tr h="108089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1.31)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3261008"/>
                  </a:ext>
                </a:extLst>
              </a:tr>
            </a:tbl>
          </a:graphicData>
        </a:graphic>
      </p:graphicFrame>
      <p:sp>
        <p:nvSpPr>
          <p:cNvPr id="6" name="TextBox 5">
            <a:extLst>
              <a:ext uri="{FF2B5EF4-FFF2-40B4-BE49-F238E27FC236}">
                <a16:creationId xmlns:a16="http://schemas.microsoft.com/office/drawing/2014/main" id="{335BFDDA-450F-B59F-3E5E-E78067160A71}"/>
              </a:ext>
            </a:extLst>
          </p:cNvPr>
          <p:cNvSpPr txBox="1"/>
          <p:nvPr/>
        </p:nvSpPr>
        <p:spPr>
          <a:xfrm>
            <a:off x="228600" y="650256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5C7698A-1594-85C4-A3FE-18B6FD62146F}"/>
              </a:ext>
            </a:extLst>
          </p:cNvPr>
          <p:cNvSpPr txBox="1"/>
          <p:nvPr/>
        </p:nvSpPr>
        <p:spPr>
          <a:xfrm>
            <a:off x="1680974" y="661158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7722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2351076" y="2799604"/>
            <a:ext cx="5351318" cy="4100022"/>
          </a:xfrm>
        </p:spPr>
        <p:txBody>
          <a:bodyPr/>
          <a:lstStyle/>
          <a:p>
            <a:pPr>
              <a:lnSpc>
                <a:spcPct val="70000"/>
              </a:lnSpc>
              <a:spcBef>
                <a:spcPts val="600"/>
              </a:spcBef>
            </a:pPr>
            <a:r>
              <a:rPr lang="en-US" sz="1600" dirty="0"/>
              <a:t>Anastasia L. Armbruster, PharmD, FACC†</a:t>
            </a:r>
          </a:p>
          <a:p>
            <a:pPr>
              <a:lnSpc>
                <a:spcPct val="70000"/>
              </a:lnSpc>
              <a:spcBef>
                <a:spcPts val="600"/>
              </a:spcBef>
            </a:pPr>
            <a:r>
              <a:rPr lang="en-US" sz="1600" dirty="0"/>
              <a:t>Emelia J. Benjamin, MD, </a:t>
            </a:r>
            <a:r>
              <a:rPr lang="en-US" sz="1600" dirty="0" err="1"/>
              <a:t>ScM</a:t>
            </a:r>
            <a:r>
              <a:rPr lang="en-US" sz="1600" dirty="0"/>
              <a:t>, FACC, FAHA</a:t>
            </a:r>
          </a:p>
          <a:p>
            <a:pPr>
              <a:lnSpc>
                <a:spcPct val="70000"/>
              </a:lnSpc>
              <a:spcBef>
                <a:spcPts val="600"/>
              </a:spcBef>
            </a:pPr>
            <a:r>
              <a:rPr lang="en-US" sz="1600" dirty="0"/>
              <a:t>Janice Y. Chyou, MD, FACC, FAHA, FHRS</a:t>
            </a:r>
          </a:p>
          <a:p>
            <a:pPr>
              <a:lnSpc>
                <a:spcPct val="70000"/>
              </a:lnSpc>
              <a:spcBef>
                <a:spcPts val="600"/>
              </a:spcBef>
            </a:pPr>
            <a:r>
              <a:rPr lang="en-US" sz="1600" dirty="0"/>
              <a:t>Edmond M. Cronin, MB, </a:t>
            </a:r>
            <a:r>
              <a:rPr lang="en-US" sz="1600" dirty="0" err="1"/>
              <a:t>BCh</a:t>
            </a:r>
            <a:r>
              <a:rPr lang="en-US" sz="1600" dirty="0"/>
              <a:t>, BAO, FHRS</a:t>
            </a:r>
          </a:p>
          <a:p>
            <a:pPr>
              <a:lnSpc>
                <a:spcPct val="70000"/>
              </a:lnSpc>
              <a:spcBef>
                <a:spcPts val="600"/>
              </a:spcBef>
            </a:pPr>
            <a:r>
              <a:rPr lang="en-US" sz="1600" dirty="0"/>
              <a:t>Anita </a:t>
            </a:r>
            <a:r>
              <a:rPr lang="en-US" sz="1600" dirty="0" err="1"/>
              <a:t>Deswal</a:t>
            </a:r>
            <a:r>
              <a:rPr lang="en-US" sz="1600" dirty="0"/>
              <a:t>, MD, MPH, FACC, FAHA†</a:t>
            </a:r>
          </a:p>
          <a:p>
            <a:pPr>
              <a:lnSpc>
                <a:spcPct val="70000"/>
              </a:lnSpc>
              <a:spcBef>
                <a:spcPts val="600"/>
              </a:spcBef>
            </a:pPr>
            <a:r>
              <a:rPr lang="en-US" sz="1600" dirty="0"/>
              <a:t>Lee L. Eckhardt, MD, MS, FHRS</a:t>
            </a:r>
          </a:p>
          <a:p>
            <a:pPr>
              <a:lnSpc>
                <a:spcPct val="70000"/>
              </a:lnSpc>
              <a:spcBef>
                <a:spcPts val="600"/>
              </a:spcBef>
            </a:pPr>
            <a:r>
              <a:rPr lang="en-US" sz="1600" dirty="0"/>
              <a:t>Zachary D. Goldberger, MD, FACC, FAHA, FHRS</a:t>
            </a:r>
          </a:p>
          <a:p>
            <a:pPr>
              <a:lnSpc>
                <a:spcPct val="70000"/>
              </a:lnSpc>
              <a:spcBef>
                <a:spcPts val="600"/>
              </a:spcBef>
            </a:pPr>
            <a:r>
              <a:rPr lang="en-US" sz="1600" dirty="0"/>
              <a:t>Rakesh Gopinathannair, MD, MA, FAHA, FACC, FHRS</a:t>
            </a:r>
          </a:p>
          <a:p>
            <a:pPr>
              <a:lnSpc>
                <a:spcPct val="70000"/>
              </a:lnSpc>
              <a:spcBef>
                <a:spcPts val="600"/>
              </a:spcBef>
            </a:pPr>
            <a:r>
              <a:rPr lang="en-US" sz="1600" dirty="0"/>
              <a:t>Bulent Gorenek, MD, FACC</a:t>
            </a:r>
          </a:p>
          <a:p>
            <a:pPr>
              <a:lnSpc>
                <a:spcPct val="70000"/>
              </a:lnSpc>
              <a:spcBef>
                <a:spcPts val="600"/>
              </a:spcBef>
            </a:pPr>
            <a:r>
              <a:rPr lang="en-US" sz="1600" dirty="0"/>
              <a:t>Paul L. Hess, MD, MHS‡</a:t>
            </a:r>
          </a:p>
          <a:p>
            <a:pPr>
              <a:lnSpc>
                <a:spcPct val="70000"/>
              </a:lnSpc>
              <a:spcBef>
                <a:spcPts val="600"/>
              </a:spcBef>
            </a:pPr>
            <a:r>
              <a:rPr lang="en-US" sz="1600" dirty="0"/>
              <a:t>Mark Hlatky, MD, FAHA, FACC</a:t>
            </a:r>
          </a:p>
          <a:p>
            <a:pPr>
              <a:lnSpc>
                <a:spcPct val="70000"/>
              </a:lnSpc>
              <a:spcBef>
                <a:spcPts val="600"/>
              </a:spcBef>
            </a:pPr>
            <a:r>
              <a:rPr lang="en-US" sz="1600" dirty="0"/>
              <a:t>Gail Hogan§</a:t>
            </a:r>
          </a:p>
          <a:p>
            <a:pPr>
              <a:lnSpc>
                <a:spcPct val="70000"/>
              </a:lnSpc>
              <a:spcBef>
                <a:spcPts val="600"/>
              </a:spcBef>
            </a:pPr>
            <a:r>
              <a:rPr lang="en-US" sz="1600" dirty="0"/>
              <a:t>Chinwe Ibeh, MD</a:t>
            </a:r>
          </a:p>
          <a:p>
            <a:pPr>
              <a:lnSpc>
                <a:spcPct val="70000"/>
              </a:lnSpc>
              <a:spcBef>
                <a:spcPts val="600"/>
              </a:spcBef>
            </a:pPr>
            <a:r>
              <a:rPr lang="en-US" sz="1600" dirty="0"/>
              <a:t>Julia H. Indik, MD, PhD, FAHA, FACC, FHRS</a:t>
            </a:r>
          </a:p>
          <a:p>
            <a:pPr>
              <a:lnSpc>
                <a:spcPct val="70000"/>
              </a:lnSpc>
              <a:spcBef>
                <a:spcPts val="600"/>
              </a:spcBef>
            </a:pPr>
            <a:r>
              <a:rPr lang="en-US" sz="1600" dirty="0"/>
              <a:t>Kazuhiko Kido, PharmD, PhD, MS, FCCP║</a:t>
            </a:r>
          </a:p>
          <a:p>
            <a:pPr>
              <a:lnSpc>
                <a:spcPct val="70000"/>
              </a:lnSpc>
              <a:spcBef>
                <a:spcPts val="600"/>
              </a:spcBef>
            </a:pPr>
            <a:r>
              <a:rPr lang="en-US" sz="1600" dirty="0"/>
              <a:t>Fred Kusumoto, MD, FAHA, FACC, FHRS</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105275" y="1960165"/>
            <a:ext cx="6419850" cy="679490"/>
          </a:xfrm>
        </p:spPr>
        <p:txBody>
          <a:bodyPr/>
          <a:lstStyle/>
          <a:p>
            <a:r>
              <a:rPr lang="en-US" sz="2000" dirty="0"/>
              <a:t>José A. </a:t>
            </a:r>
            <a:r>
              <a:rPr lang="en-US" sz="2000" dirty="0" err="1"/>
              <a:t>Joglar</a:t>
            </a:r>
            <a:r>
              <a:rPr lang="en-US" sz="2000" dirty="0"/>
              <a:t>, MD, FACC, FAHA, FHRS, </a:t>
            </a:r>
            <a:r>
              <a:rPr lang="en-US" sz="2000" i="1" dirty="0"/>
              <a:t>Chair</a:t>
            </a:r>
          </a:p>
          <a:p>
            <a:r>
              <a:rPr lang="en-US" sz="2000" dirty="0"/>
              <a:t>Mina K. Chung, MD, FACC, FAHA, FHRS, </a:t>
            </a:r>
            <a:r>
              <a:rPr lang="en-US" sz="2000" i="1" dirty="0"/>
              <a:t>Vice Chair</a:t>
            </a:r>
          </a:p>
        </p:txBody>
      </p:sp>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1638300" y="1063213"/>
            <a:ext cx="11353800" cy="914399"/>
          </a:xfrm>
        </p:spPr>
        <p:txBody>
          <a:bodyPr/>
          <a:lstStyle/>
          <a:p>
            <a:r>
              <a:rPr lang="en-US" dirty="0"/>
              <a:t>2023 Writing Committee Members*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ext Placeholder 7">
            <a:extLst>
              <a:ext uri="{FF2B5EF4-FFF2-40B4-BE49-F238E27FC236}">
                <a16:creationId xmlns:a16="http://schemas.microsoft.com/office/drawing/2014/main" id="{1EA238A5-E2E3-83B2-0A06-2EB6302C2EB5}"/>
              </a:ext>
            </a:extLst>
          </p:cNvPr>
          <p:cNvSpPr txBox="1">
            <a:spLocks/>
          </p:cNvSpPr>
          <p:nvPr/>
        </p:nvSpPr>
        <p:spPr>
          <a:xfrm>
            <a:off x="7702394" y="2799602"/>
            <a:ext cx="5054912" cy="39400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70000"/>
              </a:lnSpc>
              <a:spcBef>
                <a:spcPts val="600"/>
              </a:spcBef>
              <a:spcAft>
                <a:spcPts val="0"/>
              </a:spcAft>
            </a:pPr>
            <a:r>
              <a:rPr lang="en-US" sz="1600" dirty="0"/>
              <a:t>Mark S. Link, MD, FAHA, FACC, FHRS</a:t>
            </a:r>
          </a:p>
          <a:p>
            <a:pPr fontAlgn="auto">
              <a:lnSpc>
                <a:spcPct val="70000"/>
              </a:lnSpc>
              <a:spcBef>
                <a:spcPts val="600"/>
              </a:spcBef>
              <a:spcAft>
                <a:spcPts val="0"/>
              </a:spcAft>
            </a:pPr>
            <a:r>
              <a:rPr lang="en-US" sz="1600" dirty="0"/>
              <a:t>Kathleen T. </a:t>
            </a:r>
            <a:r>
              <a:rPr lang="en-US" sz="1600" dirty="0" err="1"/>
              <a:t>Linta</a:t>
            </a:r>
            <a:r>
              <a:rPr lang="en-US" sz="1600" dirty="0"/>
              <a:t>§</a:t>
            </a:r>
          </a:p>
          <a:p>
            <a:pPr fontAlgn="auto">
              <a:lnSpc>
                <a:spcPct val="70000"/>
              </a:lnSpc>
              <a:spcBef>
                <a:spcPts val="600"/>
              </a:spcBef>
              <a:spcAft>
                <a:spcPts val="0"/>
              </a:spcAft>
            </a:pPr>
            <a:r>
              <a:rPr lang="pt-BR" sz="1600" dirty="0"/>
              <a:t>Gregory M. Marcus, MD, MAS, FACC, FAHA, FHRS</a:t>
            </a:r>
          </a:p>
          <a:p>
            <a:pPr fontAlgn="auto">
              <a:lnSpc>
                <a:spcPct val="70000"/>
              </a:lnSpc>
              <a:spcBef>
                <a:spcPts val="600"/>
              </a:spcBef>
              <a:spcAft>
                <a:spcPts val="0"/>
              </a:spcAft>
            </a:pPr>
            <a:r>
              <a:rPr lang="en-US" sz="1600" dirty="0"/>
              <a:t>Patrick M. McCarthy, MD, FACC</a:t>
            </a:r>
          </a:p>
          <a:p>
            <a:pPr fontAlgn="auto">
              <a:lnSpc>
                <a:spcPct val="70000"/>
              </a:lnSpc>
              <a:spcBef>
                <a:spcPts val="600"/>
              </a:spcBef>
              <a:spcAft>
                <a:spcPts val="0"/>
              </a:spcAft>
            </a:pPr>
            <a:r>
              <a:rPr lang="en-US" sz="1600" dirty="0"/>
              <a:t>Nimesh Patel, MD</a:t>
            </a:r>
          </a:p>
          <a:p>
            <a:pPr fontAlgn="auto">
              <a:lnSpc>
                <a:spcPct val="70000"/>
              </a:lnSpc>
              <a:spcBef>
                <a:spcPts val="600"/>
              </a:spcBef>
              <a:spcAft>
                <a:spcPts val="0"/>
              </a:spcAft>
            </a:pPr>
            <a:r>
              <a:rPr lang="en-US" sz="1600" dirty="0"/>
              <a:t>Kristen K. Patton, MD, FACC, FAHA, FHRS</a:t>
            </a:r>
          </a:p>
          <a:p>
            <a:pPr fontAlgn="auto">
              <a:lnSpc>
                <a:spcPct val="70000"/>
              </a:lnSpc>
              <a:spcBef>
                <a:spcPts val="600"/>
              </a:spcBef>
              <a:spcAft>
                <a:spcPts val="0"/>
              </a:spcAft>
            </a:pPr>
            <a:r>
              <a:rPr lang="es-ES" sz="1600" dirty="0"/>
              <a:t>Marco V. Perez, MD, FAHA</a:t>
            </a:r>
          </a:p>
          <a:p>
            <a:pPr fontAlgn="auto">
              <a:lnSpc>
                <a:spcPct val="70000"/>
              </a:lnSpc>
              <a:spcBef>
                <a:spcPts val="600"/>
              </a:spcBef>
              <a:spcAft>
                <a:spcPts val="0"/>
              </a:spcAft>
            </a:pPr>
            <a:r>
              <a:rPr lang="en-US" sz="1600" dirty="0"/>
              <a:t>Jonathan P. Piccini, MD, MHS, FACC, FAHA, FHRS</a:t>
            </a:r>
          </a:p>
          <a:p>
            <a:pPr fontAlgn="auto">
              <a:lnSpc>
                <a:spcPct val="70000"/>
              </a:lnSpc>
              <a:spcBef>
                <a:spcPts val="600"/>
              </a:spcBef>
              <a:spcAft>
                <a:spcPts val="0"/>
              </a:spcAft>
            </a:pPr>
            <a:r>
              <a:rPr lang="en-US" sz="1600" dirty="0"/>
              <a:t>Andrea M. Russo, MD, FACC, FHRS, FAHA¶</a:t>
            </a:r>
          </a:p>
          <a:p>
            <a:pPr fontAlgn="auto">
              <a:lnSpc>
                <a:spcPct val="70000"/>
              </a:lnSpc>
              <a:spcBef>
                <a:spcPts val="600"/>
              </a:spcBef>
              <a:spcAft>
                <a:spcPts val="0"/>
              </a:spcAft>
            </a:pPr>
            <a:r>
              <a:rPr lang="en-US" sz="1600" dirty="0"/>
              <a:t>Prashanthan Sanders, MBBS, PhD, FHRS, FAHA</a:t>
            </a:r>
          </a:p>
          <a:p>
            <a:pPr fontAlgn="auto">
              <a:lnSpc>
                <a:spcPct val="70000"/>
              </a:lnSpc>
              <a:spcBef>
                <a:spcPts val="600"/>
              </a:spcBef>
              <a:spcAft>
                <a:spcPts val="0"/>
              </a:spcAft>
            </a:pPr>
            <a:r>
              <a:rPr lang="en-US" sz="1600" dirty="0"/>
              <a:t>Megan M. Streur, PhD, MN, ARNP</a:t>
            </a:r>
          </a:p>
          <a:p>
            <a:pPr fontAlgn="auto">
              <a:lnSpc>
                <a:spcPct val="70000"/>
              </a:lnSpc>
              <a:spcBef>
                <a:spcPts val="600"/>
              </a:spcBef>
              <a:spcAft>
                <a:spcPts val="0"/>
              </a:spcAft>
            </a:pPr>
            <a:r>
              <a:rPr lang="en-US" sz="1600" dirty="0"/>
              <a:t>Kevin L. Thomas, MD, FACC, FHRS </a:t>
            </a:r>
          </a:p>
          <a:p>
            <a:pPr fontAlgn="auto">
              <a:lnSpc>
                <a:spcPct val="70000"/>
              </a:lnSpc>
              <a:spcBef>
                <a:spcPts val="600"/>
              </a:spcBef>
              <a:spcAft>
                <a:spcPts val="0"/>
              </a:spcAft>
            </a:pPr>
            <a:r>
              <a:rPr lang="en-US" sz="1600" dirty="0"/>
              <a:t>Sabrina Times, DHSC, MPH#</a:t>
            </a:r>
          </a:p>
          <a:p>
            <a:pPr fontAlgn="auto">
              <a:lnSpc>
                <a:spcPct val="70000"/>
              </a:lnSpc>
              <a:spcBef>
                <a:spcPts val="600"/>
              </a:spcBef>
              <a:spcAft>
                <a:spcPts val="0"/>
              </a:spcAft>
            </a:pPr>
            <a:r>
              <a:rPr lang="en-US" sz="1600" dirty="0"/>
              <a:t>James E. Tisdale, PharmD, FCCP, FAHA, FACC</a:t>
            </a:r>
          </a:p>
          <a:p>
            <a:pPr fontAlgn="auto">
              <a:lnSpc>
                <a:spcPct val="70000"/>
              </a:lnSpc>
              <a:spcBef>
                <a:spcPts val="600"/>
              </a:spcBef>
              <a:spcAft>
                <a:spcPts val="0"/>
              </a:spcAft>
            </a:pPr>
            <a:r>
              <a:rPr lang="en-US" sz="1600" dirty="0"/>
              <a:t>Anne Marie Valente, MD, FAHA, FACC**</a:t>
            </a:r>
          </a:p>
          <a:p>
            <a:pPr fontAlgn="auto">
              <a:lnSpc>
                <a:spcPct val="70000"/>
              </a:lnSpc>
              <a:spcBef>
                <a:spcPts val="600"/>
              </a:spcBef>
              <a:spcAft>
                <a:spcPts val="0"/>
              </a:spcAft>
            </a:pPr>
            <a:r>
              <a:rPr lang="en-US" sz="1600" dirty="0"/>
              <a:t>David R. Van Wagoner, PhD, FAHA, FHRS</a:t>
            </a:r>
          </a:p>
          <a:p>
            <a:pPr fontAlgn="auto">
              <a:lnSpc>
                <a:spcPct val="60000"/>
              </a:lnSpc>
              <a:spcBef>
                <a:spcPts val="600"/>
              </a:spcBef>
              <a:spcAft>
                <a:spcPts val="0"/>
              </a:spcAft>
            </a:pPr>
            <a:endParaRPr lang="en-US" sz="1600" dirty="0"/>
          </a:p>
        </p:txBody>
      </p:sp>
      <p:sp>
        <p:nvSpPr>
          <p:cNvPr id="4" name="TextBox 3">
            <a:extLst>
              <a:ext uri="{FF2B5EF4-FFF2-40B4-BE49-F238E27FC236}">
                <a16:creationId xmlns:a16="http://schemas.microsoft.com/office/drawing/2014/main" id="{120B427E-F35A-F75D-3487-9C252B3B3B81}"/>
              </a:ext>
            </a:extLst>
          </p:cNvPr>
          <p:cNvSpPr txBox="1"/>
          <p:nvPr/>
        </p:nvSpPr>
        <p:spPr>
          <a:xfrm>
            <a:off x="265176" y="6864784"/>
            <a:ext cx="14241462" cy="646331"/>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liaison; ‡ACC/AHA Joint Committee on Performance Measures liaison; §Lay Stakeholder representative; ║American College of Clinical Pharmacy representative; ¶Heart Rhythm Society representative; #Joint ACC/AHA staff representative; **AHA/ACC Joint Committee on Clinical Data Standards liaison.</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Title 3">
            <a:extLst>
              <a:ext uri="{FF2B5EF4-FFF2-40B4-BE49-F238E27FC236}">
                <a16:creationId xmlns:a16="http://schemas.microsoft.com/office/drawing/2014/main" id="{E2314B54-C51B-7E75-9FE2-4375A2FEB6D1}"/>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8C0009-E794-3F60-612D-C7E7C8A77BF0}"/>
              </a:ext>
            </a:extLst>
          </p:cNvPr>
          <p:cNvGraphicFramePr>
            <a:graphicFrameLocks noGrp="1"/>
          </p:cNvGraphicFramePr>
          <p:nvPr>
            <p:extLst>
              <p:ext uri="{D42A27DB-BD31-4B8C-83A1-F6EECF244321}">
                <p14:modId xmlns:p14="http://schemas.microsoft.com/office/powerpoint/2010/main" val="3278421703"/>
              </p:ext>
            </p:extLst>
          </p:nvPr>
        </p:nvGraphicFramePr>
        <p:xfrm>
          <a:off x="3886200" y="2057400"/>
          <a:ext cx="8686801" cy="3048000"/>
        </p:xfrm>
        <a:graphic>
          <a:graphicData uri="http://schemas.openxmlformats.org/drawingml/2006/table">
            <a:tbl>
              <a:tblPr firstRow="1" firstCol="1" bandRow="1"/>
              <a:tblGrid>
                <a:gridCol w="1708611">
                  <a:extLst>
                    <a:ext uri="{9D8B030D-6E8A-4147-A177-3AD203B41FA5}">
                      <a16:colId xmlns:a16="http://schemas.microsoft.com/office/drawing/2014/main" val="3094963477"/>
                    </a:ext>
                  </a:extLst>
                </a:gridCol>
                <a:gridCol w="4077144">
                  <a:extLst>
                    <a:ext uri="{9D8B030D-6E8A-4147-A177-3AD203B41FA5}">
                      <a16:colId xmlns:a16="http://schemas.microsoft.com/office/drawing/2014/main" val="2829658484"/>
                    </a:ext>
                  </a:extLst>
                </a:gridCol>
                <a:gridCol w="1411319">
                  <a:extLst>
                    <a:ext uri="{9D8B030D-6E8A-4147-A177-3AD203B41FA5}">
                      <a16:colId xmlns:a16="http://schemas.microsoft.com/office/drawing/2014/main" val="2072254194"/>
                    </a:ext>
                  </a:extLst>
                </a:gridCol>
                <a:gridCol w="1489727">
                  <a:extLst>
                    <a:ext uri="{9D8B030D-6E8A-4147-A177-3AD203B41FA5}">
                      <a16:colId xmlns:a16="http://schemas.microsoft.com/office/drawing/2014/main" val="3235146502"/>
                    </a:ext>
                  </a:extLst>
                </a:gridCol>
              </a:tblGrid>
              <a:tr h="207607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Severe sepsis: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6.82); Medicare population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443340"/>
                  </a:ext>
                </a:extLst>
              </a:tr>
              <a:tr h="97192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Sepsis severity: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94818866"/>
                  </a:ext>
                </a:extLst>
              </a:tr>
            </a:tbl>
          </a:graphicData>
        </a:graphic>
      </p:graphicFrame>
      <p:graphicFrame>
        <p:nvGraphicFramePr>
          <p:cNvPr id="4" name="Table 3">
            <a:extLst>
              <a:ext uri="{FF2B5EF4-FFF2-40B4-BE49-F238E27FC236}">
                <a16:creationId xmlns:a16="http://schemas.microsoft.com/office/drawing/2014/main" id="{CCF82F3F-0D46-240C-6E59-CC0D27B9164A}"/>
              </a:ext>
            </a:extLst>
          </p:cNvPr>
          <p:cNvGraphicFramePr>
            <a:graphicFrameLocks noGrp="1"/>
          </p:cNvGraphicFramePr>
          <p:nvPr>
            <p:extLst>
              <p:ext uri="{D42A27DB-BD31-4B8C-83A1-F6EECF244321}">
                <p14:modId xmlns:p14="http://schemas.microsoft.com/office/powerpoint/2010/main" val="4220013977"/>
              </p:ext>
            </p:extLst>
          </p:nvPr>
        </p:nvGraphicFramePr>
        <p:xfrm>
          <a:off x="2149475" y="2057400"/>
          <a:ext cx="1736725" cy="3048000"/>
        </p:xfrm>
        <a:graphic>
          <a:graphicData uri="http://schemas.openxmlformats.org/drawingml/2006/table">
            <a:tbl>
              <a:tblPr firstRow="1" firstCol="1" bandRow="1"/>
              <a:tblGrid>
                <a:gridCol w="1736725">
                  <a:extLst>
                    <a:ext uri="{9D8B030D-6E8A-4147-A177-3AD203B41FA5}">
                      <a16:colId xmlns:a16="http://schemas.microsoft.com/office/drawing/2014/main" val="384237534"/>
                    </a:ext>
                  </a:extLst>
                </a:gridCol>
              </a:tblGrid>
              <a:tr h="3048000">
                <a:tc>
                  <a:txBody>
                    <a:bodyPr/>
                    <a:lstStyle/>
                    <a:p>
                      <a:pPr marL="0" marR="0">
                        <a:lnSpc>
                          <a:spcPct val="150000"/>
                        </a:lnSpc>
                        <a:spcBef>
                          <a:spcPts val="0"/>
                        </a:spcBef>
                        <a:spcAft>
                          <a:spcPts val="0"/>
                        </a:spcAft>
                        <a:tabLst>
                          <a:tab pos="132715" algn="l"/>
                        </a:tabLst>
                      </a:pPr>
                      <a:r>
                        <a:rPr lang="en-US" sz="1800" dirty="0">
                          <a:effectLst/>
                          <a:latin typeface="Times New Roman" panose="02020603050405020304" pitchFamily="18" charset="0"/>
                        </a:rPr>
                        <a:t>Sepsis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483932"/>
                  </a:ext>
                </a:extLst>
              </a:tr>
            </a:tbl>
          </a:graphicData>
        </a:graphic>
      </p:graphicFrame>
      <p:sp>
        <p:nvSpPr>
          <p:cNvPr id="7" name="TextBox 6">
            <a:extLst>
              <a:ext uri="{FF2B5EF4-FFF2-40B4-BE49-F238E27FC236}">
                <a16:creationId xmlns:a16="http://schemas.microsoft.com/office/drawing/2014/main" id="{3F596CD7-84CD-48EE-3DC3-5EA7DA75CD2A}"/>
              </a:ext>
            </a:extLst>
          </p:cNvPr>
          <p:cNvSpPr txBox="1"/>
          <p:nvPr/>
        </p:nvSpPr>
        <p:spPr>
          <a:xfrm>
            <a:off x="2149475" y="5195500"/>
            <a:ext cx="51054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1ACAD779-E078-F755-A46D-0503C55A87F4}"/>
              </a:ext>
            </a:extLst>
          </p:cNvPr>
          <p:cNvSpPr txBox="1"/>
          <p:nvPr/>
        </p:nvSpPr>
        <p:spPr>
          <a:xfrm>
            <a:off x="2147200" y="5562599"/>
            <a:ext cx="10425801"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14984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2" name="Title 3">
            <a:extLst>
              <a:ext uri="{FF2B5EF4-FFF2-40B4-BE49-F238E27FC236}">
                <a16:creationId xmlns:a16="http://schemas.microsoft.com/office/drawing/2014/main" id="{4C88C6CD-9E04-BF11-D0EF-2B9BA9C446C4}"/>
              </a:ext>
            </a:extLst>
          </p:cNvPr>
          <p:cNvSpPr>
            <a:spLocks noGrp="1"/>
          </p:cNvSpPr>
          <p:nvPr>
            <p:ph type="ctrTitle"/>
          </p:nvPr>
        </p:nvSpPr>
        <p:spPr>
          <a:xfrm>
            <a:off x="3371850" y="57929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B8745C1-2641-F845-12F1-B2085D4224C1}"/>
              </a:ext>
            </a:extLst>
          </p:cNvPr>
          <p:cNvGraphicFramePr>
            <a:graphicFrameLocks noGrp="1"/>
          </p:cNvGraphicFramePr>
          <p:nvPr>
            <p:extLst>
              <p:ext uri="{D42A27DB-BD31-4B8C-83A1-F6EECF244321}">
                <p14:modId xmlns:p14="http://schemas.microsoft.com/office/powerpoint/2010/main" val="309587560"/>
              </p:ext>
            </p:extLst>
          </p:nvPr>
        </p:nvGraphicFramePr>
        <p:xfrm>
          <a:off x="2095499" y="1222214"/>
          <a:ext cx="12153900" cy="5462628"/>
        </p:xfrm>
        <a:graphic>
          <a:graphicData uri="http://schemas.openxmlformats.org/drawingml/2006/table">
            <a:tbl>
              <a:tblPr firstRow="1" firstCol="1" bandRow="1"/>
              <a:tblGrid>
                <a:gridCol w="1686961">
                  <a:extLst>
                    <a:ext uri="{9D8B030D-6E8A-4147-A177-3AD203B41FA5}">
                      <a16:colId xmlns:a16="http://schemas.microsoft.com/office/drawing/2014/main" val="1360889124"/>
                    </a:ext>
                  </a:extLst>
                </a:gridCol>
                <a:gridCol w="1825726">
                  <a:extLst>
                    <a:ext uri="{9D8B030D-6E8A-4147-A177-3AD203B41FA5}">
                      <a16:colId xmlns:a16="http://schemas.microsoft.com/office/drawing/2014/main" val="3575823580"/>
                    </a:ext>
                  </a:extLst>
                </a:gridCol>
                <a:gridCol w="4390860">
                  <a:extLst>
                    <a:ext uri="{9D8B030D-6E8A-4147-A177-3AD203B41FA5}">
                      <a16:colId xmlns:a16="http://schemas.microsoft.com/office/drawing/2014/main" val="702490849"/>
                    </a:ext>
                  </a:extLst>
                </a:gridCol>
                <a:gridCol w="2107613">
                  <a:extLst>
                    <a:ext uri="{9D8B030D-6E8A-4147-A177-3AD203B41FA5}">
                      <a16:colId xmlns:a16="http://schemas.microsoft.com/office/drawing/2014/main" val="920612575"/>
                    </a:ext>
                  </a:extLst>
                </a:gridCol>
                <a:gridCol w="2142740">
                  <a:extLst>
                    <a:ext uri="{9D8B030D-6E8A-4147-A177-3AD203B41FA5}">
                      <a16:colId xmlns:a16="http://schemas.microsoft.com/office/drawing/2014/main" val="3909316404"/>
                    </a:ext>
                  </a:extLst>
                </a:gridCol>
              </a:tblGrid>
              <a:tr h="370357">
                <a:tc gridSpan="5">
                  <a:txBody>
                    <a:bodyPr/>
                    <a:lstStyle/>
                    <a:p>
                      <a:pPr marL="0" marR="0">
                        <a:lnSpc>
                          <a:spcPct val="150000"/>
                        </a:lnSpc>
                        <a:spcBef>
                          <a:spcPts val="0"/>
                        </a:spcBef>
                        <a:spcAft>
                          <a:spcPts val="0"/>
                        </a:spcAft>
                      </a:pPr>
                      <a:r>
                        <a:rPr lang="en-US" sz="1800" b="1">
                          <a:effectLst/>
                          <a:latin typeface="Times New Roman"/>
                          <a:ea typeface="Times New Roman" panose="02020603050405020304" pitchFamily="18" charset="0"/>
                        </a:rPr>
                        <a:t>Markers on</a:t>
                      </a:r>
                      <a:r>
                        <a:rPr lang="en-US" sz="1800" b="1" dirty="0">
                          <a:effectLst/>
                          <a:latin typeface="Times New Roman"/>
                          <a:ea typeface="Times New Roman" panose="02020603050405020304" pitchFamily="18" charset="0"/>
                        </a:rPr>
                        <a:t> ECG</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1570836"/>
                  </a:ext>
                </a:extLst>
              </a:tr>
              <a:tr h="370357">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 interval</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1.45)</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polygenic risk score: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risk SNPs: variable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830658"/>
                  </a:ext>
                </a:extLst>
              </a:tr>
              <a:tr h="276771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Polygenic risk score PR interval prolongation: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 (OR, 0.95;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=4.30×10</a:t>
                      </a:r>
                      <a:r>
                        <a:rPr lang="en-US" sz="1800" baseline="30000" dirty="0">
                          <a:effectLst/>
                          <a:latin typeface="Times New Roman" panose="02020603050405020304" pitchFamily="18" charset="0"/>
                          <a:ea typeface="Times New Roman" panose="02020603050405020304" pitchFamily="18" charset="0"/>
                        </a:rPr>
                        <a:t>−8</a:t>
                      </a:r>
                      <a:r>
                        <a:rPr lang="en-US" sz="1800" dirty="0">
                          <a:effectLst/>
                          <a:latin typeface="Times New Roman" panose="02020603050405020304" pitchFamily="18" charset="0"/>
                          <a:ea typeface="Times New Roman" panose="02020603050405020304" pitchFamily="18" charset="0"/>
                        </a:rPr>
                        <a:t>) with some variants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 and some with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4335535"/>
                  </a:ext>
                </a:extLst>
              </a:tr>
              <a:tr h="790255">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LVH</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ECG LVH: Population attributable fraction 10.4%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1.8%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5878"/>
                  </a:ext>
                </a:extLst>
              </a:tr>
              <a:tr h="68909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313367"/>
                  </a:ext>
                </a:extLst>
              </a:tr>
              <a:tr h="370357">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8469347"/>
                  </a:ext>
                </a:extLst>
              </a:tr>
            </a:tbl>
          </a:graphicData>
        </a:graphic>
      </p:graphicFrame>
      <p:sp>
        <p:nvSpPr>
          <p:cNvPr id="6" name="TextBox 5">
            <a:extLst>
              <a:ext uri="{FF2B5EF4-FFF2-40B4-BE49-F238E27FC236}">
                <a16:creationId xmlns:a16="http://schemas.microsoft.com/office/drawing/2014/main" id="{FE1F28CF-BD55-8F07-A68D-45C20DC9EA9A}"/>
              </a:ext>
            </a:extLst>
          </p:cNvPr>
          <p:cNvSpPr txBox="1"/>
          <p:nvPr/>
        </p:nvSpPr>
        <p:spPr>
          <a:xfrm>
            <a:off x="626066" y="523264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C6324CA8-8769-4241-34CC-50BCF052ABBB}"/>
              </a:ext>
            </a:extLst>
          </p:cNvPr>
          <p:cNvSpPr txBox="1"/>
          <p:nvPr/>
        </p:nvSpPr>
        <p:spPr>
          <a:xfrm>
            <a:off x="1695449" y="643108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35901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itle 3">
            <a:extLst>
              <a:ext uri="{FF2B5EF4-FFF2-40B4-BE49-F238E27FC236}">
                <a16:creationId xmlns:a16="http://schemas.microsoft.com/office/drawing/2014/main" id="{CF2B788B-8B39-7C47-B460-FA97A7AF2A42}"/>
              </a:ext>
            </a:extLst>
          </p:cNvPr>
          <p:cNvSpPr>
            <a:spLocks noGrp="1"/>
          </p:cNvSpPr>
          <p:nvPr>
            <p:ph type="ctrTitle"/>
          </p:nvPr>
        </p:nvSpPr>
        <p:spPr>
          <a:xfrm>
            <a:off x="3371848" y="779326"/>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B374847-9FB5-B124-E779-D174E5A6C425}"/>
              </a:ext>
            </a:extLst>
          </p:cNvPr>
          <p:cNvGraphicFramePr>
            <a:graphicFrameLocks noGrp="1"/>
          </p:cNvGraphicFramePr>
          <p:nvPr>
            <p:extLst>
              <p:ext uri="{D42A27DB-BD31-4B8C-83A1-F6EECF244321}">
                <p14:modId xmlns:p14="http://schemas.microsoft.com/office/powerpoint/2010/main" val="3788185199"/>
              </p:ext>
            </p:extLst>
          </p:nvPr>
        </p:nvGraphicFramePr>
        <p:xfrm>
          <a:off x="1592263" y="1361101"/>
          <a:ext cx="12877799" cy="5010236"/>
        </p:xfrm>
        <a:graphic>
          <a:graphicData uri="http://schemas.openxmlformats.org/drawingml/2006/table">
            <a:tbl>
              <a:tblPr firstRow="1" firstCol="1" bandRow="1"/>
              <a:tblGrid>
                <a:gridCol w="1787438">
                  <a:extLst>
                    <a:ext uri="{9D8B030D-6E8A-4147-A177-3AD203B41FA5}">
                      <a16:colId xmlns:a16="http://schemas.microsoft.com/office/drawing/2014/main" val="724417788"/>
                    </a:ext>
                  </a:extLst>
                </a:gridCol>
                <a:gridCol w="4334667">
                  <a:extLst>
                    <a:ext uri="{9D8B030D-6E8A-4147-A177-3AD203B41FA5}">
                      <a16:colId xmlns:a16="http://schemas.microsoft.com/office/drawing/2014/main" val="2087442990"/>
                    </a:ext>
                  </a:extLst>
                </a:gridCol>
                <a:gridCol w="4334667">
                  <a:extLst>
                    <a:ext uri="{9D8B030D-6E8A-4147-A177-3AD203B41FA5}">
                      <a16:colId xmlns:a16="http://schemas.microsoft.com/office/drawing/2014/main" val="358042169"/>
                    </a:ext>
                  </a:extLst>
                </a:gridCol>
                <a:gridCol w="1805468">
                  <a:extLst>
                    <a:ext uri="{9D8B030D-6E8A-4147-A177-3AD203B41FA5}">
                      <a16:colId xmlns:a16="http://schemas.microsoft.com/office/drawing/2014/main" val="3759517809"/>
                    </a:ext>
                  </a:extLst>
                </a:gridCol>
                <a:gridCol w="615559">
                  <a:extLst>
                    <a:ext uri="{9D8B030D-6E8A-4147-A177-3AD203B41FA5}">
                      <a16:colId xmlns:a16="http://schemas.microsoft.com/office/drawing/2014/main" val="2301258339"/>
                    </a:ext>
                  </a:extLst>
                </a:gridCol>
              </a:tblGrid>
              <a:tr h="371339">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Biomarkers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2846255"/>
                  </a:ext>
                </a:extLst>
              </a:tr>
              <a:tr h="37133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Natriuretic peptides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BNP: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1-SD ln-BNP, 1.66)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90501"/>
                  </a:ext>
                </a:extLst>
              </a:tr>
              <a:tr h="59758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Natriuretic peptides not associated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9653704"/>
                  </a:ext>
                </a:extLst>
              </a:tr>
              <a:tr h="1428094">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Inflammatory markers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p>
                      <a:pPr marL="11049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0.95)</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0.89)</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TNF-α: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2.20)</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IL-6, TNF-</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937669"/>
                  </a:ext>
                </a:extLst>
              </a:tr>
              <a:tr h="210844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18515941"/>
                  </a:ext>
                </a:extLst>
              </a:tr>
            </a:tbl>
          </a:graphicData>
        </a:graphic>
      </p:graphicFrame>
      <p:sp>
        <p:nvSpPr>
          <p:cNvPr id="4" name="TextBox 3">
            <a:extLst>
              <a:ext uri="{FF2B5EF4-FFF2-40B4-BE49-F238E27FC236}">
                <a16:creationId xmlns:a16="http://schemas.microsoft.com/office/drawing/2014/main" id="{CCBAFC9E-DDD7-D68F-870D-09D69F8ACCF1}"/>
              </a:ext>
            </a:extLst>
          </p:cNvPr>
          <p:cNvSpPr txBox="1"/>
          <p:nvPr/>
        </p:nvSpPr>
        <p:spPr>
          <a:xfrm>
            <a:off x="160338" y="544537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AD168B98-A902-7E79-3E37-85274F53B428}"/>
              </a:ext>
            </a:extLst>
          </p:cNvPr>
          <p:cNvSpPr txBox="1"/>
          <p:nvPr/>
        </p:nvSpPr>
        <p:spPr>
          <a:xfrm>
            <a:off x="1484217" y="6545409"/>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07312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2" name="Title 3">
            <a:extLst>
              <a:ext uri="{FF2B5EF4-FFF2-40B4-BE49-F238E27FC236}">
                <a16:creationId xmlns:a16="http://schemas.microsoft.com/office/drawing/2014/main" id="{7019835B-AB71-1E70-995E-BFEAC145A575}"/>
              </a:ext>
            </a:extLst>
          </p:cNvPr>
          <p:cNvSpPr>
            <a:spLocks noGrp="1"/>
          </p:cNvSpPr>
          <p:nvPr>
            <p:ph type="ctrTitle"/>
          </p:nvPr>
        </p:nvSpPr>
        <p:spPr>
          <a:xfrm>
            <a:off x="3371850" y="1752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F84FB8A-65AE-0E51-8537-D50A7E5EE8BF}"/>
              </a:ext>
            </a:extLst>
          </p:cNvPr>
          <p:cNvGraphicFramePr>
            <a:graphicFrameLocks noGrp="1"/>
          </p:cNvGraphicFramePr>
          <p:nvPr>
            <p:extLst>
              <p:ext uri="{D42A27DB-BD31-4B8C-83A1-F6EECF244321}">
                <p14:modId xmlns:p14="http://schemas.microsoft.com/office/powerpoint/2010/main" val="4082796344"/>
              </p:ext>
            </p:extLst>
          </p:nvPr>
        </p:nvGraphicFramePr>
        <p:xfrm>
          <a:off x="2212075" y="2590800"/>
          <a:ext cx="7543800" cy="2334038"/>
        </p:xfrm>
        <a:graphic>
          <a:graphicData uri="http://schemas.openxmlformats.org/drawingml/2006/table">
            <a:tbl>
              <a:tblPr firstRow="1" firstCol="1" bandRow="1"/>
              <a:tblGrid>
                <a:gridCol w="947246">
                  <a:extLst>
                    <a:ext uri="{9D8B030D-6E8A-4147-A177-3AD203B41FA5}">
                      <a16:colId xmlns:a16="http://schemas.microsoft.com/office/drawing/2014/main" val="1299860241"/>
                    </a:ext>
                  </a:extLst>
                </a:gridCol>
                <a:gridCol w="1457886">
                  <a:extLst>
                    <a:ext uri="{9D8B030D-6E8A-4147-A177-3AD203B41FA5}">
                      <a16:colId xmlns:a16="http://schemas.microsoft.com/office/drawing/2014/main" val="3518961458"/>
                    </a:ext>
                  </a:extLst>
                </a:gridCol>
                <a:gridCol w="5138668">
                  <a:extLst>
                    <a:ext uri="{9D8B030D-6E8A-4147-A177-3AD203B41FA5}">
                      <a16:colId xmlns:a16="http://schemas.microsoft.com/office/drawing/2014/main" val="2551281533"/>
                    </a:ext>
                  </a:extLst>
                </a:gridCol>
              </a:tblGrid>
              <a:tr h="116701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Lp(a)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HR, 1.03; only 39% of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risk mediated via ASCVD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438947"/>
                  </a:ext>
                </a:extLst>
              </a:tr>
              <a:tr h="1167019">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23 mg/dL 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1.04)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51013"/>
                  </a:ext>
                </a:extLst>
              </a:tr>
            </a:tbl>
          </a:graphicData>
        </a:graphic>
      </p:graphicFrame>
      <p:graphicFrame>
        <p:nvGraphicFramePr>
          <p:cNvPr id="6" name="Table 5">
            <a:extLst>
              <a:ext uri="{FF2B5EF4-FFF2-40B4-BE49-F238E27FC236}">
                <a16:creationId xmlns:a16="http://schemas.microsoft.com/office/drawing/2014/main" id="{92B9510C-1C24-D056-59D7-C141D9AFCA98}"/>
              </a:ext>
            </a:extLst>
          </p:cNvPr>
          <p:cNvGraphicFramePr>
            <a:graphicFrameLocks noGrp="1"/>
          </p:cNvGraphicFramePr>
          <p:nvPr>
            <p:extLst>
              <p:ext uri="{D42A27DB-BD31-4B8C-83A1-F6EECF244321}">
                <p14:modId xmlns:p14="http://schemas.microsoft.com/office/powerpoint/2010/main" val="604116229"/>
              </p:ext>
            </p:extLst>
          </p:nvPr>
        </p:nvGraphicFramePr>
        <p:xfrm>
          <a:off x="9753600" y="2589663"/>
          <a:ext cx="3009899" cy="2334038"/>
        </p:xfrm>
        <a:graphic>
          <a:graphicData uri="http://schemas.openxmlformats.org/drawingml/2006/table">
            <a:tbl>
              <a:tblPr firstRow="1" firstCol="1" bandRow="1"/>
              <a:tblGrid>
                <a:gridCol w="1519282">
                  <a:extLst>
                    <a:ext uri="{9D8B030D-6E8A-4147-A177-3AD203B41FA5}">
                      <a16:colId xmlns:a16="http://schemas.microsoft.com/office/drawing/2014/main" val="502776544"/>
                    </a:ext>
                  </a:extLst>
                </a:gridCol>
                <a:gridCol w="1490617">
                  <a:extLst>
                    <a:ext uri="{9D8B030D-6E8A-4147-A177-3AD203B41FA5}">
                      <a16:colId xmlns:a16="http://schemas.microsoft.com/office/drawing/2014/main" val="986951634"/>
                    </a:ext>
                  </a:extLst>
                </a:gridCol>
              </a:tblGrid>
              <a:tr h="2334038">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92138"/>
                  </a:ext>
                </a:extLst>
              </a:tr>
            </a:tbl>
          </a:graphicData>
        </a:graphic>
      </p:graphicFrame>
      <p:sp>
        <p:nvSpPr>
          <p:cNvPr id="7" name="TextBox 6">
            <a:extLst>
              <a:ext uri="{FF2B5EF4-FFF2-40B4-BE49-F238E27FC236}">
                <a16:creationId xmlns:a16="http://schemas.microsoft.com/office/drawing/2014/main" id="{7EAA3D26-C899-6F87-80B1-EE917FB72264}"/>
              </a:ext>
            </a:extLst>
          </p:cNvPr>
          <p:cNvSpPr txBox="1"/>
          <p:nvPr/>
        </p:nvSpPr>
        <p:spPr>
          <a:xfrm>
            <a:off x="2133600" y="5091138"/>
            <a:ext cx="5547839"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BC8C138B-A301-914F-400B-ED14F617270A}"/>
              </a:ext>
            </a:extLst>
          </p:cNvPr>
          <p:cNvSpPr txBox="1"/>
          <p:nvPr/>
        </p:nvSpPr>
        <p:spPr>
          <a:xfrm>
            <a:off x="2133600" y="5534437"/>
            <a:ext cx="10629899"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4240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itle 3">
            <a:extLst>
              <a:ext uri="{FF2B5EF4-FFF2-40B4-BE49-F238E27FC236}">
                <a16:creationId xmlns:a16="http://schemas.microsoft.com/office/drawing/2014/main" id="{2271C7C1-C648-9ACF-0118-5D97CDFF55E8}"/>
              </a:ext>
            </a:extLst>
          </p:cNvPr>
          <p:cNvSpPr>
            <a:spLocks noGrp="1"/>
          </p:cNvSpPr>
          <p:nvPr>
            <p:ph type="ctrTitle"/>
          </p:nvPr>
        </p:nvSpPr>
        <p:spPr>
          <a:xfrm>
            <a:off x="3371850" y="533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A0A32E3-EE64-730B-1DC8-751789005947}"/>
              </a:ext>
            </a:extLst>
          </p:cNvPr>
          <p:cNvGraphicFramePr>
            <a:graphicFrameLocks noGrp="1"/>
          </p:cNvGraphicFramePr>
          <p:nvPr>
            <p:extLst>
              <p:ext uri="{D42A27DB-BD31-4B8C-83A1-F6EECF244321}">
                <p14:modId xmlns:p14="http://schemas.microsoft.com/office/powerpoint/2010/main" val="3862353378"/>
              </p:ext>
            </p:extLst>
          </p:nvPr>
        </p:nvGraphicFramePr>
        <p:xfrm>
          <a:off x="2937668" y="1302745"/>
          <a:ext cx="11311731" cy="6598312"/>
        </p:xfrm>
        <a:graphic>
          <a:graphicData uri="http://schemas.openxmlformats.org/drawingml/2006/table">
            <a:tbl>
              <a:tblPr firstRow="1" firstCol="1" bandRow="1"/>
              <a:tblGrid>
                <a:gridCol w="1395937">
                  <a:extLst>
                    <a:ext uri="{9D8B030D-6E8A-4147-A177-3AD203B41FA5}">
                      <a16:colId xmlns:a16="http://schemas.microsoft.com/office/drawing/2014/main" val="4153202763"/>
                    </a:ext>
                  </a:extLst>
                </a:gridCol>
                <a:gridCol w="1408160">
                  <a:extLst>
                    <a:ext uri="{9D8B030D-6E8A-4147-A177-3AD203B41FA5}">
                      <a16:colId xmlns:a16="http://schemas.microsoft.com/office/drawing/2014/main" val="308643532"/>
                    </a:ext>
                  </a:extLst>
                </a:gridCol>
                <a:gridCol w="3735002">
                  <a:extLst>
                    <a:ext uri="{9D8B030D-6E8A-4147-A177-3AD203B41FA5}">
                      <a16:colId xmlns:a16="http://schemas.microsoft.com/office/drawing/2014/main" val="1092324937"/>
                    </a:ext>
                  </a:extLst>
                </a:gridCol>
                <a:gridCol w="1764398">
                  <a:extLst>
                    <a:ext uri="{9D8B030D-6E8A-4147-A177-3AD203B41FA5}">
                      <a16:colId xmlns:a16="http://schemas.microsoft.com/office/drawing/2014/main" val="427668593"/>
                    </a:ext>
                  </a:extLst>
                </a:gridCol>
                <a:gridCol w="3008234">
                  <a:extLst>
                    <a:ext uri="{9D8B030D-6E8A-4147-A177-3AD203B41FA5}">
                      <a16:colId xmlns:a16="http://schemas.microsoft.com/office/drawing/2014/main" val="2337093421"/>
                    </a:ext>
                  </a:extLst>
                </a:gridCol>
              </a:tblGrid>
              <a:tr h="341436">
                <a:tc gridSpan="5">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Imaging markers</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662496"/>
                  </a:ext>
                </a:extLst>
              </a:tr>
              <a:tr h="2280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LA size or function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anterior-posterior dimension: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5 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1.39)</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End diastolic LA volume (min):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1.12)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emptying fraction: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1.03)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LA size, emptying fraction: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Surgical LA reduction in conjunction with cardiac surgery or surgical AF ablation in patients with persistent AF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rates of sinus rhythm</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88299"/>
                  </a:ext>
                </a:extLst>
              </a:tr>
              <a:tr h="189298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 susceptibility to AF (independent measure)</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indexed LA size and </a:t>
                      </a: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LA ejection fraction (dependent measures)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0796348"/>
                  </a:ext>
                </a:extLst>
              </a:tr>
              <a:tr h="7293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 wall thickness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 posterior wall thickness: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4-mm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1823"/>
                  </a:ext>
                </a:extLst>
              </a:tr>
              <a:tr h="341436">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903144"/>
                  </a:ext>
                </a:extLst>
              </a:tr>
              <a:tr h="672492">
                <a:tc gridSpan="5">
                  <a:txBody>
                    <a:bodyPr/>
                    <a:lstStyle/>
                    <a:p>
                      <a:pPr marL="0" marR="0">
                        <a:lnSpc>
                          <a:spcPct val="15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mpd="sng">
                      <a:noFill/>
                      <a:prstDash val="soli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3537288"/>
                  </a:ext>
                </a:extLst>
              </a:tr>
            </a:tbl>
          </a:graphicData>
        </a:graphic>
      </p:graphicFrame>
      <p:sp>
        <p:nvSpPr>
          <p:cNvPr id="4" name="TextBox 3">
            <a:extLst>
              <a:ext uri="{FF2B5EF4-FFF2-40B4-BE49-F238E27FC236}">
                <a16:creationId xmlns:a16="http://schemas.microsoft.com/office/drawing/2014/main" id="{485B0B53-BB2F-E9AD-2E53-CE0B5DF6B5CB}"/>
              </a:ext>
            </a:extLst>
          </p:cNvPr>
          <p:cNvSpPr txBox="1"/>
          <p:nvPr/>
        </p:nvSpPr>
        <p:spPr>
          <a:xfrm>
            <a:off x="203993" y="6716613"/>
            <a:ext cx="2541587" cy="646331"/>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1CE572E-0A6D-B920-D7BC-BBDBC2600FB5}"/>
              </a:ext>
            </a:extLst>
          </p:cNvPr>
          <p:cNvSpPr txBox="1"/>
          <p:nvPr/>
        </p:nvSpPr>
        <p:spPr>
          <a:xfrm>
            <a:off x="175418" y="1609725"/>
            <a:ext cx="2743200" cy="507831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9742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Title 3">
            <a:extLst>
              <a:ext uri="{FF2B5EF4-FFF2-40B4-BE49-F238E27FC236}">
                <a16:creationId xmlns:a16="http://schemas.microsoft.com/office/drawing/2014/main" id="{A9939ABA-A7D6-D818-F7C1-35BC13365508}"/>
              </a:ext>
            </a:extLst>
          </p:cNvPr>
          <p:cNvSpPr>
            <a:spLocks noGrp="1"/>
          </p:cNvSpPr>
          <p:nvPr>
            <p:ph type="ctrTitle"/>
          </p:nvPr>
        </p:nvSpPr>
        <p:spPr>
          <a:xfrm>
            <a:off x="3371849"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5E55C70-F57F-8EEB-B293-B584DB140081}"/>
              </a:ext>
            </a:extLst>
          </p:cNvPr>
          <p:cNvGraphicFramePr>
            <a:graphicFrameLocks noGrp="1"/>
          </p:cNvGraphicFramePr>
          <p:nvPr>
            <p:extLst>
              <p:ext uri="{D42A27DB-BD31-4B8C-83A1-F6EECF244321}">
                <p14:modId xmlns:p14="http://schemas.microsoft.com/office/powerpoint/2010/main" val="2965492547"/>
              </p:ext>
            </p:extLst>
          </p:nvPr>
        </p:nvGraphicFramePr>
        <p:xfrm>
          <a:off x="1006473" y="1217902"/>
          <a:ext cx="12617451" cy="4740656"/>
        </p:xfrm>
        <a:graphic>
          <a:graphicData uri="http://schemas.openxmlformats.org/drawingml/2006/table">
            <a:tbl>
              <a:tblPr firstRow="1" firstCol="1" bandRow="1"/>
              <a:tblGrid>
                <a:gridCol w="1751302">
                  <a:extLst>
                    <a:ext uri="{9D8B030D-6E8A-4147-A177-3AD203B41FA5}">
                      <a16:colId xmlns:a16="http://schemas.microsoft.com/office/drawing/2014/main" val="187974578"/>
                    </a:ext>
                  </a:extLst>
                </a:gridCol>
                <a:gridCol w="2119024">
                  <a:extLst>
                    <a:ext uri="{9D8B030D-6E8A-4147-A177-3AD203B41FA5}">
                      <a16:colId xmlns:a16="http://schemas.microsoft.com/office/drawing/2014/main" val="159963502"/>
                    </a:ext>
                  </a:extLst>
                </a:gridCol>
                <a:gridCol w="5105400">
                  <a:extLst>
                    <a:ext uri="{9D8B030D-6E8A-4147-A177-3AD203B41FA5}">
                      <a16:colId xmlns:a16="http://schemas.microsoft.com/office/drawing/2014/main" val="378916588"/>
                    </a:ext>
                  </a:extLst>
                </a:gridCol>
                <a:gridCol w="1981200">
                  <a:extLst>
                    <a:ext uri="{9D8B030D-6E8A-4147-A177-3AD203B41FA5}">
                      <a16:colId xmlns:a16="http://schemas.microsoft.com/office/drawing/2014/main" val="3200861375"/>
                    </a:ext>
                  </a:extLst>
                </a:gridCol>
                <a:gridCol w="1660525">
                  <a:extLst>
                    <a:ext uri="{9D8B030D-6E8A-4147-A177-3AD203B41FA5}">
                      <a16:colId xmlns:a16="http://schemas.microsoft.com/office/drawing/2014/main" val="1648254311"/>
                    </a:ext>
                  </a:extLst>
                </a:gridCol>
              </a:tblGrid>
              <a:tr h="197286">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Social determinants of health</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583829"/>
                  </a:ext>
                </a:extLst>
              </a:tr>
              <a:tr h="6455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Education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023526"/>
                  </a:ext>
                </a:extLst>
              </a:tr>
              <a:tr h="48123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AF risk related but largely mediated via BMI (57.5%), type 2 Diabetes (9.8%), SBP (18.7%), and smoking (7.1%)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1714049"/>
                  </a:ext>
                </a:extLst>
              </a:tr>
              <a:tr h="420968">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Income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75691"/>
                  </a:ext>
                </a:extLst>
              </a:tr>
            </a:tbl>
          </a:graphicData>
        </a:graphic>
      </p:graphicFrame>
      <p:sp>
        <p:nvSpPr>
          <p:cNvPr id="6" name="TextBox 5">
            <a:extLst>
              <a:ext uri="{FF2B5EF4-FFF2-40B4-BE49-F238E27FC236}">
                <a16:creationId xmlns:a16="http://schemas.microsoft.com/office/drawing/2014/main" id="{F550913A-C1D6-B62E-E4EB-7175D8AA29A8}"/>
              </a:ext>
            </a:extLst>
          </p:cNvPr>
          <p:cNvSpPr txBox="1"/>
          <p:nvPr/>
        </p:nvSpPr>
        <p:spPr>
          <a:xfrm>
            <a:off x="1006473" y="6181697"/>
            <a:ext cx="519758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FD5A819-151C-9427-9ACA-6DF5373FE74A}"/>
              </a:ext>
            </a:extLst>
          </p:cNvPr>
          <p:cNvSpPr txBox="1"/>
          <p:nvPr/>
        </p:nvSpPr>
        <p:spPr>
          <a:xfrm>
            <a:off x="1006473" y="652813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67475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itle 3">
            <a:extLst>
              <a:ext uri="{FF2B5EF4-FFF2-40B4-BE49-F238E27FC236}">
                <a16:creationId xmlns:a16="http://schemas.microsoft.com/office/drawing/2014/main" id="{61188E9C-D722-48BF-BF12-8937A0568920}"/>
              </a:ext>
            </a:extLst>
          </p:cNvPr>
          <p:cNvSpPr>
            <a:spLocks noGrp="1"/>
          </p:cNvSpPr>
          <p:nvPr>
            <p:ph type="ctrTitle"/>
          </p:nvPr>
        </p:nvSpPr>
        <p:spPr>
          <a:xfrm>
            <a:off x="3371850" y="1989518"/>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75E94ED-4313-C2C2-6A40-1D9284C7CD53}"/>
              </a:ext>
            </a:extLst>
          </p:cNvPr>
          <p:cNvGraphicFramePr>
            <a:graphicFrameLocks noGrp="1"/>
          </p:cNvGraphicFramePr>
          <p:nvPr>
            <p:extLst>
              <p:ext uri="{D42A27DB-BD31-4B8C-83A1-F6EECF244321}">
                <p14:modId xmlns:p14="http://schemas.microsoft.com/office/powerpoint/2010/main" val="637015465"/>
              </p:ext>
            </p:extLst>
          </p:nvPr>
        </p:nvGraphicFramePr>
        <p:xfrm>
          <a:off x="922338" y="3002789"/>
          <a:ext cx="12785724" cy="3005719"/>
        </p:xfrm>
        <a:graphic>
          <a:graphicData uri="http://schemas.openxmlformats.org/drawingml/2006/table">
            <a:tbl>
              <a:tblPr firstRow="1" firstCol="1" bandRow="1"/>
              <a:tblGrid>
                <a:gridCol w="1774658">
                  <a:extLst>
                    <a:ext uri="{9D8B030D-6E8A-4147-A177-3AD203B41FA5}">
                      <a16:colId xmlns:a16="http://schemas.microsoft.com/office/drawing/2014/main" val="1195329333"/>
                    </a:ext>
                  </a:extLst>
                </a:gridCol>
                <a:gridCol w="4303675">
                  <a:extLst>
                    <a:ext uri="{9D8B030D-6E8A-4147-A177-3AD203B41FA5}">
                      <a16:colId xmlns:a16="http://schemas.microsoft.com/office/drawing/2014/main" val="4113432456"/>
                    </a:ext>
                  </a:extLst>
                </a:gridCol>
                <a:gridCol w="4303675">
                  <a:extLst>
                    <a:ext uri="{9D8B030D-6E8A-4147-A177-3AD203B41FA5}">
                      <a16:colId xmlns:a16="http://schemas.microsoft.com/office/drawing/2014/main" val="2559880295"/>
                    </a:ext>
                  </a:extLst>
                </a:gridCol>
                <a:gridCol w="1792559">
                  <a:extLst>
                    <a:ext uri="{9D8B030D-6E8A-4147-A177-3AD203B41FA5}">
                      <a16:colId xmlns:a16="http://schemas.microsoft.com/office/drawing/2014/main" val="3928036198"/>
                    </a:ext>
                  </a:extLst>
                </a:gridCol>
                <a:gridCol w="611157">
                  <a:extLst>
                    <a:ext uri="{9D8B030D-6E8A-4147-A177-3AD203B41FA5}">
                      <a16:colId xmlns:a16="http://schemas.microsoft.com/office/drawing/2014/main" val="2186919178"/>
                    </a:ext>
                  </a:extLst>
                </a:gridCol>
              </a:tblGrid>
              <a:tr h="160019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Socioeconomic status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Cumulative socioeconomic disadvantage: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1.57)</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Individual’s poorest areas: 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 SES: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53896"/>
                  </a:ext>
                </a:extLst>
              </a:tr>
              <a:tr h="70276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Heterogeneous results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0181610"/>
                  </a:ext>
                </a:extLst>
              </a:tr>
              <a:tr h="702760">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4194063"/>
                  </a:ext>
                </a:extLst>
              </a:tr>
            </a:tbl>
          </a:graphicData>
        </a:graphic>
      </p:graphicFrame>
      <p:sp>
        <p:nvSpPr>
          <p:cNvPr id="4" name="TextBox 3">
            <a:extLst>
              <a:ext uri="{FF2B5EF4-FFF2-40B4-BE49-F238E27FC236}">
                <a16:creationId xmlns:a16="http://schemas.microsoft.com/office/drawing/2014/main" id="{5FF0DBFE-ADFD-BADF-053B-D94D5AD1F111}"/>
              </a:ext>
            </a:extLst>
          </p:cNvPr>
          <p:cNvSpPr txBox="1"/>
          <p:nvPr/>
        </p:nvSpPr>
        <p:spPr>
          <a:xfrm>
            <a:off x="922338" y="5555360"/>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30800A89-1268-0B85-99A0-45FAFA93D36A}"/>
              </a:ext>
            </a:extLst>
          </p:cNvPr>
          <p:cNvSpPr txBox="1"/>
          <p:nvPr/>
        </p:nvSpPr>
        <p:spPr>
          <a:xfrm>
            <a:off x="838200" y="5943600"/>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77536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itle 3">
            <a:extLst>
              <a:ext uri="{FF2B5EF4-FFF2-40B4-BE49-F238E27FC236}">
                <a16:creationId xmlns:a16="http://schemas.microsoft.com/office/drawing/2014/main" id="{9F82F7F0-307A-E184-70C8-6E7132658955}"/>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E7BF32-E9B9-0E5D-45C2-3DE648B47F1B}"/>
              </a:ext>
            </a:extLst>
          </p:cNvPr>
          <p:cNvGraphicFramePr>
            <a:graphicFrameLocks noGrp="1"/>
          </p:cNvGraphicFramePr>
          <p:nvPr>
            <p:extLst>
              <p:ext uri="{D42A27DB-BD31-4B8C-83A1-F6EECF244321}">
                <p14:modId xmlns:p14="http://schemas.microsoft.com/office/powerpoint/2010/main" val="4021205576"/>
              </p:ext>
            </p:extLst>
          </p:nvPr>
        </p:nvGraphicFramePr>
        <p:xfrm>
          <a:off x="1066800" y="1371600"/>
          <a:ext cx="12496800" cy="4648199"/>
        </p:xfrm>
        <a:graphic>
          <a:graphicData uri="http://schemas.openxmlformats.org/drawingml/2006/table">
            <a:tbl>
              <a:tblPr firstRow="1" firstCol="1" bandRow="1"/>
              <a:tblGrid>
                <a:gridCol w="1734555">
                  <a:extLst>
                    <a:ext uri="{9D8B030D-6E8A-4147-A177-3AD203B41FA5}">
                      <a16:colId xmlns:a16="http://schemas.microsoft.com/office/drawing/2014/main" val="1413566338"/>
                    </a:ext>
                  </a:extLst>
                </a:gridCol>
                <a:gridCol w="2023290">
                  <a:extLst>
                    <a:ext uri="{9D8B030D-6E8A-4147-A177-3AD203B41FA5}">
                      <a16:colId xmlns:a16="http://schemas.microsoft.com/office/drawing/2014/main" val="2678416917"/>
                    </a:ext>
                  </a:extLst>
                </a:gridCol>
                <a:gridCol w="6037709">
                  <a:extLst>
                    <a:ext uri="{9D8B030D-6E8A-4147-A177-3AD203B41FA5}">
                      <a16:colId xmlns:a16="http://schemas.microsoft.com/office/drawing/2014/main" val="1333576221"/>
                    </a:ext>
                  </a:extLst>
                </a:gridCol>
                <a:gridCol w="1433956">
                  <a:extLst>
                    <a:ext uri="{9D8B030D-6E8A-4147-A177-3AD203B41FA5}">
                      <a16:colId xmlns:a16="http://schemas.microsoft.com/office/drawing/2014/main" val="2597142193"/>
                    </a:ext>
                  </a:extLst>
                </a:gridCol>
                <a:gridCol w="1267290">
                  <a:extLst>
                    <a:ext uri="{9D8B030D-6E8A-4147-A177-3AD203B41FA5}">
                      <a16:colId xmlns:a16="http://schemas.microsoft.com/office/drawing/2014/main" val="446736246"/>
                    </a:ext>
                  </a:extLst>
                </a:gridCol>
              </a:tblGrid>
              <a:tr h="627445">
                <a:tc gridSpan="5">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Genetics</a:t>
                      </a:r>
                      <a:endParaRPr lang="en-US" sz="180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449844"/>
                  </a:ext>
                </a:extLst>
              </a:tr>
              <a:tr h="627445">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Family history/ heritability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Family history of AF: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06222"/>
                  </a:ext>
                </a:extLst>
              </a:tr>
              <a:tr h="134025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Proportion heritability explained by loci in European ancestry analysis, 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27711708"/>
                  </a:ext>
                </a:extLst>
              </a:tr>
              <a:tr h="205305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GWAS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Number of AF risk loci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s with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number of subjects studied. In 2018, 97-111 loci explained ~11%-42% of the heritability of AF in individuals of European ancestry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09805"/>
                  </a:ext>
                </a:extLst>
              </a:tr>
            </a:tbl>
          </a:graphicData>
        </a:graphic>
      </p:graphicFrame>
      <p:sp>
        <p:nvSpPr>
          <p:cNvPr id="6" name="TextBox 5">
            <a:extLst>
              <a:ext uri="{FF2B5EF4-FFF2-40B4-BE49-F238E27FC236}">
                <a16:creationId xmlns:a16="http://schemas.microsoft.com/office/drawing/2014/main" id="{310F3CFC-FF3B-F05F-8927-F276B316609F}"/>
              </a:ext>
            </a:extLst>
          </p:cNvPr>
          <p:cNvSpPr txBox="1"/>
          <p:nvPr/>
        </p:nvSpPr>
        <p:spPr>
          <a:xfrm>
            <a:off x="1066800" y="6154518"/>
            <a:ext cx="55626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CE9311EF-6688-DFAD-A6D2-19B3BE550A1E}"/>
              </a:ext>
            </a:extLst>
          </p:cNvPr>
          <p:cNvSpPr txBox="1"/>
          <p:nvPr/>
        </p:nvSpPr>
        <p:spPr>
          <a:xfrm>
            <a:off x="1065212" y="648265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860924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9EFFE1-87DF-4ECE-0F53-4B0DBD95D0C1}"/>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7" name="TextBox 6">
            <a:extLst>
              <a:ext uri="{FF2B5EF4-FFF2-40B4-BE49-F238E27FC236}">
                <a16:creationId xmlns:a16="http://schemas.microsoft.com/office/drawing/2014/main" id="{DACD5BB7-1529-01BA-48E8-1AA4A47321A4}"/>
              </a:ext>
            </a:extLst>
          </p:cNvPr>
          <p:cNvSpPr txBox="1"/>
          <p:nvPr/>
        </p:nvSpPr>
        <p:spPr>
          <a:xfrm>
            <a:off x="2362200" y="2483584"/>
            <a:ext cx="9906000" cy="1631216"/>
          </a:xfrm>
          <a:prstGeom prst="rect">
            <a:avLst/>
          </a:prstGeom>
          <a:noFill/>
        </p:spPr>
        <p:txBody>
          <a:bodyPr wrap="square">
            <a:spAutoFit/>
          </a:bodyPr>
          <a:lstStyle/>
          <a:p>
            <a:pPr algn="ctr"/>
            <a:r>
              <a:rPr lang="en-US" sz="5000" dirty="0">
                <a:latin typeface="Lub Dub Bold" panose="020B0803030403020204" pitchFamily="34" charset="0"/>
              </a:rPr>
              <a:t>Atrial Arrhythmia Classiﬁcation and Definitions</a:t>
            </a:r>
          </a:p>
        </p:txBody>
      </p:sp>
    </p:spTree>
    <p:extLst>
      <p:ext uri="{BB962C8B-B14F-4D97-AF65-F5344CB8AC3E}">
        <p14:creationId xmlns:p14="http://schemas.microsoft.com/office/powerpoint/2010/main" val="185930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7" name="Title 5">
            <a:extLst>
              <a:ext uri="{FF2B5EF4-FFF2-40B4-BE49-F238E27FC236}">
                <a16:creationId xmlns:a16="http://schemas.microsoft.com/office/drawing/2014/main" id="{01FC2176-D199-A6A2-30C8-7FE63AEA0E53}"/>
              </a:ext>
            </a:extLst>
          </p:cNvPr>
          <p:cNvSpPr>
            <a:spLocks noGrp="1"/>
          </p:cNvSpPr>
          <p:nvPr>
            <p:ph type="ctrTitle"/>
          </p:nvPr>
        </p:nvSpPr>
        <p:spPr>
          <a:xfrm>
            <a:off x="1982052" y="381000"/>
            <a:ext cx="10743348" cy="589547"/>
          </a:xfrm>
        </p:spPr>
        <p:txBody>
          <a:bodyPr/>
          <a:lstStyle/>
          <a:p>
            <a:r>
              <a:rPr lang="en-US" sz="2800" dirty="0">
                <a:latin typeface="Lub Dub Medium" panose="020B0603030403020204" pitchFamily="34" charset="0"/>
              </a:rPr>
              <a:t>Figure 4. AF Stages: Evolution of Atrial Arrhythmia Progression</a:t>
            </a:r>
          </a:p>
        </p:txBody>
      </p:sp>
      <p:sp>
        <p:nvSpPr>
          <p:cNvPr id="10" name="TextBox 9">
            <a:extLst>
              <a:ext uri="{FF2B5EF4-FFF2-40B4-BE49-F238E27FC236}">
                <a16:creationId xmlns:a16="http://schemas.microsoft.com/office/drawing/2014/main" id="{A6860449-BAF6-53F9-D201-A7A1EC4AF817}"/>
              </a:ext>
            </a:extLst>
          </p:cNvPr>
          <p:cNvSpPr txBox="1"/>
          <p:nvPr/>
        </p:nvSpPr>
        <p:spPr>
          <a:xfrm>
            <a:off x="304800" y="6893866"/>
            <a:ext cx="14478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pic>
        <p:nvPicPr>
          <p:cNvPr id="2" name="Picture 1">
            <a:extLst>
              <a:ext uri="{FF2B5EF4-FFF2-40B4-BE49-F238E27FC236}">
                <a16:creationId xmlns:a16="http://schemas.microsoft.com/office/drawing/2014/main" id="{21592119-7834-3293-66C3-1261D8CEB35F}"/>
              </a:ext>
            </a:extLst>
          </p:cNvPr>
          <p:cNvPicPr>
            <a:picLocks noChangeAspect="1"/>
          </p:cNvPicPr>
          <p:nvPr/>
        </p:nvPicPr>
        <p:blipFill rotWithShape="1">
          <a:blip r:embed="rId2">
            <a:extLst>
              <a:ext uri="{28A0092B-C50C-407E-A947-70E740481C1C}">
                <a14:useLocalDpi xmlns:a14="http://schemas.microsoft.com/office/drawing/2010/main" val="0"/>
              </a:ext>
            </a:extLst>
          </a:blip>
          <a:srcRect l="5648" t="7009" r="4889" b="11529"/>
          <a:stretch/>
        </p:blipFill>
        <p:spPr>
          <a:xfrm>
            <a:off x="1828800" y="966065"/>
            <a:ext cx="11633581" cy="6495415"/>
          </a:xfrm>
          <a:prstGeom prst="rect">
            <a:avLst/>
          </a:prstGeom>
        </p:spPr>
      </p:pic>
    </p:spTree>
    <p:extLst>
      <p:ext uri="{BB962C8B-B14F-4D97-AF65-F5344CB8AC3E}">
        <p14:creationId xmlns:p14="http://schemas.microsoft.com/office/powerpoint/2010/main" val="10488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2667000" y="3200401"/>
            <a:ext cx="9296400" cy="914399"/>
          </a:xfrm>
        </p:spPr>
        <p:txBody>
          <a:bodyPr/>
          <a:lstStyle/>
          <a:p>
            <a:r>
              <a:rPr lang="en-US" dirty="0"/>
              <a:t>Top 10 Take-Home Messages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a:t>
            </a:fld>
            <a:endParaRPr lang="en-US" dirty="0"/>
          </a:p>
        </p:txBody>
      </p:sp>
      <p:sp>
        <p:nvSpPr>
          <p:cNvPr id="8" name="Subtitle 4">
            <a:extLst>
              <a:ext uri="{FF2B5EF4-FFF2-40B4-BE49-F238E27FC236}">
                <a16:creationId xmlns:a16="http://schemas.microsoft.com/office/drawing/2014/main" id="{403DB8A7-23F7-8501-CB2A-187E32E938B5}"/>
              </a:ext>
            </a:extLst>
          </p:cNvPr>
          <p:cNvSpPr>
            <a:spLocks noGrp="1"/>
          </p:cNvSpPr>
          <p:nvPr/>
        </p:nvSpPr>
        <p:spPr>
          <a:xfrm>
            <a:off x="4362450" y="4114800"/>
            <a:ext cx="59055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ysClr val="windowText" lastClr="000000"/>
                </a:solidFill>
                <a:latin typeface="Lub Dub Medium" panose="020B06030304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9pPr>
          </a:lstStyle>
          <a:p>
            <a:r>
              <a:rPr lang="en-US" dirty="0"/>
              <a:t>2023 Guideline for Atrial Fibrillation</a:t>
            </a:r>
          </a:p>
        </p:txBody>
      </p:sp>
    </p:spTree>
    <p:extLst>
      <p:ext uri="{BB962C8B-B14F-4D97-AF65-F5344CB8AC3E}">
        <p14:creationId xmlns:p14="http://schemas.microsoft.com/office/powerpoint/2010/main" val="148573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771B5-C036-817D-A116-5A9AB21CC069}"/>
              </a:ext>
            </a:extLst>
          </p:cNvPr>
          <p:cNvPicPr>
            <a:picLocks noChangeAspect="1"/>
          </p:cNvPicPr>
          <p:nvPr/>
        </p:nvPicPr>
        <p:blipFill rotWithShape="1">
          <a:blip r:embed="rId2">
            <a:extLst>
              <a:ext uri="{28A0092B-C50C-407E-A947-70E740481C1C}">
                <a14:useLocalDpi xmlns:a14="http://schemas.microsoft.com/office/drawing/2010/main" val="0"/>
              </a:ext>
            </a:extLst>
          </a:blip>
          <a:srcRect l="6617" t="11628" r="5815" b="5848"/>
          <a:stretch/>
        </p:blipFill>
        <p:spPr>
          <a:xfrm>
            <a:off x="1814724" y="304800"/>
            <a:ext cx="11000952" cy="7162800"/>
          </a:xfrm>
          <a:prstGeom prst="rect">
            <a:avLst/>
          </a:prstGeom>
        </p:spPr>
      </p:pic>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3" name="Title 5">
            <a:extLst>
              <a:ext uri="{FF2B5EF4-FFF2-40B4-BE49-F238E27FC236}">
                <a16:creationId xmlns:a16="http://schemas.microsoft.com/office/drawing/2014/main" id="{7DFD0C13-1CA3-8112-3769-B99A5E3F2565}"/>
              </a:ext>
            </a:extLst>
          </p:cNvPr>
          <p:cNvSpPr>
            <a:spLocks noGrp="1"/>
          </p:cNvSpPr>
          <p:nvPr>
            <p:ph type="ctrTitle"/>
          </p:nvPr>
        </p:nvSpPr>
        <p:spPr>
          <a:xfrm>
            <a:off x="228600" y="1295400"/>
            <a:ext cx="2590800" cy="1333500"/>
          </a:xfrm>
        </p:spPr>
        <p:txBody>
          <a:bodyPr/>
          <a:lstStyle/>
          <a:p>
            <a:r>
              <a:rPr lang="en-US" sz="2800" dirty="0">
                <a:latin typeface="Lub Dub Medium" panose="020B0603030403020204" pitchFamily="34" charset="0"/>
              </a:rPr>
              <a:t>Figure 5. Pillars for AF Management</a:t>
            </a:r>
          </a:p>
        </p:txBody>
      </p:sp>
      <p:sp>
        <p:nvSpPr>
          <p:cNvPr id="8" name="TextBox 7">
            <a:extLst>
              <a:ext uri="{FF2B5EF4-FFF2-40B4-BE49-F238E27FC236}">
                <a16:creationId xmlns:a16="http://schemas.microsoft.com/office/drawing/2014/main" id="{3E57F09A-1BD7-25B6-1F61-1FF9D15F19CD}"/>
              </a:ext>
            </a:extLst>
          </p:cNvPr>
          <p:cNvSpPr txBox="1"/>
          <p:nvPr/>
        </p:nvSpPr>
        <p:spPr>
          <a:xfrm>
            <a:off x="108481" y="7084367"/>
            <a:ext cx="15240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2863012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2" name="Title 5">
            <a:extLst>
              <a:ext uri="{FF2B5EF4-FFF2-40B4-BE49-F238E27FC236}">
                <a16:creationId xmlns:a16="http://schemas.microsoft.com/office/drawing/2014/main" id="{0DB4F915-7833-3973-CE61-69AA6854F4A1}"/>
              </a:ext>
            </a:extLst>
          </p:cNvPr>
          <p:cNvSpPr>
            <a:spLocks noGrp="1"/>
          </p:cNvSpPr>
          <p:nvPr>
            <p:ph type="ctrTitle"/>
          </p:nvPr>
        </p:nvSpPr>
        <p:spPr>
          <a:xfrm>
            <a:off x="3505200" y="1600200"/>
            <a:ext cx="7620000" cy="647700"/>
          </a:xfrm>
        </p:spPr>
        <p:txBody>
          <a:bodyPr/>
          <a:lstStyle/>
          <a:p>
            <a:r>
              <a:rPr lang="en-US" sz="2800" dirty="0">
                <a:latin typeface="Lub Dub Medium" panose="020B0603030403020204" pitchFamily="34" charset="0"/>
              </a:rPr>
              <a:t>Figure 5. Pillars for AF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3" name="TextBox 2">
            <a:extLst>
              <a:ext uri="{FF2B5EF4-FFF2-40B4-BE49-F238E27FC236}">
                <a16:creationId xmlns:a16="http://schemas.microsoft.com/office/drawing/2014/main" id="{67D5833C-2720-143F-BA68-CB0E1604D61C}"/>
              </a:ext>
            </a:extLst>
          </p:cNvPr>
          <p:cNvSpPr txBox="1"/>
          <p:nvPr/>
        </p:nvSpPr>
        <p:spPr>
          <a:xfrm>
            <a:off x="2286000" y="2545139"/>
            <a:ext cx="10058400" cy="3139321"/>
          </a:xfrm>
          <a:prstGeom prst="rect">
            <a:avLst/>
          </a:prstGeom>
          <a:noFill/>
        </p:spPr>
        <p:txBody>
          <a:bodyPr wrap="square">
            <a:spAutoFit/>
          </a:bodyPr>
          <a:lstStyle/>
          <a:p>
            <a:r>
              <a:rPr lang="en-US" dirty="0">
                <a:latin typeface="Lub Dub Medium" panose="020B0603030403020204" pitchFamily="34" charset="0"/>
              </a:rPr>
              <a:t>When AF develops, holistic and optimal care of the patient at risk for AF, or who has developed AF, can be simply modeled using a building.  The foundation of care is treatment of comorbidities and risk factors and implementing behavioral change in all individuals to decrease the likelihood of developing AF and reducing its burden (Screening for all risk factors from HEAD 2 TOES).  Once AF develops, there are 3 important care processes that must be specifically addressed with all patients and aligned with their goals of therapy: Stroke risk assessment and treatment, if appropriate, Optimizing all modifiable risk factors, and Symptom management using rate- and rhythm-control strategies that consider AF burden in the context of an individual patient’s needs (SOS).  The overarching principle for AF management is Access to All Aspects of care to All (4 A’s). </a:t>
            </a:r>
          </a:p>
        </p:txBody>
      </p:sp>
      <p:sp>
        <p:nvSpPr>
          <p:cNvPr id="4" name="TextBox 3">
            <a:extLst>
              <a:ext uri="{FF2B5EF4-FFF2-40B4-BE49-F238E27FC236}">
                <a16:creationId xmlns:a16="http://schemas.microsoft.com/office/drawing/2014/main" id="{07CFC407-1A53-C7DA-9EC4-276286057A02}"/>
              </a:ext>
            </a:extLst>
          </p:cNvPr>
          <p:cNvSpPr txBox="1"/>
          <p:nvPr/>
        </p:nvSpPr>
        <p:spPr>
          <a:xfrm>
            <a:off x="2286000" y="6096000"/>
            <a:ext cx="4724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170609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2" name="Title 5">
            <a:extLst>
              <a:ext uri="{FF2B5EF4-FFF2-40B4-BE49-F238E27FC236}">
                <a16:creationId xmlns:a16="http://schemas.microsoft.com/office/drawing/2014/main" id="{395236B4-BEDA-1E20-6D61-A234B119C189}"/>
              </a:ext>
            </a:extLst>
          </p:cNvPr>
          <p:cNvSpPr>
            <a:spLocks noGrp="1"/>
          </p:cNvSpPr>
          <p:nvPr>
            <p:ph type="ctrTitle"/>
          </p:nvPr>
        </p:nvSpPr>
        <p:spPr>
          <a:xfrm>
            <a:off x="5524500" y="304800"/>
            <a:ext cx="3581400" cy="647700"/>
          </a:xfrm>
        </p:spPr>
        <p:txBody>
          <a:bodyPr/>
          <a:lstStyle/>
          <a:p>
            <a:r>
              <a:rPr lang="en-US" sz="2800" dirty="0">
                <a:latin typeface="Lub Dub Medium" panose="020B0603030403020204" pitchFamily="34" charset="0"/>
              </a:rPr>
              <a:t>Table 4. Definitions</a:t>
            </a:r>
          </a:p>
        </p:txBody>
      </p:sp>
      <p:graphicFrame>
        <p:nvGraphicFramePr>
          <p:cNvPr id="7" name="Table 6">
            <a:extLst>
              <a:ext uri="{FF2B5EF4-FFF2-40B4-BE49-F238E27FC236}">
                <a16:creationId xmlns:a16="http://schemas.microsoft.com/office/drawing/2014/main" id="{E41BDB6F-08C6-7048-C557-23AACA40F34B}"/>
              </a:ext>
            </a:extLst>
          </p:cNvPr>
          <p:cNvGraphicFramePr>
            <a:graphicFrameLocks noGrp="1"/>
          </p:cNvGraphicFramePr>
          <p:nvPr>
            <p:extLst>
              <p:ext uri="{D42A27DB-BD31-4B8C-83A1-F6EECF244321}">
                <p14:modId xmlns:p14="http://schemas.microsoft.com/office/powerpoint/2010/main" val="3846577927"/>
              </p:ext>
            </p:extLst>
          </p:nvPr>
        </p:nvGraphicFramePr>
        <p:xfrm>
          <a:off x="1562100" y="1185670"/>
          <a:ext cx="11506200" cy="6289495"/>
        </p:xfrm>
        <a:graphic>
          <a:graphicData uri="http://schemas.openxmlformats.org/drawingml/2006/table">
            <a:tbl>
              <a:tblPr firstRow="1" firstCol="1" bandRow="1"/>
              <a:tblGrid>
                <a:gridCol w="2645890">
                  <a:extLst>
                    <a:ext uri="{9D8B030D-6E8A-4147-A177-3AD203B41FA5}">
                      <a16:colId xmlns:a16="http://schemas.microsoft.com/office/drawing/2014/main" val="3039398223"/>
                    </a:ext>
                  </a:extLst>
                </a:gridCol>
                <a:gridCol w="8860310">
                  <a:extLst>
                    <a:ext uri="{9D8B030D-6E8A-4147-A177-3AD203B41FA5}">
                      <a16:colId xmlns:a16="http://schemas.microsoft.com/office/drawing/2014/main" val="2812915019"/>
                    </a:ext>
                  </a:extLst>
                </a:gridCol>
              </a:tblGrid>
              <a:tr h="355895">
                <a:tc>
                  <a:txBody>
                    <a:bodyPr/>
                    <a:lstStyle/>
                    <a:p>
                      <a:pPr marL="0" marR="0" algn="ctr">
                        <a:lnSpc>
                          <a:spcPct val="150000"/>
                        </a:lnSpc>
                        <a:spcBef>
                          <a:spcPts val="0"/>
                        </a:spcBef>
                        <a:spcAft>
                          <a:spcPts val="0"/>
                        </a:spcAft>
                      </a:pPr>
                      <a:r>
                        <a:rPr lang="tr-TR" sz="1800" b="1" dirty="0" err="1">
                          <a:solidFill>
                            <a:srgbClr val="000000"/>
                          </a:solidFill>
                          <a:effectLst/>
                          <a:latin typeface="Times New Roman"/>
                          <a:ea typeface="Calibri" panose="020F0502020204030204" pitchFamily="34" charset="0"/>
                          <a:cs typeface="Times New Roman"/>
                        </a:rPr>
                        <a:t>Term</a:t>
                      </a:r>
                      <a:endParaRPr lang="en-US" sz="1800" dirty="0" err="1">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Definition</a:t>
                      </a:r>
                      <a:endParaRPr lang="en-US" sz="1800" dirty="0">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46571753"/>
                  </a:ext>
                </a:extLst>
              </a:tr>
              <a:tr h="754407">
                <a:tc rowSpan="2">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Atrial</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fibrillation</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 </a:t>
                      </a:r>
                      <a:r>
                        <a:rPr lang="tr-TR" sz="1800" dirty="0" err="1">
                          <a:effectLst/>
                          <a:latin typeface="Times New Roman"/>
                          <a:ea typeface="Times New Roman" panose="02020603050405020304" pitchFamily="18" charset="0"/>
                          <a:cs typeface="Times New Roman"/>
                        </a:rPr>
                        <a:t>supraventricular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tachyarrhythmia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with</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uncoordinated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ineffective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contraction</a:t>
                      </a:r>
                      <a:endParaRPr lang="en-US" sz="1800" dirty="0" err="1">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65328"/>
                  </a:ext>
                </a:extLst>
              </a:tr>
              <a:tr h="1949945">
                <a:tc vMerge="1">
                  <a:txBody>
                    <a:bodyPr/>
                    <a:lstStyle/>
                    <a:p>
                      <a:endParaRPr lang="en-US"/>
                    </a:p>
                  </a:txBody>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characteristics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include</a:t>
                      </a:r>
                      <a:r>
                        <a:rPr lang="tr-TR" sz="1800" dirty="0">
                          <a:effectLst/>
                          <a:latin typeface="Times New Roman"/>
                          <a:ea typeface="Times New Roman" panose="02020603050405020304" pitchFamily="18" charset="0"/>
                          <a:cs typeface="Times New Roman"/>
                        </a:rPr>
                        <a:t> (1)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R-R </a:t>
                      </a:r>
                      <a:r>
                        <a:rPr lang="tr-TR" sz="1800" dirty="0" err="1">
                          <a:effectLst/>
                          <a:latin typeface="Times New Roman"/>
                          <a:ea typeface="Times New Roman" panose="02020603050405020304" pitchFamily="18" charset="0"/>
                          <a:cs typeface="Times New Roman"/>
                        </a:rPr>
                        <a:t>intervals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when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atrioventricular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conduction</a:t>
                      </a:r>
                      <a:r>
                        <a:rPr lang="tr-TR" sz="1800" dirty="0">
                          <a:effectLst/>
                          <a:latin typeface="Times New Roman"/>
                          <a:ea typeface="Times New Roman" panose="02020603050405020304" pitchFamily="18" charset="0"/>
                          <a:cs typeface="Times New Roman"/>
                        </a:rPr>
                        <a:t> is </a:t>
                      </a:r>
                      <a:r>
                        <a:rPr lang="tr-TR" sz="1800" dirty="0" err="1">
                          <a:effectLst/>
                          <a:latin typeface="Times New Roman"/>
                          <a:ea typeface="Times New Roman" panose="02020603050405020304" pitchFamily="18" charset="0"/>
                          <a:cs typeface="Times New Roman"/>
                        </a:rPr>
                        <a:t>present</a:t>
                      </a:r>
                      <a:r>
                        <a:rPr lang="tr-TR" sz="1800" dirty="0">
                          <a:effectLst/>
                          <a:latin typeface="Times New Roman"/>
                          <a:ea typeface="Times New Roman" panose="02020603050405020304" pitchFamily="18" charset="0"/>
                          <a:cs typeface="Times New Roman"/>
                        </a:rPr>
                        <a:t>), (2) </a:t>
                      </a:r>
                      <a:r>
                        <a:rPr lang="tr-TR" sz="1800" dirty="0" err="1">
                          <a:effectLst/>
                          <a:latin typeface="Times New Roman"/>
                          <a:ea typeface="Times New Roman" panose="02020603050405020304" pitchFamily="18" charset="0"/>
                          <a:cs typeface="Times New Roman"/>
                        </a:rPr>
                        <a:t>absence</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distinct</a:t>
                      </a:r>
                      <a:r>
                        <a:rPr lang="tr-TR" sz="1800" dirty="0">
                          <a:effectLst/>
                          <a:latin typeface="Times New Roman"/>
                          <a:ea typeface="Times New Roman" panose="02020603050405020304" pitchFamily="18" charset="0"/>
                          <a:cs typeface="Times New Roman"/>
                        </a:rPr>
                        <a:t> P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(3)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activity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also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known</a:t>
                      </a:r>
                      <a:r>
                        <a:rPr lang="tr-TR" sz="1800" dirty="0">
                          <a:effectLst/>
                          <a:latin typeface="Times New Roman"/>
                          <a:ea typeface="Times New Roman" panose="02020603050405020304" pitchFamily="18" charset="0"/>
                          <a:cs typeface="Times New Roman"/>
                        </a:rPr>
                        <a:t> as </a:t>
                      </a:r>
                      <a:r>
                        <a:rPr lang="tr-TR" sz="1800" dirty="0" err="1">
                          <a:effectLst/>
                          <a:latin typeface="Times New Roman"/>
                          <a:ea typeface="Times New Roman" panose="02020603050405020304" pitchFamily="18" charset="0"/>
                          <a:cs typeface="Times New Roman"/>
                        </a:rPr>
                        <a:t>fibrillatory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AF can be documented by, for example, 12</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lead ECG, rhythm strips, wearables, intracardiac electrograms, but will always require visual confirmation that the diagnosis is accurate. </a:t>
                      </a:r>
                      <a:endParaRPr lang="en-US" sz="1800" dirty="0">
                        <a:effectLst/>
                        <a:latin typeface="Times New Roman"/>
                        <a:ea typeface="Calibri" panose="020F0502020204030204" pitchFamily="34" charset="0"/>
                        <a:cs typeface="Times New Roman" panose="02020603050405020304" pitchFamily="18" charset="0"/>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597798"/>
                  </a:ext>
                </a:extLst>
              </a:tr>
              <a:tr h="3145483">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Clinical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With the increasing availability of wearable devices and other continuous monitoring technologies, the distinction between clinical and subclinical AF has become increasingly blurred</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thus the writing committee felt the term clinical AF has become less useful.  Yet,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term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kept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because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evidence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from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randomized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that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have</a:t>
                      </a:r>
                      <a:r>
                        <a:rPr lang="tr-TR" sz="1800" dirty="0">
                          <a:effectLst/>
                          <a:latin typeface="Times New Roman"/>
                          <a:ea typeface="Times New Roman" panose="02020603050405020304" pitchFamily="18" charset="0"/>
                          <a:cs typeface="Times New Roman"/>
                        </a:rPr>
                        <a:t> led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guideline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recommendations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treatment</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refer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These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required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inclusion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patients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presented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evaluation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a:t>
                      </a:r>
                      <a:r>
                        <a:rPr lang="tr-TR" sz="1800" dirty="0" err="1">
                          <a:effectLst/>
                          <a:latin typeface="Times New Roman"/>
                          <a:ea typeface="Times New Roman" panose="02020603050405020304" pitchFamily="18" charset="0"/>
                          <a:cs typeface="Times New Roman"/>
                        </a:rPr>
                        <a:t>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therapy</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arrhythmia.</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27744"/>
                  </a:ext>
                </a:extLst>
              </a:tr>
            </a:tbl>
          </a:graphicData>
        </a:graphic>
      </p:graphicFrame>
    </p:spTree>
    <p:extLst>
      <p:ext uri="{BB962C8B-B14F-4D97-AF65-F5344CB8AC3E}">
        <p14:creationId xmlns:p14="http://schemas.microsoft.com/office/powerpoint/2010/main" val="1548038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itle 5">
            <a:extLst>
              <a:ext uri="{FF2B5EF4-FFF2-40B4-BE49-F238E27FC236}">
                <a16:creationId xmlns:a16="http://schemas.microsoft.com/office/drawing/2014/main" id="{62CA8F0C-9069-0768-F7D5-642888B2C5D9}"/>
              </a:ext>
            </a:extLst>
          </p:cNvPr>
          <p:cNvSpPr>
            <a:spLocks noGrp="1"/>
          </p:cNvSpPr>
          <p:nvPr>
            <p:ph type="ctrTitle"/>
          </p:nvPr>
        </p:nvSpPr>
        <p:spPr>
          <a:xfrm>
            <a:off x="4914900" y="86525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D6154BD-2DD3-3769-C4F0-676309632D24}"/>
              </a:ext>
            </a:extLst>
          </p:cNvPr>
          <p:cNvGraphicFramePr>
            <a:graphicFrameLocks noGrp="1"/>
          </p:cNvGraphicFramePr>
          <p:nvPr>
            <p:extLst>
              <p:ext uri="{D42A27DB-BD31-4B8C-83A1-F6EECF244321}">
                <p14:modId xmlns:p14="http://schemas.microsoft.com/office/powerpoint/2010/main" val="2448803726"/>
              </p:ext>
            </p:extLst>
          </p:nvPr>
        </p:nvGraphicFramePr>
        <p:xfrm>
          <a:off x="1006475" y="1752600"/>
          <a:ext cx="12617450" cy="4964050"/>
        </p:xfrm>
        <a:graphic>
          <a:graphicData uri="http://schemas.openxmlformats.org/drawingml/2006/table">
            <a:tbl>
              <a:tblPr firstRow="1" firstCol="1" bandRow="1"/>
              <a:tblGrid>
                <a:gridCol w="2049074">
                  <a:extLst>
                    <a:ext uri="{9D8B030D-6E8A-4147-A177-3AD203B41FA5}">
                      <a16:colId xmlns:a16="http://schemas.microsoft.com/office/drawing/2014/main" val="1590493404"/>
                    </a:ext>
                  </a:extLst>
                </a:gridCol>
                <a:gridCol w="10568376">
                  <a:extLst>
                    <a:ext uri="{9D8B030D-6E8A-4147-A177-3AD203B41FA5}">
                      <a16:colId xmlns:a16="http://schemas.microsoft.com/office/drawing/2014/main" val="3109944779"/>
                    </a:ext>
                  </a:extLst>
                </a:gridCol>
              </a:tblGrid>
              <a:tr h="21717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Subclinical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Subclinical AF refers to this arrhythmia identified in individuals who do not have symptoms attributable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in </a:t>
                      </a:r>
                      <a:r>
                        <a:rPr lang="tr-TR" sz="1800" dirty="0" err="1">
                          <a:effectLst/>
                          <a:latin typeface="Times New Roman"/>
                          <a:ea typeface="Times New Roman" panose="02020603050405020304" pitchFamily="18" charset="0"/>
                          <a:cs typeface="Times New Roman"/>
                        </a:rPr>
                        <a:t>whom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no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ECGs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documenting</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Calibri" panose="020F0502020204030204" pitchFamily="34" charset="0"/>
                        <a:cs typeface="Times New Roman"/>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This includes AF identified by implanted devices (pacemakers, defibrillators, or implantable loop recorders) or wearable monitors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18841"/>
                  </a:ext>
                </a:extLst>
              </a:tr>
              <a:tr h="787400">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high</a:t>
                      </a:r>
                      <a:r>
                        <a:rPr lang="tr-TR" sz="1800" dirty="0">
                          <a:effectLst/>
                          <a:latin typeface="Times New Roman"/>
                          <a:ea typeface="Times New Roman" panose="02020603050405020304" pitchFamily="18" charset="0"/>
                          <a:cs typeface="Times New Roman"/>
                        </a:rPr>
                        <a:t>-rate </a:t>
                      </a:r>
                      <a:r>
                        <a:rPr lang="tr-TR" sz="1800" dirty="0" err="1">
                          <a:effectLst/>
                          <a:latin typeface="Times New Roman"/>
                          <a:ea typeface="Times New Roman" panose="02020603050405020304" pitchFamily="18" charset="0"/>
                          <a:cs typeface="Times New Roman"/>
                        </a:rPr>
                        <a:t>episodes</a:t>
                      </a:r>
                      <a:r>
                        <a:rPr lang="tr-TR" sz="1800" dirty="0">
                          <a:effectLst/>
                          <a:latin typeface="Times New Roman"/>
                          <a:ea typeface="Times New Roman" panose="02020603050405020304" pitchFamily="18" charset="0"/>
                          <a:cs typeface="Times New Roman"/>
                        </a:rPr>
                        <a:t> (AHRE)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These are defined as atrial events exceeding the programmed detection rate limit set by the device. These are recorded by implanted devices but require visual inspection to confirm AF and exclude other atrial arrhythmias, artifact or oversensing.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585950"/>
                  </a:ext>
                </a:extLst>
              </a:tr>
              <a:tr h="8636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AF </a:t>
                      </a:r>
                      <a:r>
                        <a:rPr lang="tr-TR" sz="1800" dirty="0" err="1">
                          <a:effectLst/>
                          <a:latin typeface="Times New Roman"/>
                          <a:ea typeface="Calibri" panose="020F0502020204030204" pitchFamily="34" charset="0"/>
                          <a:cs typeface="Times New Roman"/>
                        </a:rPr>
                        <a:t>burden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AF burden encompasses both frequency and duration and refers to the amount of AF that an individual has. AF burden has been defined differently across studies.  For the purpose of this guideline, AF burden will be defined as the durations of an an episode or as a percentage of AF duration during the monitoring period depending on how it was defined in the individual studies.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726315"/>
                  </a:ext>
                </a:extLst>
              </a:tr>
            </a:tbl>
          </a:graphicData>
        </a:graphic>
      </p:graphicFrame>
    </p:spTree>
    <p:extLst>
      <p:ext uri="{BB962C8B-B14F-4D97-AF65-F5344CB8AC3E}">
        <p14:creationId xmlns:p14="http://schemas.microsoft.com/office/powerpoint/2010/main" val="279880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2" name="Title 5">
            <a:extLst>
              <a:ext uri="{FF2B5EF4-FFF2-40B4-BE49-F238E27FC236}">
                <a16:creationId xmlns:a16="http://schemas.microsoft.com/office/drawing/2014/main" id="{C2B6E65F-146F-ED4E-8C04-8476587A205D}"/>
              </a:ext>
            </a:extLst>
          </p:cNvPr>
          <p:cNvSpPr>
            <a:spLocks noGrp="1"/>
          </p:cNvSpPr>
          <p:nvPr>
            <p:ph type="ctrTitle"/>
          </p:nvPr>
        </p:nvSpPr>
        <p:spPr>
          <a:xfrm>
            <a:off x="4914900" y="8382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807F762-6F16-493C-3887-8B7F54A25C93}"/>
              </a:ext>
            </a:extLst>
          </p:cNvPr>
          <p:cNvGraphicFramePr>
            <a:graphicFrameLocks noGrp="1"/>
          </p:cNvGraphicFramePr>
          <p:nvPr>
            <p:extLst>
              <p:ext uri="{D42A27DB-BD31-4B8C-83A1-F6EECF244321}">
                <p14:modId xmlns:p14="http://schemas.microsoft.com/office/powerpoint/2010/main" val="2566614269"/>
              </p:ext>
            </p:extLst>
          </p:nvPr>
        </p:nvGraphicFramePr>
        <p:xfrm>
          <a:off x="1006475" y="1755932"/>
          <a:ext cx="12617450" cy="4701922"/>
        </p:xfrm>
        <a:graphic>
          <a:graphicData uri="http://schemas.openxmlformats.org/drawingml/2006/table">
            <a:tbl>
              <a:tblPr firstRow="1" firstCol="1" bandRow="1"/>
              <a:tblGrid>
                <a:gridCol w="2049074">
                  <a:extLst>
                    <a:ext uri="{9D8B030D-6E8A-4147-A177-3AD203B41FA5}">
                      <a16:colId xmlns:a16="http://schemas.microsoft.com/office/drawing/2014/main" val="1040660714"/>
                    </a:ext>
                  </a:extLst>
                </a:gridCol>
                <a:gridCol w="10568376">
                  <a:extLst>
                    <a:ext uri="{9D8B030D-6E8A-4147-A177-3AD203B41FA5}">
                      <a16:colId xmlns:a16="http://schemas.microsoft.com/office/drawing/2014/main" val="3393205889"/>
                    </a:ext>
                  </a:extLst>
                </a:gridCol>
              </a:tblGrid>
              <a:tr h="347345">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First </a:t>
                      </a:r>
                      <a:r>
                        <a:rPr lang="tr-TR" sz="1800" dirty="0" err="1">
                          <a:effectLst/>
                          <a:latin typeface="Times New Roman"/>
                          <a:ea typeface="Calibri" panose="020F0502020204030204" pitchFamily="34" charset="0"/>
                          <a:cs typeface="Times New Roman"/>
                        </a:rPr>
                        <a:t>detected</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first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regardless</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symptoms</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328964"/>
                  </a:ext>
                </a:extLst>
              </a:tr>
              <a:tr h="27305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Paroxysmal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intermittent and terminates within </a:t>
                      </a:r>
                      <a:r>
                        <a:rPr lang="tr-TR" sz="1800" u="sng" dirty="0">
                          <a:effectLst/>
                          <a:latin typeface="Times New Roman"/>
                          <a:ea typeface="Times New Roman" panose="02020603050405020304" pitchFamily="18" charset="0"/>
                          <a:cs typeface="Times New Roman"/>
                        </a:rPr>
                        <a:t>&lt;</a:t>
                      </a:r>
                      <a:r>
                        <a:rPr lang="tr-TR" sz="1800" dirty="0">
                          <a:effectLst/>
                          <a:latin typeface="Times New Roman"/>
                          <a:ea typeface="Times New Roman" panose="02020603050405020304" pitchFamily="18" charset="0"/>
                          <a:cs typeface="Times New Roman"/>
                        </a:rPr>
                        <a:t>7 d of onset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937754"/>
                  </a:ext>
                </a:extLst>
              </a:tr>
              <a:tr h="59309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and sustains for &gt;7 d and requires intervention. Of note, patients with persistent AF who</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with therapy</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become paroxysmal should still be defined as persistent as this reflects their original pattern and is a more useful to predict outcomes and define substrate.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327592"/>
                  </a:ext>
                </a:extLst>
              </a:tr>
              <a:tr h="2159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Long-standing</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for &gt;12 mo in duration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92378"/>
                  </a:ext>
                </a:extLst>
              </a:tr>
              <a:tr h="8636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Permanent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 term that is used when the patient and clinician make a joint decision to stop further attempts to restore and/or maintain sinus rhythm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Acceptance of AF represents a therapeutic decision and does not represent an inherent pathophysiological attribute of AF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721782"/>
                  </a:ext>
                </a:extLst>
              </a:tr>
            </a:tbl>
          </a:graphicData>
        </a:graphic>
      </p:graphicFrame>
    </p:spTree>
    <p:extLst>
      <p:ext uri="{BB962C8B-B14F-4D97-AF65-F5344CB8AC3E}">
        <p14:creationId xmlns:p14="http://schemas.microsoft.com/office/powerpoint/2010/main" val="21809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A81BDFF-FF2C-4D41-4045-2800A7BC014B}"/>
              </a:ext>
            </a:extLst>
          </p:cNvPr>
          <p:cNvSpPr>
            <a:spLocks noGrp="1"/>
          </p:cNvSpPr>
          <p:nvPr>
            <p:ph type="ctrTitle"/>
          </p:nvPr>
        </p:nvSpPr>
        <p:spPr>
          <a:xfrm>
            <a:off x="4914899" y="9144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8CC6F78-BC8E-6915-6089-60E9AB98B911}"/>
              </a:ext>
            </a:extLst>
          </p:cNvPr>
          <p:cNvGraphicFramePr>
            <a:graphicFrameLocks noGrp="1"/>
          </p:cNvGraphicFramePr>
          <p:nvPr>
            <p:extLst>
              <p:ext uri="{D42A27DB-BD31-4B8C-83A1-F6EECF244321}">
                <p14:modId xmlns:p14="http://schemas.microsoft.com/office/powerpoint/2010/main" val="3349537581"/>
              </p:ext>
            </p:extLst>
          </p:nvPr>
        </p:nvGraphicFramePr>
        <p:xfrm>
          <a:off x="1143000" y="1828800"/>
          <a:ext cx="12617450" cy="5242052"/>
        </p:xfrm>
        <a:graphic>
          <a:graphicData uri="http://schemas.openxmlformats.org/drawingml/2006/table">
            <a:tbl>
              <a:tblPr firstRow="1" firstCol="1" bandRow="1"/>
              <a:tblGrid>
                <a:gridCol w="2049074">
                  <a:extLst>
                    <a:ext uri="{9D8B030D-6E8A-4147-A177-3AD203B41FA5}">
                      <a16:colId xmlns:a16="http://schemas.microsoft.com/office/drawing/2014/main" val="2231567037"/>
                    </a:ext>
                  </a:extLst>
                </a:gridCol>
                <a:gridCol w="10568376">
                  <a:extLst>
                    <a:ext uri="{9D8B030D-6E8A-4147-A177-3AD203B41FA5}">
                      <a16:colId xmlns:a16="http://schemas.microsoft.com/office/drawing/2014/main" val="1478114662"/>
                    </a:ext>
                  </a:extLst>
                </a:gridCol>
              </a:tblGrid>
              <a:tr h="290195">
                <a:tc gridSpan="2">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Terms</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considered</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obsolete</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89438460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Chronic</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historical term has had variable definitions and should be abandoned. It has been replaced by the “paroxysmal</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long-standing 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permanent” terminology.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865936"/>
                  </a:ext>
                </a:extLst>
              </a:tr>
              <a:tr h="1187450">
                <a:tc>
                  <a:txBody>
                    <a:bodyPr/>
                    <a:lstStyle/>
                    <a:p>
                      <a:pPr marL="228600" marR="0" indent="-228600" algn="l">
                        <a:lnSpc>
                          <a:spcPct val="150000"/>
                        </a:lnSpc>
                        <a:spcBef>
                          <a:spcPts val="600"/>
                        </a:spcBef>
                        <a:spcAft>
                          <a:spcPts val="1400"/>
                        </a:spcAft>
                      </a:pPr>
                      <a:r>
                        <a:rPr lang="tr-TR" sz="1800" dirty="0">
                          <a:effectLst/>
                          <a:latin typeface="Times New Roman"/>
                          <a:ea typeface="Times New Roman" panose="02020603050405020304" pitchFamily="18" charset="0"/>
                          <a:cs typeface="Times New Roman"/>
                        </a:rPr>
                        <a:t>Valvular</a:t>
                      </a:r>
                      <a:r>
                        <a:rPr lang="en-US" sz="1800" dirty="0">
                          <a:effectLst/>
                          <a:latin typeface="Times New Roman"/>
                          <a:ea typeface="Times New Roman" panose="02020603050405020304" pitchFamily="18" charset="0"/>
                          <a:cs typeface="Times New Roman"/>
                        </a:rPr>
                        <a:t> </a:t>
                      </a:r>
                      <a:r>
                        <a:rPr lang="tr-TR" sz="1800" dirty="0">
                          <a:effectLst/>
                          <a:latin typeface="Times New Roman"/>
                          <a:ea typeface="Times New Roman" panose="02020603050405020304" pitchFamily="18" charset="0"/>
                          <a:cs typeface="Times New Roman"/>
                        </a:rPr>
                        <a:t>and nonvalvular AF</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distinction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between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remains</a:t>
                      </a:r>
                      <a:r>
                        <a:rPr lang="tr-TR" sz="1800" b="0" dirty="0">
                          <a:solidFill>
                            <a:srgbClr val="000000"/>
                          </a:solidFill>
                          <a:effectLst/>
                          <a:latin typeface="Times New Roman"/>
                          <a:ea typeface="Times New Roman" panose="02020603050405020304" pitchFamily="18" charset="0"/>
                          <a:cs typeface="Times New Roman"/>
                        </a:rPr>
                        <a:t> a </a:t>
                      </a:r>
                      <a:r>
                        <a:rPr lang="tr-TR" sz="1800" b="0" dirty="0" err="1">
                          <a:solidFill>
                            <a:srgbClr val="000000"/>
                          </a:solidFill>
                          <a:effectLst/>
                          <a:latin typeface="Times New Roman"/>
                          <a:ea typeface="Times New Roman" panose="02020603050405020304" pitchFamily="18" charset="0"/>
                          <a:cs typeface="Times New Roman"/>
                        </a:rPr>
                        <a:t>matter</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debate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Their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definitions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may</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confusing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Recent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comparing</a:t>
                      </a:r>
                      <a:r>
                        <a:rPr lang="tr-TR" sz="1800" b="0" dirty="0">
                          <a:solidFill>
                            <a:srgbClr val="000000"/>
                          </a:solidFill>
                          <a:effectLst/>
                          <a:latin typeface="Times New Roman"/>
                          <a:ea typeface="Times New Roman" panose="02020603050405020304" pitchFamily="18" charset="0"/>
                          <a:cs typeface="Times New Roman"/>
                        </a:rPr>
                        <a:t> vitamin K </a:t>
                      </a:r>
                      <a:r>
                        <a:rPr lang="tr-TR" sz="1800" b="0" dirty="0" err="1">
                          <a:solidFill>
                            <a:srgbClr val="000000"/>
                          </a:solidFill>
                          <a:effectLst/>
                          <a:latin typeface="Times New Roman"/>
                          <a:ea typeface="Times New Roman" panose="02020603050405020304" pitchFamily="18" charset="0"/>
                          <a:cs typeface="Times New Roman"/>
                        </a:rPr>
                        <a:t>antagonists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a:t>
                      </a:r>
                      <a:r>
                        <a:rPr lang="tr-TR" sz="1800" b="0" dirty="0">
                          <a:solidFill>
                            <a:srgbClr val="000000"/>
                          </a:solidFill>
                          <a:effectLst/>
                          <a:latin typeface="Times New Roman"/>
                          <a:ea typeface="Times New Roman" panose="02020603050405020304" pitchFamily="18" charset="0"/>
                          <a:cs typeface="Times New Roman"/>
                        </a:rPr>
                        <a:t>-vitamin K antagonist oral </a:t>
                      </a:r>
                      <a:r>
                        <a:rPr lang="tr-TR" sz="1800" b="0" dirty="0" err="1">
                          <a:solidFill>
                            <a:srgbClr val="000000"/>
                          </a:solidFill>
                          <a:effectLst/>
                          <a:latin typeface="Times New Roman"/>
                          <a:ea typeface="Times New Roman" panose="02020603050405020304" pitchFamily="18" charset="0"/>
                          <a:cs typeface="Times New Roman"/>
                        </a:rPr>
                        <a:t>anticoagulants</a:t>
                      </a:r>
                      <a:r>
                        <a:rPr lang="tr-TR" sz="1800" b="0" dirty="0">
                          <a:solidFill>
                            <a:srgbClr val="000000"/>
                          </a:solidFill>
                          <a:effectLst/>
                          <a:latin typeface="Times New Roman"/>
                          <a:ea typeface="Times New Roman" panose="02020603050405020304" pitchFamily="18" charset="0"/>
                          <a:cs typeface="Times New Roman"/>
                        </a:rPr>
                        <a:t> in AF </a:t>
                      </a:r>
                      <a:r>
                        <a:rPr lang="tr-TR" sz="1800" b="0" dirty="0" err="1">
                          <a:solidFill>
                            <a:srgbClr val="000000"/>
                          </a:solidFill>
                          <a:effectLst/>
                          <a:latin typeface="Times New Roman"/>
                          <a:ea typeface="Times New Roman" panose="02020603050405020304" pitchFamily="18" charset="0"/>
                          <a:cs typeface="Times New Roman"/>
                        </a:rPr>
                        <a:t>were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performed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among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patients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so-called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These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have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allowed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native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disease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other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than</a:t>
                      </a:r>
                      <a:r>
                        <a:rPr lang="tr-TR" sz="1800" b="0" dirty="0">
                          <a:solidFill>
                            <a:srgbClr val="000000"/>
                          </a:solidFill>
                          <a:effectLst/>
                          <a:latin typeface="Times New Roman"/>
                          <a:ea typeface="Times New Roman" panose="02020603050405020304" pitchFamily="18" charset="0"/>
                          <a:cs typeface="Times New Roman"/>
                        </a:rPr>
                        <a:t> mitral </a:t>
                      </a:r>
                      <a:r>
                        <a:rPr lang="tr-TR" sz="1800" b="0" dirty="0" err="1">
                          <a:solidFill>
                            <a:srgbClr val="000000"/>
                          </a:solidFill>
                          <a:effectLst/>
                          <a:latin typeface="Times New Roman"/>
                          <a:ea typeface="Times New Roman" panose="02020603050405020304" pitchFamily="18" charset="0"/>
                          <a:cs typeface="Times New Roman"/>
                        </a:rPr>
                        <a:t>stenosis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mostly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moderate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severe)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prosthetic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to</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included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longer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consider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classification</a:t>
                      </a:r>
                      <a:r>
                        <a:rPr lang="tr-TR" sz="1800" b="0" dirty="0">
                          <a:solidFill>
                            <a:srgbClr val="000000"/>
                          </a:solidFill>
                          <a:effectLst/>
                          <a:latin typeface="Times New Roman"/>
                          <a:ea typeface="Times New Roman" panose="02020603050405020304" pitchFamily="18" charset="0"/>
                          <a:cs typeface="Times New Roman"/>
                        </a:rPr>
                        <a:t> of AF as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purpose</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defining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etiology</a:t>
                      </a:r>
                      <a:r>
                        <a:rPr lang="tr-TR" sz="1800" b="0" dirty="0">
                          <a:solidFill>
                            <a:srgbClr val="000000"/>
                          </a:solidFill>
                          <a:effectLst/>
                          <a:latin typeface="Times New Roman"/>
                          <a:ea typeface="Times New Roman" panose="02020603050405020304" pitchFamily="18" charset="0"/>
                          <a:cs typeface="Times New Roman"/>
                        </a:rPr>
                        <a:t> of AF, since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was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specific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eligibility</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stroke</a:t>
                      </a:r>
                      <a:r>
                        <a:rPr lang="tr-TR" sz="1800" b="0" dirty="0">
                          <a:solidFill>
                            <a:srgbClr val="000000"/>
                          </a:solidFill>
                          <a:effectLst/>
                          <a:latin typeface="Times New Roman"/>
                          <a:ea typeface="Times New Roman" panose="02020603050405020304" pitchFamily="18" charset="0"/>
                          <a:cs typeface="Times New Roman"/>
                        </a:rPr>
                        <a:t> risk </a:t>
                      </a:r>
                      <a:r>
                        <a:rPr lang="tr-TR" sz="1800" b="0" dirty="0" err="1">
                          <a:solidFill>
                            <a:srgbClr val="000000"/>
                          </a:solidFill>
                          <a:effectLst/>
                          <a:latin typeface="Times New Roman"/>
                          <a:ea typeface="Times New Roman" panose="02020603050405020304" pitchFamily="18" charset="0"/>
                          <a:cs typeface="Times New Roman"/>
                        </a:rPr>
                        <a:t>reduction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therapies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terminology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abandoned</a:t>
                      </a:r>
                      <a:r>
                        <a:rPr lang="tr-TR" sz="1800" b="0" dirty="0">
                          <a:solidFill>
                            <a:srgbClr val="000000"/>
                          </a:solidFill>
                          <a:effectLst/>
                          <a:latin typeface="Times New Roman"/>
                          <a:ea typeface="Times New Roman" panose="02020603050405020304" pitchFamily="18" charset="0"/>
                          <a:cs typeface="Times New Roman"/>
                        </a:rPr>
                        <a:t>. </a:t>
                      </a:r>
                      <a:endParaRPr lang="en-US" sz="18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24242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Lone</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term has been used in the past to identify AF in younger patients without structural heart disease who are at a lower risk for thromboembolism. This term does not enhance patient care, is not currently used and should be abandoned.</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813049"/>
                  </a:ext>
                </a:extLst>
              </a:tr>
            </a:tbl>
          </a:graphicData>
        </a:graphic>
      </p:graphicFrame>
    </p:spTree>
    <p:extLst>
      <p:ext uri="{BB962C8B-B14F-4D97-AF65-F5344CB8AC3E}">
        <p14:creationId xmlns:p14="http://schemas.microsoft.com/office/powerpoint/2010/main" val="178552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DD10A771-2956-5C44-C800-1937C38DD743}"/>
              </a:ext>
            </a:extLst>
          </p:cNvPr>
          <p:cNvSpPr>
            <a:spLocks noGrp="1"/>
          </p:cNvSpPr>
          <p:nvPr>
            <p:ph type="ctrTitle"/>
          </p:nvPr>
        </p:nvSpPr>
        <p:spPr>
          <a:xfrm>
            <a:off x="152400" y="1219200"/>
            <a:ext cx="2971800" cy="2514600"/>
          </a:xfrm>
        </p:spPr>
        <p:txBody>
          <a:bodyPr/>
          <a:lstStyle/>
          <a:p>
            <a:r>
              <a:rPr lang="en-US" sz="2800" dirty="0">
                <a:latin typeface="Lub Dub Medium" panose="020B0603030403020204" pitchFamily="34" charset="0"/>
              </a:rPr>
              <a:t>Figure 6. Types of Atrial Flutter and </a:t>
            </a:r>
            <a:r>
              <a:rPr lang="en-US" sz="2800" dirty="0" err="1">
                <a:latin typeface="Lub Dub Medium" panose="020B0603030403020204" pitchFamily="34" charset="0"/>
              </a:rPr>
              <a:t>Macroreentrant</a:t>
            </a:r>
            <a:r>
              <a:rPr lang="en-US" sz="2800" dirty="0">
                <a:latin typeface="Lub Dub Medium" panose="020B0603030403020204" pitchFamily="34" charset="0"/>
              </a:rPr>
              <a:t> Atrial Tachycardia</a:t>
            </a:r>
          </a:p>
        </p:txBody>
      </p:sp>
      <p:pic>
        <p:nvPicPr>
          <p:cNvPr id="8" name="Picture 7">
            <a:extLst>
              <a:ext uri="{FF2B5EF4-FFF2-40B4-BE49-F238E27FC236}">
                <a16:creationId xmlns:a16="http://schemas.microsoft.com/office/drawing/2014/main" id="{7D41BD81-F409-F765-C3A8-56FC6CD207B2}"/>
              </a:ext>
            </a:extLst>
          </p:cNvPr>
          <p:cNvPicPr>
            <a:picLocks noChangeAspect="1"/>
          </p:cNvPicPr>
          <p:nvPr/>
        </p:nvPicPr>
        <p:blipFill>
          <a:blip r:embed="rId2"/>
          <a:stretch>
            <a:fillRect/>
          </a:stretch>
        </p:blipFill>
        <p:spPr>
          <a:xfrm>
            <a:off x="3505200" y="63610"/>
            <a:ext cx="9410700" cy="7507912"/>
          </a:xfrm>
          <a:prstGeom prst="rect">
            <a:avLst/>
          </a:prstGeom>
        </p:spPr>
      </p:pic>
      <p:sp>
        <p:nvSpPr>
          <p:cNvPr id="10" name="TextBox 9">
            <a:extLst>
              <a:ext uri="{FF2B5EF4-FFF2-40B4-BE49-F238E27FC236}">
                <a16:creationId xmlns:a16="http://schemas.microsoft.com/office/drawing/2014/main" id="{0FA57CFF-9EE3-32DA-9D24-EF92ED8B343C}"/>
              </a:ext>
            </a:extLst>
          </p:cNvPr>
          <p:cNvSpPr txBox="1"/>
          <p:nvPr/>
        </p:nvSpPr>
        <p:spPr>
          <a:xfrm>
            <a:off x="152400" y="3817566"/>
            <a:ext cx="2971800" cy="3139321"/>
          </a:xfrm>
          <a:prstGeom prst="rect">
            <a:avLst/>
          </a:prstGeom>
          <a:noFill/>
        </p:spPr>
        <p:txBody>
          <a:bodyPr wrap="square">
            <a:spAutoFit/>
          </a:bodyPr>
          <a:lstStyle/>
          <a:p>
            <a:r>
              <a:rPr lang="en-US" dirty="0">
                <a:solidFill>
                  <a:srgbClr val="000000"/>
                </a:solidFill>
                <a:effectLst/>
                <a:latin typeface="Lub Dub Medium" panose="020B0603030403020204" pitchFamily="34" charset="0"/>
                <a:ea typeface="Times New Roman" panose="02020603050405020304" pitchFamily="18" charset="0"/>
              </a:rPr>
              <a:t>The typical, reverse typical, and the lower-loop flutter all have the low right atrial isthmus incorporated in the flutter circuit. Other </a:t>
            </a:r>
            <a:r>
              <a:rPr lang="en-US" dirty="0" err="1">
                <a:solidFill>
                  <a:srgbClr val="000000"/>
                </a:solidFill>
                <a:effectLst/>
                <a:latin typeface="Lub Dub Medium" panose="020B0603030403020204" pitchFamily="34" charset="0"/>
                <a:ea typeface="Times New Roman" panose="02020603050405020304" pitchFamily="18" charset="0"/>
              </a:rPr>
              <a:t>macroreentrant</a:t>
            </a:r>
            <a:r>
              <a:rPr lang="en-US" dirty="0">
                <a:solidFill>
                  <a:srgbClr val="000000"/>
                </a:solidFill>
                <a:effectLst/>
                <a:latin typeface="Lub Dub Medium" panose="020B0603030403020204" pitchFamily="34" charset="0"/>
                <a:ea typeface="Times New Roman" panose="02020603050405020304" pitchFamily="18" charset="0"/>
              </a:rPr>
              <a:t> flutters include scar-mediated reentrant tachycardia and left mitral isthmus flutter.</a:t>
            </a:r>
            <a:r>
              <a:rPr lang="en-US" dirty="0">
                <a:effectLst/>
                <a:latin typeface="Lub Dub Medium" panose="020B0603030403020204" pitchFamily="34" charset="0"/>
                <a:ea typeface="Times New Roman" panose="02020603050405020304" pitchFamily="18" charset="0"/>
              </a:rPr>
              <a:t> </a:t>
            </a:r>
            <a:endParaRPr lang="en-US" dirty="0">
              <a:latin typeface="Lub Dub Medium" panose="020B0603030403020204" pitchFamily="34" charset="0"/>
            </a:endParaRPr>
          </a:p>
        </p:txBody>
      </p:sp>
      <p:sp>
        <p:nvSpPr>
          <p:cNvPr id="12" name="TextBox 11">
            <a:extLst>
              <a:ext uri="{FF2B5EF4-FFF2-40B4-BE49-F238E27FC236}">
                <a16:creationId xmlns:a16="http://schemas.microsoft.com/office/drawing/2014/main" id="{63A2E23C-4EF5-5714-13F1-95C45F750EE0}"/>
              </a:ext>
            </a:extLst>
          </p:cNvPr>
          <p:cNvSpPr txBox="1"/>
          <p:nvPr/>
        </p:nvSpPr>
        <p:spPr>
          <a:xfrm>
            <a:off x="152400" y="7071360"/>
            <a:ext cx="3048000" cy="461665"/>
          </a:xfrm>
          <a:prstGeom prst="rect">
            <a:avLst/>
          </a:prstGeom>
          <a:noFill/>
        </p:spPr>
        <p:txBody>
          <a:bodyPr wrap="square">
            <a:spAutoFit/>
          </a:bodyPr>
          <a:lstStyle/>
          <a:p>
            <a:r>
              <a:rPr lang="en-US" sz="1200" dirty="0">
                <a:solidFill>
                  <a:srgbClr val="000000"/>
                </a:solidFill>
                <a:effectLst/>
                <a:latin typeface="Lub Dub Medium" panose="020B0603030403020204" pitchFamily="34" charset="0"/>
                <a:ea typeface="Times New Roman" panose="02020603050405020304" pitchFamily="18" charset="0"/>
              </a:rPr>
              <a:t>Fl indicates flutter; LA, left atrium; and MRT,  </a:t>
            </a:r>
            <a:r>
              <a:rPr lang="en-US" sz="1200" dirty="0" err="1">
                <a:solidFill>
                  <a:srgbClr val="000000"/>
                </a:solidFill>
                <a:effectLst/>
                <a:latin typeface="Lub Dub Medium" panose="020B0603030403020204" pitchFamily="34" charset="0"/>
                <a:ea typeface="Times New Roman" panose="02020603050405020304" pitchFamily="18" charset="0"/>
              </a:rPr>
              <a:t>macroreentrent</a:t>
            </a:r>
            <a:r>
              <a:rPr lang="en-US" sz="1200" dirty="0">
                <a:solidFill>
                  <a:srgbClr val="000000"/>
                </a:solidFill>
                <a:effectLst/>
                <a:latin typeface="Lub Dub Medium" panose="020B0603030403020204" pitchFamily="34" charset="0"/>
                <a:ea typeface="Times New Roman" panose="02020603050405020304" pitchFamily="18" charset="0"/>
              </a:rPr>
              <a:t>. </a:t>
            </a:r>
            <a:endParaRPr lang="en-US" sz="2000" dirty="0">
              <a:latin typeface="Lub Dub Medium" panose="020B0603030403020204" pitchFamily="34" charset="0"/>
            </a:endParaRPr>
          </a:p>
        </p:txBody>
      </p:sp>
    </p:spTree>
    <p:extLst>
      <p:ext uri="{BB962C8B-B14F-4D97-AF65-F5344CB8AC3E}">
        <p14:creationId xmlns:p14="http://schemas.microsoft.com/office/powerpoint/2010/main" val="228679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7" name="Picture 6" descr="A diagram of a disease&#10;&#10;Description automatically generated">
            <a:extLst>
              <a:ext uri="{FF2B5EF4-FFF2-40B4-BE49-F238E27FC236}">
                <a16:creationId xmlns:a16="http://schemas.microsoft.com/office/drawing/2014/main" id="{FDA1869E-EC14-3DA4-8213-5DBD2B2B268A}"/>
              </a:ext>
            </a:extLst>
          </p:cNvPr>
          <p:cNvPicPr>
            <a:picLocks noChangeAspect="1"/>
          </p:cNvPicPr>
          <p:nvPr/>
        </p:nvPicPr>
        <p:blipFill rotWithShape="1">
          <a:blip r:embed="rId2"/>
          <a:srcRect t="2251"/>
          <a:stretch/>
        </p:blipFill>
        <p:spPr>
          <a:xfrm>
            <a:off x="2362200" y="2275"/>
            <a:ext cx="10524359" cy="7457791"/>
          </a:xfrm>
          <a:prstGeom prst="rect">
            <a:avLst/>
          </a:prstGeom>
        </p:spPr>
      </p:pic>
      <p:sp>
        <p:nvSpPr>
          <p:cNvPr id="10" name="Title 5">
            <a:extLst>
              <a:ext uri="{FF2B5EF4-FFF2-40B4-BE49-F238E27FC236}">
                <a16:creationId xmlns:a16="http://schemas.microsoft.com/office/drawing/2014/main" id="{039954C0-61EF-6193-26B4-C0F66BE1F738}"/>
              </a:ext>
            </a:extLst>
          </p:cNvPr>
          <p:cNvSpPr>
            <a:spLocks noGrp="1"/>
          </p:cNvSpPr>
          <p:nvPr>
            <p:ph type="ctrTitle"/>
          </p:nvPr>
        </p:nvSpPr>
        <p:spPr>
          <a:xfrm>
            <a:off x="228600" y="1380343"/>
            <a:ext cx="2362200" cy="2514600"/>
          </a:xfrm>
        </p:spPr>
        <p:txBody>
          <a:bodyPr/>
          <a:lstStyle/>
          <a:p>
            <a:r>
              <a:rPr lang="en-US" sz="2800" dirty="0">
                <a:latin typeface="Lub Dub Medium" panose="020B0603030403020204" pitchFamily="34" charset="0"/>
              </a:rPr>
              <a:t>Figure 7. Mechanisms and Pathways Leading to AF</a:t>
            </a:r>
          </a:p>
        </p:txBody>
      </p:sp>
      <p:sp>
        <p:nvSpPr>
          <p:cNvPr id="12" name="TextBox 11">
            <a:extLst>
              <a:ext uri="{FF2B5EF4-FFF2-40B4-BE49-F238E27FC236}">
                <a16:creationId xmlns:a16="http://schemas.microsoft.com/office/drawing/2014/main" id="{A59957DD-6042-11AA-C163-6A5C46AEDADB}"/>
              </a:ext>
            </a:extLst>
          </p:cNvPr>
          <p:cNvSpPr txBox="1"/>
          <p:nvPr/>
        </p:nvSpPr>
        <p:spPr>
          <a:xfrm>
            <a:off x="2590800" y="6629069"/>
            <a:ext cx="2667000" cy="830997"/>
          </a:xfrm>
          <a:prstGeom prst="rect">
            <a:avLst/>
          </a:prstGeom>
          <a:noFill/>
        </p:spPr>
        <p:txBody>
          <a:bodyPr wrap="square">
            <a:spAutoFit/>
          </a:bodyPr>
          <a:lstStyle/>
          <a:p>
            <a:r>
              <a:rPr lang="en-US" sz="1200" dirty="0">
                <a:latin typeface="Lub Dub Medium" panose="020B0603030403020204" pitchFamily="34" charset="0"/>
              </a:rPr>
              <a:t>AF indicates atrial fibrillation; PACs, premature atrial contractions; and RAAS, renin-angiotensin-aldosterone system. </a:t>
            </a:r>
          </a:p>
        </p:txBody>
      </p:sp>
      <p:sp>
        <p:nvSpPr>
          <p:cNvPr id="14" name="TextBox 13">
            <a:extLst>
              <a:ext uri="{FF2B5EF4-FFF2-40B4-BE49-F238E27FC236}">
                <a16:creationId xmlns:a16="http://schemas.microsoft.com/office/drawing/2014/main" id="{6F70AC4C-BF12-8EDD-3635-035E03C3E27A}"/>
              </a:ext>
            </a:extLst>
          </p:cNvPr>
          <p:cNvSpPr txBox="1"/>
          <p:nvPr/>
        </p:nvSpPr>
        <p:spPr>
          <a:xfrm>
            <a:off x="228600" y="4081818"/>
            <a:ext cx="2133600" cy="3139321"/>
          </a:xfrm>
          <a:prstGeom prst="rect">
            <a:avLst/>
          </a:prstGeom>
          <a:noFill/>
        </p:spPr>
        <p:txBody>
          <a:bodyPr wrap="square">
            <a:spAutoFit/>
          </a:bodyPr>
          <a:lstStyle/>
          <a:p>
            <a:r>
              <a:rPr lang="en-US" dirty="0">
                <a:latin typeface="Lub Dub Medium" panose="020B0603030403020204" pitchFamily="34" charset="0"/>
              </a:rPr>
              <a:t>The pathways that contribute to the development of AF create a substrate for re-entry and provide triggers that can initiate arrhythmic activity. </a:t>
            </a:r>
          </a:p>
        </p:txBody>
      </p:sp>
    </p:spTree>
    <p:extLst>
      <p:ext uri="{BB962C8B-B14F-4D97-AF65-F5344CB8AC3E}">
        <p14:creationId xmlns:p14="http://schemas.microsoft.com/office/powerpoint/2010/main" val="361876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9E12D2-94D3-43B8-4F7E-E7DA9319DBC2}"/>
              </a:ext>
            </a:extLst>
          </p:cNvPr>
          <p:cNvSpPr>
            <a:spLocks noGrp="1"/>
          </p:cNvSpPr>
          <p:nvPr>
            <p:ph type="ctrTitle"/>
          </p:nvPr>
        </p:nvSpPr>
        <p:spPr>
          <a:xfrm>
            <a:off x="4076700" y="152401"/>
            <a:ext cx="6477000" cy="899172"/>
          </a:xfrm>
        </p:spPr>
        <p:txBody>
          <a:bodyPr/>
          <a:lstStyle/>
          <a:p>
            <a:r>
              <a:rPr lang="en-US" sz="2800" dirty="0">
                <a:latin typeface="Lub Dub Medium" panose="020B0603030403020204" pitchFamily="34" charset="0"/>
              </a:rPr>
              <a:t>Figure 8. Contemporary Summary of the Role of the ANS in AF</a:t>
            </a:r>
          </a:p>
        </p:txBody>
      </p:sp>
      <p:sp>
        <p:nvSpPr>
          <p:cNvPr id="7" name="TextBox 6">
            <a:extLst>
              <a:ext uri="{FF2B5EF4-FFF2-40B4-BE49-F238E27FC236}">
                <a16:creationId xmlns:a16="http://schemas.microsoft.com/office/drawing/2014/main" id="{D8402E4A-8335-34D7-0620-CC77A963CBB3}"/>
              </a:ext>
            </a:extLst>
          </p:cNvPr>
          <p:cNvSpPr txBox="1"/>
          <p:nvPr/>
        </p:nvSpPr>
        <p:spPr>
          <a:xfrm>
            <a:off x="152400" y="6096000"/>
            <a:ext cx="1524000" cy="1384995"/>
          </a:xfrm>
          <a:prstGeom prst="rect">
            <a:avLst/>
          </a:prstGeom>
          <a:noFill/>
        </p:spPr>
        <p:txBody>
          <a:bodyPr wrap="square">
            <a:spAutoFit/>
          </a:bodyPr>
          <a:lstStyle/>
          <a:p>
            <a:r>
              <a:rPr lang="en-US" sz="1200" dirty="0">
                <a:latin typeface="Lub Dub Medium" panose="020B0603030403020204" pitchFamily="34" charset="0"/>
              </a:rPr>
              <a:t>AF indicates atrial fibrillation; ANS, autonomic nervous system; HRV, heart rate variability; and LA, left atrium</a:t>
            </a:r>
          </a:p>
        </p:txBody>
      </p:sp>
      <p:pic>
        <p:nvPicPr>
          <p:cNvPr id="4" name="Picture 3">
            <a:extLst>
              <a:ext uri="{FF2B5EF4-FFF2-40B4-BE49-F238E27FC236}">
                <a16:creationId xmlns:a16="http://schemas.microsoft.com/office/drawing/2014/main" id="{92E8DA6B-CA97-396D-A99C-B87F55F6AD6C}"/>
              </a:ext>
            </a:extLst>
          </p:cNvPr>
          <p:cNvPicPr>
            <a:picLocks noChangeAspect="1"/>
          </p:cNvPicPr>
          <p:nvPr/>
        </p:nvPicPr>
        <p:blipFill>
          <a:blip r:embed="rId2"/>
          <a:stretch>
            <a:fillRect/>
          </a:stretch>
        </p:blipFill>
        <p:spPr>
          <a:xfrm>
            <a:off x="1871933" y="1326294"/>
            <a:ext cx="10317190" cy="5904816"/>
          </a:xfrm>
          <a:prstGeom prst="rect">
            <a:avLst/>
          </a:prstGeom>
        </p:spPr>
      </p:pic>
    </p:spTree>
    <p:extLst>
      <p:ext uri="{BB962C8B-B14F-4D97-AF65-F5344CB8AC3E}">
        <p14:creationId xmlns:p14="http://schemas.microsoft.com/office/powerpoint/2010/main" val="351372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653C61D-CC9C-26F5-7606-FB7F8A8052B9}"/>
              </a:ext>
            </a:extLst>
          </p:cNvPr>
          <p:cNvSpPr>
            <a:spLocks noGrp="1"/>
          </p:cNvSpPr>
          <p:nvPr>
            <p:ph type="ctrTitle"/>
          </p:nvPr>
        </p:nvSpPr>
        <p:spPr>
          <a:xfrm>
            <a:off x="2024854" y="1295400"/>
            <a:ext cx="10580689" cy="716898"/>
          </a:xfrm>
        </p:spPr>
        <p:txBody>
          <a:bodyPr/>
          <a:lstStyle/>
          <a:p>
            <a:r>
              <a:rPr lang="en-US" sz="2800" dirty="0">
                <a:latin typeface="Lub Dub Medium" panose="020B0603030403020204" pitchFamily="34" charset="0"/>
              </a:rPr>
              <a:t>Addressing Health Inequities and Barriers to AF Management</a:t>
            </a:r>
          </a:p>
        </p:txBody>
      </p:sp>
      <p:graphicFrame>
        <p:nvGraphicFramePr>
          <p:cNvPr id="3" name="Table 2">
            <a:extLst>
              <a:ext uri="{FF2B5EF4-FFF2-40B4-BE49-F238E27FC236}">
                <a16:creationId xmlns:a16="http://schemas.microsoft.com/office/drawing/2014/main" id="{102BA307-31DA-A0D6-A990-DD80D94361FE}"/>
              </a:ext>
            </a:extLst>
          </p:cNvPr>
          <p:cNvGraphicFramePr>
            <a:graphicFrameLocks noGrp="1"/>
          </p:cNvGraphicFramePr>
          <p:nvPr>
            <p:extLst>
              <p:ext uri="{D42A27DB-BD31-4B8C-83A1-F6EECF244321}">
                <p14:modId xmlns:p14="http://schemas.microsoft.com/office/powerpoint/2010/main" val="1975322250"/>
              </p:ext>
            </p:extLst>
          </p:nvPr>
        </p:nvGraphicFramePr>
        <p:xfrm>
          <a:off x="2142303" y="2209800"/>
          <a:ext cx="10345793" cy="4230042"/>
        </p:xfrm>
        <a:graphic>
          <a:graphicData uri="http://schemas.openxmlformats.org/drawingml/2006/table">
            <a:tbl>
              <a:tblPr firstRow="1" firstCol="1" bandRow="1"/>
              <a:tblGrid>
                <a:gridCol w="873185">
                  <a:extLst>
                    <a:ext uri="{9D8B030D-6E8A-4147-A177-3AD203B41FA5}">
                      <a16:colId xmlns:a16="http://schemas.microsoft.com/office/drawing/2014/main" val="165159423"/>
                    </a:ext>
                  </a:extLst>
                </a:gridCol>
                <a:gridCol w="1030441">
                  <a:extLst>
                    <a:ext uri="{9D8B030D-6E8A-4147-A177-3AD203B41FA5}">
                      <a16:colId xmlns:a16="http://schemas.microsoft.com/office/drawing/2014/main" val="2498696946"/>
                    </a:ext>
                  </a:extLst>
                </a:gridCol>
                <a:gridCol w="8442167">
                  <a:extLst>
                    <a:ext uri="{9D8B030D-6E8A-4147-A177-3AD203B41FA5}">
                      <a16:colId xmlns:a16="http://schemas.microsoft.com/office/drawing/2014/main" val="2352310729"/>
                    </a:ext>
                  </a:extLst>
                </a:gridCol>
              </a:tblGrid>
              <a:tr h="1105334">
                <a:tc gridSpan="3">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to Address Health Inequities and Barriers to AF Management </a:t>
                      </a:r>
                      <a:endParaRPr lang="en-US" sz="18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to Address Health Inequities and Barriers to AF Management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88878397"/>
                  </a:ext>
                </a:extLst>
              </a:tr>
              <a:tr h="40832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884051"/>
                  </a:ext>
                </a:extLst>
              </a:tr>
              <a:tr h="233509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Patients with AF, regardless of sex</a:t>
                      </a:r>
                      <a:r>
                        <a:rPr lang="en-US" sz="1800" b="1" baseline="30000" dirty="0">
                          <a:effectLst/>
                          <a:latin typeface="Times New Roman" panose="02020603050405020304" pitchFamily="18" charset="0"/>
                          <a:ea typeface="FrutigerLTStd-Light"/>
                          <a:cs typeface="Times New Roman" panose="02020603050405020304" pitchFamily="18" charset="0"/>
                        </a:rPr>
                        <a:t> </a:t>
                      </a:r>
                      <a:r>
                        <a:rPr lang="en-US" sz="1800" b="1" dirty="0">
                          <a:effectLst/>
                          <a:latin typeface="Times New Roman" panose="02020603050405020304" pitchFamily="18" charset="0"/>
                          <a:ea typeface="FrutigerLTStd-Light"/>
                          <a:cs typeface="Times New Roman" panose="02020603050405020304" pitchFamily="18" charset="0"/>
                        </a:rPr>
                        <a:t>and gender diversity, race and ethnicity, or adverse social determinants of health (SDOH), should be equitably offered guideline-directed stroke risk reduction therapies as well as rate or rhythm control strategies and LRFM as indicated to improve quality of life (QOL) and prevent adverse outcomes.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130073"/>
                  </a:ext>
                </a:extLst>
              </a:tr>
            </a:tbl>
          </a:graphicData>
        </a:graphic>
      </p:graphicFrame>
    </p:spTree>
    <p:extLst>
      <p:ext uri="{BB962C8B-B14F-4D97-AF65-F5344CB8AC3E}">
        <p14:creationId xmlns:p14="http://schemas.microsoft.com/office/powerpoint/2010/main" val="368884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7" name="TextBox 6">
            <a:extLst>
              <a:ext uri="{FF2B5EF4-FFF2-40B4-BE49-F238E27FC236}">
                <a16:creationId xmlns:a16="http://schemas.microsoft.com/office/drawing/2014/main" id="{2C7633FD-8EBE-07FA-71D9-CF6D9EBE3D50}"/>
              </a:ext>
            </a:extLst>
          </p:cNvPr>
          <p:cNvSpPr txBox="1"/>
          <p:nvPr/>
        </p:nvSpPr>
        <p:spPr>
          <a:xfrm>
            <a:off x="1714500" y="2667000"/>
            <a:ext cx="11201400" cy="3785652"/>
          </a:xfrm>
          <a:prstGeom prst="rect">
            <a:avLst/>
          </a:prstGeom>
          <a:noFill/>
        </p:spPr>
        <p:txBody>
          <a:bodyPr wrap="square" lIns="91440" tIns="45720" rIns="91440" bIns="45720" anchor="t">
            <a:spAutoFit/>
          </a:bodyPr>
          <a:lstStyle/>
          <a:p>
            <a:r>
              <a:rPr lang="en-US" sz="3000" dirty="0">
                <a:latin typeface="Lub Dub Medium"/>
              </a:rPr>
              <a:t>1. </a:t>
            </a:r>
            <a:r>
              <a:rPr lang="en-US" sz="3000" dirty="0">
                <a:latin typeface="Lub Dub Bold"/>
              </a:rPr>
              <a:t>Stages of atrial fibrillation (AF): </a:t>
            </a:r>
            <a:r>
              <a:rPr lang="en-US" sz="3000" dirty="0">
                <a:latin typeface="Lub Dub Medium"/>
              </a:rPr>
              <a:t>The previous classification of AF, which was based only on arrhythmia</a:t>
            </a:r>
          </a:p>
          <a:p>
            <a:r>
              <a:rPr lang="en-US" sz="3000" dirty="0">
                <a:latin typeface="Lub Dub Medium"/>
              </a:rPr>
              <a:t>duration, although useful, tended to emphasize therapeutic interventions. The new proposed classification,</a:t>
            </a:r>
          </a:p>
          <a:p>
            <a:r>
              <a:rPr lang="en-US" sz="3000" dirty="0">
                <a:latin typeface="Lub Dub Medium"/>
              </a:rPr>
              <a:t>using stages, recognizes AF as a disease continuum that requires a variety of strategies at the different stages, from prevention, lifestyle and risk factor modification, screening, and therapy.</a:t>
            </a:r>
            <a:endParaRPr lang="en-US" sz="3000" dirty="0">
              <a:latin typeface="Lub Dub Medium" panose="020B0603030403020204" pitchFamily="34" charset="0"/>
            </a:endParaRPr>
          </a:p>
        </p:txBody>
      </p:sp>
    </p:spTree>
    <p:extLst>
      <p:ext uri="{BB962C8B-B14F-4D97-AF65-F5344CB8AC3E}">
        <p14:creationId xmlns:p14="http://schemas.microsoft.com/office/powerpoint/2010/main" val="876794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6DF8812-9A1C-99A9-536A-4D71B0B1C8E8}"/>
              </a:ext>
            </a:extLst>
          </p:cNvPr>
          <p:cNvSpPr>
            <a:spLocks noGrp="1"/>
          </p:cNvSpPr>
          <p:nvPr>
            <p:ph type="ctrTitle"/>
          </p:nvPr>
        </p:nvSpPr>
        <p:spPr>
          <a:xfrm>
            <a:off x="2786061" y="1706052"/>
            <a:ext cx="9058277" cy="555438"/>
          </a:xfrm>
        </p:spPr>
        <p:txBody>
          <a:bodyPr/>
          <a:lstStyle/>
          <a:p>
            <a:r>
              <a:rPr lang="en-US" sz="2800" dirty="0">
                <a:latin typeface="Lub Dub Medium" panose="020B0603030403020204" pitchFamily="34" charset="0"/>
              </a:rPr>
              <a:t>Shared Decision-Making (SDM) in AF Management</a:t>
            </a:r>
          </a:p>
        </p:txBody>
      </p:sp>
      <p:graphicFrame>
        <p:nvGraphicFramePr>
          <p:cNvPr id="3" name="Table 2">
            <a:extLst>
              <a:ext uri="{FF2B5EF4-FFF2-40B4-BE49-F238E27FC236}">
                <a16:creationId xmlns:a16="http://schemas.microsoft.com/office/drawing/2014/main" id="{19150663-209E-B9D1-7283-3A404F50D335}"/>
              </a:ext>
            </a:extLst>
          </p:cNvPr>
          <p:cNvGraphicFramePr>
            <a:graphicFrameLocks noGrp="1"/>
          </p:cNvGraphicFramePr>
          <p:nvPr>
            <p:extLst>
              <p:ext uri="{D42A27DB-BD31-4B8C-83A1-F6EECF244321}">
                <p14:modId xmlns:p14="http://schemas.microsoft.com/office/powerpoint/2010/main" val="2967515430"/>
              </p:ext>
            </p:extLst>
          </p:nvPr>
        </p:nvGraphicFramePr>
        <p:xfrm>
          <a:off x="2598835" y="2667000"/>
          <a:ext cx="9432728" cy="3856548"/>
        </p:xfrm>
        <a:graphic>
          <a:graphicData uri="http://schemas.openxmlformats.org/drawingml/2006/table">
            <a:tbl>
              <a:tblPr firstRow="1" firstCol="1" bandRow="1"/>
              <a:tblGrid>
                <a:gridCol w="943273">
                  <a:extLst>
                    <a:ext uri="{9D8B030D-6E8A-4147-A177-3AD203B41FA5}">
                      <a16:colId xmlns:a16="http://schemas.microsoft.com/office/drawing/2014/main" val="687372236"/>
                    </a:ext>
                  </a:extLst>
                </a:gridCol>
                <a:gridCol w="933840">
                  <a:extLst>
                    <a:ext uri="{9D8B030D-6E8A-4147-A177-3AD203B41FA5}">
                      <a16:colId xmlns:a16="http://schemas.microsoft.com/office/drawing/2014/main" val="4103451459"/>
                    </a:ext>
                  </a:extLst>
                </a:gridCol>
                <a:gridCol w="7555615">
                  <a:extLst>
                    <a:ext uri="{9D8B030D-6E8A-4147-A177-3AD203B41FA5}">
                      <a16:colId xmlns:a16="http://schemas.microsoft.com/office/drawing/2014/main" val="2052437179"/>
                    </a:ext>
                  </a:extLst>
                </a:gridCol>
              </a:tblGrid>
              <a:tr h="1196583">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a:cs typeface="Times New Roman"/>
                        </a:rPr>
                        <a:t>Referenced studies that support the recommendations are summarized in the Online Data Supplement.</a:t>
                      </a:r>
                    </a:p>
                  </a:txBody>
                  <a:tcPr marL="7620" marR="762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9039748"/>
                  </a:ext>
                </a:extLst>
              </a:tr>
              <a:tr h="54897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075737"/>
                  </a:ext>
                </a:extLst>
              </a:tr>
              <a:tr h="1844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the use of evidence-based decision aids might be useful to guide stroke reduction therapy treatment decisions throughout the disease course to improve engagement, decisional quality, and patient satisfaction.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4446"/>
                  </a:ext>
                </a:extLst>
              </a:tr>
            </a:tbl>
          </a:graphicData>
        </a:graphic>
      </p:graphicFrame>
    </p:spTree>
    <p:extLst>
      <p:ext uri="{BB962C8B-B14F-4D97-AF65-F5344CB8AC3E}">
        <p14:creationId xmlns:p14="http://schemas.microsoft.com/office/powerpoint/2010/main" val="55199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71FE893-9D8F-7A28-746D-EB7E4D5CBD24}"/>
              </a:ext>
            </a:extLst>
          </p:cNvPr>
          <p:cNvSpPr>
            <a:spLocks noGrp="1"/>
          </p:cNvSpPr>
          <p:nvPr>
            <p:ph type="ctrTitle"/>
          </p:nvPr>
        </p:nvSpPr>
        <p:spPr>
          <a:xfrm>
            <a:off x="2993627" y="1143000"/>
            <a:ext cx="8643146" cy="640698"/>
          </a:xfrm>
        </p:spPr>
        <p:txBody>
          <a:bodyPr/>
          <a:lstStyle/>
          <a:p>
            <a:r>
              <a:rPr lang="en-US" sz="2800" dirty="0">
                <a:latin typeface="Lub Dub Medium" panose="020B0603030403020204" pitchFamily="34" charset="0"/>
              </a:rPr>
              <a:t>Table 5. Publicly Available Decision Aids</a:t>
            </a:r>
          </a:p>
        </p:txBody>
      </p:sp>
      <p:graphicFrame>
        <p:nvGraphicFramePr>
          <p:cNvPr id="3" name="Table 2">
            <a:extLst>
              <a:ext uri="{FF2B5EF4-FFF2-40B4-BE49-F238E27FC236}">
                <a16:creationId xmlns:a16="http://schemas.microsoft.com/office/drawing/2014/main" id="{0D24385F-C30A-0E88-C88E-6B573E661BA6}"/>
              </a:ext>
            </a:extLst>
          </p:cNvPr>
          <p:cNvGraphicFramePr>
            <a:graphicFrameLocks noGrp="1"/>
          </p:cNvGraphicFramePr>
          <p:nvPr>
            <p:extLst>
              <p:ext uri="{D42A27DB-BD31-4B8C-83A1-F6EECF244321}">
                <p14:modId xmlns:p14="http://schemas.microsoft.com/office/powerpoint/2010/main" val="2029768565"/>
              </p:ext>
            </p:extLst>
          </p:nvPr>
        </p:nvGraphicFramePr>
        <p:xfrm>
          <a:off x="1006475" y="2018030"/>
          <a:ext cx="12617450" cy="5068570"/>
        </p:xfrm>
        <a:graphic>
          <a:graphicData uri="http://schemas.openxmlformats.org/drawingml/2006/table">
            <a:tbl>
              <a:tblPr firstRow="1" firstCol="1" bandRow="1"/>
              <a:tblGrid>
                <a:gridCol w="4875383">
                  <a:extLst>
                    <a:ext uri="{9D8B030D-6E8A-4147-A177-3AD203B41FA5}">
                      <a16:colId xmlns:a16="http://schemas.microsoft.com/office/drawing/2014/main" val="1771083880"/>
                    </a:ext>
                  </a:extLst>
                </a:gridCol>
                <a:gridCol w="5150443">
                  <a:extLst>
                    <a:ext uri="{9D8B030D-6E8A-4147-A177-3AD203B41FA5}">
                      <a16:colId xmlns:a16="http://schemas.microsoft.com/office/drawing/2014/main" val="1312661335"/>
                    </a:ext>
                  </a:extLst>
                </a:gridCol>
                <a:gridCol w="2591624">
                  <a:extLst>
                    <a:ext uri="{9D8B030D-6E8A-4147-A177-3AD203B41FA5}">
                      <a16:colId xmlns:a16="http://schemas.microsoft.com/office/drawing/2014/main" val="3853827983"/>
                    </a:ext>
                  </a:extLst>
                </a:gridCol>
              </a:tblGrid>
              <a:tr h="26356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Agency</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Website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Focus Area</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12114583"/>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American College of Cardiology</a:t>
                      </a:r>
                      <a:br>
                        <a:rPr lang="en-US" sz="1800" b="1" dirty="0">
                          <a:effectLst/>
                          <a:latin typeface="Times New Roman"/>
                          <a:ea typeface="Times New Roman" panose="02020603050405020304" pitchFamily="18" charset="0"/>
                        </a:rPr>
                      </a:br>
                      <a:r>
                        <a:rPr lang="en-US" sz="1800" b="1" dirty="0">
                          <a:effectLst/>
                          <a:latin typeface="Times New Roman"/>
                          <a:ea typeface="Times New Roman" panose="02020603050405020304" pitchFamily="18" charset="0"/>
                        </a:rPr>
                        <a:t>Colorado Program for Patient Centered Decisions</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hlinkClick r:id="rId2"/>
                        </a:rPr>
                        <a:t>https://patientdecisionaid.org/icd/atrial-fibrillation/</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4032"/>
                  </a:ext>
                </a:extLst>
              </a:tr>
              <a:tr h="263563">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Anticoagulation Choice Decision Aid</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3"/>
                        </a:rPr>
                        <a:t>https://anticoagulationdecisionaid.mayoclinic.org/</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212177"/>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Ottawa Hospital Research Institute</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rPr>
                        <a:t>Developer Healthwise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4"/>
                        </a:rPr>
                        <a:t>https://decisionaid.ohri.ca/AZlist.html</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AF ablation</a:t>
                      </a:r>
                      <a:br>
                        <a:rPr lang="en-US" sz="1800" dirty="0">
                          <a:effectLst/>
                          <a:latin typeface="Times New Roman"/>
                          <a:ea typeface="Times New Roman" panose="02020603050405020304" pitchFamily="18" charset="0"/>
                        </a:rPr>
                      </a:br>
                      <a:r>
                        <a:rPr lang="en-US" sz="1800" dirty="0">
                          <a:effectLst/>
                          <a:latin typeface="Times New Roman"/>
                          <a:ea typeface="Times New Roman" panose="02020603050405020304" pitchFamily="18" charset="0"/>
                        </a:rPr>
                        <a:t>Stroke risk reduction</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56241"/>
                  </a:ext>
                </a:extLst>
              </a:tr>
              <a:tr h="263563">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Stanford</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5"/>
                        </a:rPr>
                        <a:t>https://afibguide.com/</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98215"/>
                  </a:ext>
                </a:extLst>
              </a:tr>
            </a:tbl>
          </a:graphicData>
        </a:graphic>
      </p:graphicFrame>
    </p:spTree>
    <p:extLst>
      <p:ext uri="{BB962C8B-B14F-4D97-AF65-F5344CB8AC3E}">
        <p14:creationId xmlns:p14="http://schemas.microsoft.com/office/powerpoint/2010/main" val="1277437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DA2E9D-E12A-C362-2299-517A11EEE0C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5" name="TextBox 4">
            <a:extLst>
              <a:ext uri="{FF2B5EF4-FFF2-40B4-BE49-F238E27FC236}">
                <a16:creationId xmlns:a16="http://schemas.microsoft.com/office/drawing/2014/main" id="{C86A99B3-04A0-D4F7-894B-F39B85839DF9}"/>
              </a:ext>
            </a:extLst>
          </p:cNvPr>
          <p:cNvSpPr txBox="1"/>
          <p:nvPr/>
        </p:nvSpPr>
        <p:spPr>
          <a:xfrm>
            <a:off x="3924300" y="3256438"/>
            <a:ext cx="6781800" cy="861774"/>
          </a:xfrm>
          <a:prstGeom prst="rect">
            <a:avLst/>
          </a:prstGeom>
          <a:noFill/>
        </p:spPr>
        <p:txBody>
          <a:bodyPr wrap="square">
            <a:spAutoFit/>
          </a:bodyPr>
          <a:lstStyle/>
          <a:p>
            <a:pPr algn="ctr"/>
            <a:r>
              <a:rPr lang="en-US" sz="5000" dirty="0">
                <a:latin typeface="Lub Dub Bold" panose="020B0803030403020204" pitchFamily="34" charset="0"/>
              </a:rPr>
              <a:t>Clinical Evaluation </a:t>
            </a:r>
          </a:p>
        </p:txBody>
      </p:sp>
    </p:spTree>
    <p:extLst>
      <p:ext uri="{BB962C8B-B14F-4D97-AF65-F5344CB8AC3E}">
        <p14:creationId xmlns:p14="http://schemas.microsoft.com/office/powerpoint/2010/main" val="2062554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A07CB1-9D9D-928A-6360-B4AAF9F9F1D4}"/>
              </a:ext>
            </a:extLst>
          </p:cNvPr>
          <p:cNvSpPr>
            <a:spLocks noGrp="1"/>
          </p:cNvSpPr>
          <p:nvPr>
            <p:ph type="ctrTitle"/>
          </p:nvPr>
        </p:nvSpPr>
        <p:spPr>
          <a:xfrm>
            <a:off x="2324099" y="972511"/>
            <a:ext cx="9982200" cy="640698"/>
          </a:xfrm>
        </p:spPr>
        <p:txBody>
          <a:bodyPr/>
          <a:lstStyle/>
          <a:p>
            <a:r>
              <a:rPr lang="en-US" sz="2800" dirty="0">
                <a:latin typeface="Lub Dub Medium" panose="020B0603030403020204" pitchFamily="34" charset="0"/>
              </a:rPr>
              <a:t>Table 6. CHARGE-AF Risk Score for Detecting Incident AF*</a:t>
            </a:r>
          </a:p>
        </p:txBody>
      </p:sp>
      <p:graphicFrame>
        <p:nvGraphicFramePr>
          <p:cNvPr id="3" name="Table 2">
            <a:extLst>
              <a:ext uri="{FF2B5EF4-FFF2-40B4-BE49-F238E27FC236}">
                <a16:creationId xmlns:a16="http://schemas.microsoft.com/office/drawing/2014/main" id="{C4B4BA16-F685-8185-33B7-AA04E803A63A}"/>
              </a:ext>
            </a:extLst>
          </p:cNvPr>
          <p:cNvGraphicFramePr>
            <a:graphicFrameLocks noGrp="1"/>
          </p:cNvGraphicFramePr>
          <p:nvPr>
            <p:extLst>
              <p:ext uri="{D42A27DB-BD31-4B8C-83A1-F6EECF244321}">
                <p14:modId xmlns:p14="http://schemas.microsoft.com/office/powerpoint/2010/main" val="1481147915"/>
              </p:ext>
            </p:extLst>
          </p:nvPr>
        </p:nvGraphicFramePr>
        <p:xfrm>
          <a:off x="1600199" y="1778456"/>
          <a:ext cx="11430000" cy="4650740"/>
        </p:xfrm>
        <a:graphic>
          <a:graphicData uri="http://schemas.openxmlformats.org/drawingml/2006/table">
            <a:tbl>
              <a:tblPr firstRow="1" firstCol="1" bandRow="1"/>
              <a:tblGrid>
                <a:gridCol w="4204975">
                  <a:extLst>
                    <a:ext uri="{9D8B030D-6E8A-4147-A177-3AD203B41FA5}">
                      <a16:colId xmlns:a16="http://schemas.microsoft.com/office/drawing/2014/main" val="3501075619"/>
                    </a:ext>
                  </a:extLst>
                </a:gridCol>
                <a:gridCol w="3719825">
                  <a:extLst>
                    <a:ext uri="{9D8B030D-6E8A-4147-A177-3AD203B41FA5}">
                      <a16:colId xmlns:a16="http://schemas.microsoft.com/office/drawing/2014/main" val="1159024805"/>
                    </a:ext>
                  </a:extLst>
                </a:gridCol>
                <a:gridCol w="3505200">
                  <a:extLst>
                    <a:ext uri="{9D8B030D-6E8A-4147-A177-3AD203B41FA5}">
                      <a16:colId xmlns:a16="http://schemas.microsoft.com/office/drawing/2014/main" val="3955769880"/>
                    </a:ext>
                  </a:extLst>
                </a:gridCol>
              </a:tblGrid>
              <a:tr h="0">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Variable (X)</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Estimated β coefficient (SE)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HR (95% CI)</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18757169"/>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Age (per 5-y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0.508 (0.022)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1.66 (1.59-1.74)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85170"/>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White race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0.465 (0.093)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1.59 (1.33-1.91)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47741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Height (per 10-cm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0.248 (0.036)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1.28 (1.19-1.38)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4977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Weight (per 15-kg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0.115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1.12 (1.05-1.20)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01377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Systolic BP (per 20-mm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0.197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1.22 (1.14-1.30)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95350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Diastolic BP (per 10-mm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-0.101 (0.032)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0.90 (0.85-0.96)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06152"/>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Smoking (current versus former/never)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0.359 (0.063)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1.42 (1.25-1.60)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23781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Diabetes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0.237 (0.073)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1.27 (1.64-2.48)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96670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Myocardial infarction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0.496 (0.089)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1.64 (1.38-1.96)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95244"/>
                  </a:ext>
                </a:extLst>
              </a:tr>
            </a:tbl>
          </a:graphicData>
        </a:graphic>
      </p:graphicFrame>
      <p:sp>
        <p:nvSpPr>
          <p:cNvPr id="7" name="TextBox 6">
            <a:extLst>
              <a:ext uri="{FF2B5EF4-FFF2-40B4-BE49-F238E27FC236}">
                <a16:creationId xmlns:a16="http://schemas.microsoft.com/office/drawing/2014/main" id="{21223618-8F41-36CC-C335-FD90D37ED276}"/>
              </a:ext>
            </a:extLst>
          </p:cNvPr>
          <p:cNvSpPr txBox="1"/>
          <p:nvPr/>
        </p:nvSpPr>
        <p:spPr>
          <a:xfrm>
            <a:off x="1550476" y="7026256"/>
            <a:ext cx="11946068" cy="461665"/>
          </a:xfrm>
          <a:prstGeom prst="rect">
            <a:avLst/>
          </a:prstGeom>
          <a:noFill/>
        </p:spPr>
        <p:txBody>
          <a:bodyPr wrap="square">
            <a:spAutoFit/>
          </a:bodyPr>
          <a:lstStyle/>
          <a:p>
            <a:r>
              <a:rPr lang="en-US" sz="1200" dirty="0">
                <a:latin typeface="Lub Dub Medium" panose="020B0603030403020204" pitchFamily="34" charset="0"/>
              </a:rPr>
              <a:t>AF indicates atrial fibrillation; BP, blood pressure; CHARGE-AF, Cohorts for Heart and Aging Research in Genomic Epidemiology model for atrial fibrillation; HR, hazard ratio; and SE, standard error.</a:t>
            </a:r>
          </a:p>
        </p:txBody>
      </p:sp>
      <p:sp>
        <p:nvSpPr>
          <p:cNvPr id="9" name="TextBox 8">
            <a:extLst>
              <a:ext uri="{FF2B5EF4-FFF2-40B4-BE49-F238E27FC236}">
                <a16:creationId xmlns:a16="http://schemas.microsoft.com/office/drawing/2014/main" id="{6DCA1ACD-ED25-E86D-6EF4-0204A2C4217C}"/>
              </a:ext>
            </a:extLst>
          </p:cNvPr>
          <p:cNvSpPr txBox="1"/>
          <p:nvPr/>
        </p:nvSpPr>
        <p:spPr>
          <a:xfrm>
            <a:off x="1562668" y="6492027"/>
            <a:ext cx="11467531" cy="461665"/>
          </a:xfrm>
          <a:prstGeom prst="rect">
            <a:avLst/>
          </a:prstGeom>
          <a:noFill/>
        </p:spPr>
        <p:txBody>
          <a:bodyPr wrap="square">
            <a:spAutoFit/>
          </a:bodyPr>
          <a:lstStyle/>
          <a:p>
            <a:r>
              <a:rPr lang="en-US" sz="1200" dirty="0">
                <a:latin typeface="Lub Dub Medium" panose="020B0603030403020204" pitchFamily="34" charset="0"/>
              </a:rPr>
              <a:t>*Five-year risk is given by: 1 – 0.9718412736exp</a:t>
            </a:r>
            <a:r>
              <a:rPr lang="en-US" sz="1200" baseline="30000" dirty="0">
                <a:latin typeface="Lub Dub Medium" panose="020B0603030403020204" pitchFamily="34" charset="0"/>
              </a:rPr>
              <a:t>(ΣβX – 12.4411305)</a:t>
            </a:r>
            <a:r>
              <a:rPr lang="en-US" sz="1200" dirty="0">
                <a:latin typeface="Lub Dub Medium" panose="020B0603030403020204" pitchFamily="34" charset="0"/>
              </a:rPr>
              <a:t> , where β is the regression coefficient (column 2) and X is the level of each variable risk factor. Table 6 does not encompass all complications.</a:t>
            </a:r>
          </a:p>
        </p:txBody>
      </p:sp>
    </p:spTree>
    <p:extLst>
      <p:ext uri="{BB962C8B-B14F-4D97-AF65-F5344CB8AC3E}">
        <p14:creationId xmlns:p14="http://schemas.microsoft.com/office/powerpoint/2010/main" val="244887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6AF6F5-AA8C-6E25-465E-52259F240D5C}"/>
              </a:ext>
            </a:extLst>
          </p:cNvPr>
          <p:cNvSpPr>
            <a:spLocks noGrp="1"/>
          </p:cNvSpPr>
          <p:nvPr>
            <p:ph type="ctrTitle"/>
          </p:nvPr>
        </p:nvSpPr>
        <p:spPr>
          <a:xfrm>
            <a:off x="2617628" y="1021519"/>
            <a:ext cx="9067800" cy="914399"/>
          </a:xfrm>
        </p:spPr>
        <p:txBody>
          <a:bodyPr/>
          <a:lstStyle/>
          <a:p>
            <a:r>
              <a:rPr lang="en-US" sz="2800" dirty="0">
                <a:latin typeface="Lub Dub Medium" panose="020B0603030403020204" pitchFamily="34" charset="0"/>
              </a:rPr>
              <a:t>Table 7. C</a:t>
            </a:r>
            <a:r>
              <a:rPr lang="en-US" sz="2800" baseline="-25000" dirty="0">
                <a:latin typeface="Lub Dub Medium" panose="020B0603030403020204" pitchFamily="34" charset="0"/>
              </a:rPr>
              <a:t>2</a:t>
            </a:r>
            <a:r>
              <a:rPr lang="en-US" sz="2800" dirty="0">
                <a:latin typeface="Lub Dub Medium" panose="020B0603030403020204" pitchFamily="34" charset="0"/>
              </a:rPr>
              <a:t>HEST Risk Score for Detecting Incident AF*</a:t>
            </a:r>
          </a:p>
        </p:txBody>
      </p:sp>
      <p:sp>
        <p:nvSpPr>
          <p:cNvPr id="5" name="Slide Number Placeholder 4">
            <a:extLst>
              <a:ext uri="{FF2B5EF4-FFF2-40B4-BE49-F238E27FC236}">
                <a16:creationId xmlns:a16="http://schemas.microsoft.com/office/drawing/2014/main" id="{8C64569A-F1E7-9A42-A925-79A59C163505}"/>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8" name="TextBox 7">
            <a:extLst>
              <a:ext uri="{FF2B5EF4-FFF2-40B4-BE49-F238E27FC236}">
                <a16:creationId xmlns:a16="http://schemas.microsoft.com/office/drawing/2014/main" id="{A658D48B-307B-1662-4B3F-D8FDFD2C0127}"/>
              </a:ext>
            </a:extLst>
          </p:cNvPr>
          <p:cNvSpPr txBox="1"/>
          <p:nvPr/>
        </p:nvSpPr>
        <p:spPr>
          <a:xfrm>
            <a:off x="289560" y="6571475"/>
            <a:ext cx="13723937" cy="276999"/>
          </a:xfrm>
          <a:prstGeom prst="rect">
            <a:avLst/>
          </a:prstGeom>
          <a:noFill/>
        </p:spPr>
        <p:txBody>
          <a:bodyPr wrap="square">
            <a:spAutoFit/>
          </a:bodyPr>
          <a:lstStyle/>
          <a:p>
            <a:r>
              <a:rPr lang="en-US" sz="1200" dirty="0">
                <a:latin typeface="Lub Dub Medium" panose="020B0603030403020204" pitchFamily="34" charset="0"/>
              </a:rPr>
              <a:t>*Total points 0-8. For the C</a:t>
            </a:r>
            <a:r>
              <a:rPr lang="en-US" sz="1200" baseline="-25000" dirty="0">
                <a:latin typeface="Lub Dub Medium" panose="020B0603030403020204" pitchFamily="34" charset="0"/>
              </a:rPr>
              <a:t>2</a:t>
            </a:r>
            <a:r>
              <a:rPr lang="en-US" sz="1200" dirty="0">
                <a:latin typeface="Lub Dub Medium" panose="020B0603030403020204" pitchFamily="34" charset="0"/>
              </a:rPr>
              <a:t>HEST score, the C statistic was 0.749, with 95% CI of 0.729–0.769. The incident rate of AF increased significantly with higher C</a:t>
            </a:r>
            <a:r>
              <a:rPr lang="en-US" sz="1200" baseline="-25000" dirty="0">
                <a:latin typeface="Lub Dub Medium" panose="020B0603030403020204" pitchFamily="34" charset="0"/>
              </a:rPr>
              <a:t>2</a:t>
            </a:r>
            <a:r>
              <a:rPr lang="en-US" sz="1200" dirty="0">
                <a:latin typeface="Lub Dub Medium" panose="020B0603030403020204" pitchFamily="34" charset="0"/>
              </a:rPr>
              <a:t>HEST scores.</a:t>
            </a:r>
          </a:p>
        </p:txBody>
      </p:sp>
      <p:sp>
        <p:nvSpPr>
          <p:cNvPr id="10" name="TextBox 9">
            <a:extLst>
              <a:ext uri="{FF2B5EF4-FFF2-40B4-BE49-F238E27FC236}">
                <a16:creationId xmlns:a16="http://schemas.microsoft.com/office/drawing/2014/main" id="{5908A471-4E2F-B9D3-53BE-A52ADF78B619}"/>
              </a:ext>
            </a:extLst>
          </p:cNvPr>
          <p:cNvSpPr txBox="1"/>
          <p:nvPr/>
        </p:nvSpPr>
        <p:spPr>
          <a:xfrm>
            <a:off x="304800" y="7008167"/>
            <a:ext cx="14165262" cy="461665"/>
          </a:xfrm>
          <a:prstGeom prst="rect">
            <a:avLst/>
          </a:prstGeom>
          <a:noFill/>
        </p:spPr>
        <p:txBody>
          <a:bodyPr wrap="square">
            <a:spAutoFit/>
          </a:bodyPr>
          <a:lstStyle/>
          <a:p>
            <a:r>
              <a:rPr lang="en-US" sz="1200" dirty="0">
                <a:latin typeface="Lub Dub Medium" panose="020B0603030403020204" pitchFamily="34" charset="0"/>
              </a:rPr>
              <a:t>AF indicates atrial fibrillation; CAD, coronary artery disease; C</a:t>
            </a:r>
            <a:r>
              <a:rPr lang="en-US" sz="1200" baseline="-25000" dirty="0">
                <a:latin typeface="Lub Dub Medium" panose="020B0603030403020204" pitchFamily="34" charset="0"/>
              </a:rPr>
              <a:t>2</a:t>
            </a:r>
            <a:r>
              <a:rPr lang="en-US" sz="1200" dirty="0">
                <a:latin typeface="Lub Dub Medium" panose="020B0603030403020204" pitchFamily="34" charset="0"/>
              </a:rPr>
              <a:t>HEST, coronary artery disease or chronic obstructive pulmonary disease [1 point each]; hypertension [1 point]; elderly [age ≥75 y, 2 points]; systolic HF [2 points]; thyroid disease [hyperthyroidism, 1 point]); and COPD, chronic obstructive pulmonary disease.</a:t>
            </a:r>
          </a:p>
        </p:txBody>
      </p:sp>
      <p:graphicFrame>
        <p:nvGraphicFramePr>
          <p:cNvPr id="11" name="Table 10">
            <a:extLst>
              <a:ext uri="{FF2B5EF4-FFF2-40B4-BE49-F238E27FC236}">
                <a16:creationId xmlns:a16="http://schemas.microsoft.com/office/drawing/2014/main" id="{0341F9C3-11D1-30C2-B980-AD2E21CD77D1}"/>
              </a:ext>
            </a:extLst>
          </p:cNvPr>
          <p:cNvGraphicFramePr>
            <a:graphicFrameLocks noGrp="1"/>
          </p:cNvGraphicFramePr>
          <p:nvPr>
            <p:extLst>
              <p:ext uri="{D42A27DB-BD31-4B8C-83A1-F6EECF244321}">
                <p14:modId xmlns:p14="http://schemas.microsoft.com/office/powerpoint/2010/main" val="1684832353"/>
              </p:ext>
            </p:extLst>
          </p:nvPr>
        </p:nvGraphicFramePr>
        <p:xfrm>
          <a:off x="3314698" y="2240539"/>
          <a:ext cx="8001001" cy="3721694"/>
        </p:xfrm>
        <a:graphic>
          <a:graphicData uri="http://schemas.openxmlformats.org/drawingml/2006/table">
            <a:tbl>
              <a:tblPr firstRow="1" firstCol="1" bandRow="1"/>
              <a:tblGrid>
                <a:gridCol w="2607620">
                  <a:extLst>
                    <a:ext uri="{9D8B030D-6E8A-4147-A177-3AD203B41FA5}">
                      <a16:colId xmlns:a16="http://schemas.microsoft.com/office/drawing/2014/main" val="263855246"/>
                    </a:ext>
                  </a:extLst>
                </a:gridCol>
                <a:gridCol w="2726112">
                  <a:extLst>
                    <a:ext uri="{9D8B030D-6E8A-4147-A177-3AD203B41FA5}">
                      <a16:colId xmlns:a16="http://schemas.microsoft.com/office/drawing/2014/main" val="2266540342"/>
                    </a:ext>
                  </a:extLst>
                </a:gridCol>
                <a:gridCol w="2667269">
                  <a:extLst>
                    <a:ext uri="{9D8B030D-6E8A-4147-A177-3AD203B41FA5}">
                      <a16:colId xmlns:a16="http://schemas.microsoft.com/office/drawing/2014/main" val="1387968804"/>
                    </a:ext>
                  </a:extLst>
                </a:gridCol>
              </a:tblGrid>
              <a:tr h="5013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Acronym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Risk Factor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3098820"/>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t>
                      </a:r>
                      <a:r>
                        <a:rPr lang="en-US" sz="1800"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CAD/COPD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731654"/>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964816"/>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Elderly (age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017222"/>
                  </a:ext>
                </a:extLst>
              </a:tr>
              <a:tr h="62348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Systolic 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85425"/>
                  </a:ext>
                </a:extLst>
              </a:tr>
              <a:tr h="1092793">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Thyroid disease (hyperthyroidism)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614892"/>
                  </a:ext>
                </a:extLst>
              </a:tr>
            </a:tbl>
          </a:graphicData>
        </a:graphic>
      </p:graphicFrame>
    </p:spTree>
    <p:extLst>
      <p:ext uri="{BB962C8B-B14F-4D97-AF65-F5344CB8AC3E}">
        <p14:creationId xmlns:p14="http://schemas.microsoft.com/office/powerpoint/2010/main" val="3052297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BB70D85-583E-D43F-DD28-10A52E3539E2}"/>
              </a:ext>
            </a:extLst>
          </p:cNvPr>
          <p:cNvSpPr>
            <a:spLocks noGrp="1"/>
          </p:cNvSpPr>
          <p:nvPr>
            <p:ph type="ctrTitle"/>
          </p:nvPr>
        </p:nvSpPr>
        <p:spPr>
          <a:xfrm>
            <a:off x="5105400" y="381000"/>
            <a:ext cx="4419600" cy="695324"/>
          </a:xfrm>
        </p:spPr>
        <p:txBody>
          <a:bodyPr/>
          <a:lstStyle/>
          <a:p>
            <a:r>
              <a:rPr lang="en-US" sz="2800" dirty="0">
                <a:latin typeface="Lub Dub Medium" panose="020B0603030403020204" pitchFamily="34" charset="0"/>
              </a:rPr>
              <a:t>Basic Clinical Evaluation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4468526-62D6-1625-8A09-EC1BC9305972}"/>
              </a:ext>
            </a:extLst>
          </p:cNvPr>
          <p:cNvGraphicFramePr>
            <a:graphicFrameLocks noGrp="1"/>
          </p:cNvGraphicFramePr>
          <p:nvPr>
            <p:extLst>
              <p:ext uri="{D42A27DB-BD31-4B8C-83A1-F6EECF244321}">
                <p14:modId xmlns:p14="http://schemas.microsoft.com/office/powerpoint/2010/main" val="3272184734"/>
              </p:ext>
            </p:extLst>
          </p:nvPr>
        </p:nvGraphicFramePr>
        <p:xfrm>
          <a:off x="1006473" y="1295400"/>
          <a:ext cx="12617450" cy="5968492"/>
        </p:xfrm>
        <a:graphic>
          <a:graphicData uri="http://schemas.openxmlformats.org/drawingml/2006/table">
            <a:tbl>
              <a:tblPr firstRow="1" firstCol="1" bandRow="1"/>
              <a:tblGrid>
                <a:gridCol w="1334926">
                  <a:extLst>
                    <a:ext uri="{9D8B030D-6E8A-4147-A177-3AD203B41FA5}">
                      <a16:colId xmlns:a16="http://schemas.microsoft.com/office/drawing/2014/main" val="900224738"/>
                    </a:ext>
                  </a:extLst>
                </a:gridCol>
                <a:gridCol w="1334926">
                  <a:extLst>
                    <a:ext uri="{9D8B030D-6E8A-4147-A177-3AD203B41FA5}">
                      <a16:colId xmlns:a16="http://schemas.microsoft.com/office/drawing/2014/main" val="2214800797"/>
                    </a:ext>
                  </a:extLst>
                </a:gridCol>
                <a:gridCol w="9947598">
                  <a:extLst>
                    <a:ext uri="{9D8B030D-6E8A-4147-A177-3AD203B41FA5}">
                      <a16:colId xmlns:a16="http://schemas.microsoft.com/office/drawing/2014/main" val="448253275"/>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Basic Clinical Evaluation</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Basic Clinical Evaluation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04110838"/>
                  </a:ext>
                </a:extLst>
              </a:tr>
              <a:tr h="65659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695951"/>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a transthoracic echocardiogram to assess cardiac structure, laboratory testing to include a complete blood count, metabolic panel, and thyroid function,</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when clinical suspicion exists, targeted testing to assess for other medical conditions associated with AF are recommended to determine stroke and bleeding risk factors, as well as underlying conditions that will guide further management.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369110"/>
                  </a:ext>
                </a:extLst>
              </a:tr>
              <a:tr h="0">
                <a:tc>
                  <a:txBody>
                    <a:bodyPr/>
                    <a:lstStyle/>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protocolized testing for ischemia, acute coronary syndrome (ACS), and pulmonary embolism (PE) should not routinely be performed to assess the etiology of AF unless there are additional signs or symptoms to indicate those disorders.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33472"/>
                  </a:ext>
                </a:extLst>
              </a:tr>
            </a:tbl>
          </a:graphicData>
        </a:graphic>
      </p:graphicFrame>
    </p:spTree>
    <p:extLst>
      <p:ext uri="{BB962C8B-B14F-4D97-AF65-F5344CB8AC3E}">
        <p14:creationId xmlns:p14="http://schemas.microsoft.com/office/powerpoint/2010/main" val="272955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B3B3E97-2AB4-F2EB-13C2-2986442A5CD6}"/>
              </a:ext>
            </a:extLst>
          </p:cNvPr>
          <p:cNvSpPr>
            <a:spLocks noGrp="1"/>
          </p:cNvSpPr>
          <p:nvPr>
            <p:ph type="ctrTitle"/>
          </p:nvPr>
        </p:nvSpPr>
        <p:spPr>
          <a:xfrm>
            <a:off x="3886200" y="762000"/>
            <a:ext cx="6858000" cy="533399"/>
          </a:xfrm>
        </p:spPr>
        <p:txBody>
          <a:bodyPr/>
          <a:lstStyle/>
          <a:p>
            <a:r>
              <a:rPr lang="en-US" sz="2800" dirty="0">
                <a:latin typeface="Lub Dub Medium" panose="020B0603030403020204" pitchFamily="34" charset="0"/>
              </a:rPr>
              <a:t>Rhythm Monitoring Tools and Methods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3DD26FE-6FED-77FE-B6AA-5C2237F1B894}"/>
              </a:ext>
            </a:extLst>
          </p:cNvPr>
          <p:cNvGraphicFramePr>
            <a:graphicFrameLocks noGrp="1"/>
          </p:cNvGraphicFramePr>
          <p:nvPr>
            <p:extLst>
              <p:ext uri="{D42A27DB-BD31-4B8C-83A1-F6EECF244321}">
                <p14:modId xmlns:p14="http://schemas.microsoft.com/office/powerpoint/2010/main" val="2300308637"/>
              </p:ext>
            </p:extLst>
          </p:nvPr>
        </p:nvGraphicFramePr>
        <p:xfrm>
          <a:off x="1676400" y="1600200"/>
          <a:ext cx="11277600" cy="5747889"/>
        </p:xfrm>
        <a:graphic>
          <a:graphicData uri="http://schemas.openxmlformats.org/drawingml/2006/table">
            <a:tbl>
              <a:tblPr firstRow="1" firstCol="1" bandRow="1"/>
              <a:tblGrid>
                <a:gridCol w="1296623">
                  <a:extLst>
                    <a:ext uri="{9D8B030D-6E8A-4147-A177-3AD203B41FA5}">
                      <a16:colId xmlns:a16="http://schemas.microsoft.com/office/drawing/2014/main" val="2468972020"/>
                    </a:ext>
                  </a:extLst>
                </a:gridCol>
                <a:gridCol w="1302652">
                  <a:extLst>
                    <a:ext uri="{9D8B030D-6E8A-4147-A177-3AD203B41FA5}">
                      <a16:colId xmlns:a16="http://schemas.microsoft.com/office/drawing/2014/main" val="2206919819"/>
                    </a:ext>
                  </a:extLst>
                </a:gridCol>
                <a:gridCol w="8678325">
                  <a:extLst>
                    <a:ext uri="{9D8B030D-6E8A-4147-A177-3AD203B41FA5}">
                      <a16:colId xmlns:a16="http://schemas.microsoft.com/office/drawing/2014/main" val="2662048067"/>
                    </a:ext>
                  </a:extLst>
                </a:gridCol>
              </a:tblGrid>
              <a:tr h="1325543">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Rhythm Monitoring Tools and Methods</a:t>
                      </a:r>
                    </a:p>
                    <a:p>
                      <a:pPr marL="0" marR="0" algn="ctr">
                        <a:lnSpc>
                          <a:spcPct val="200000"/>
                        </a:lnSpc>
                        <a:spcBef>
                          <a:spcPts val="600"/>
                        </a:spcBef>
                        <a:spcAft>
                          <a:spcPts val="140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Rhythm Monitoring Tools and Methods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100" dirty="0">
                          <a:effectLst/>
                          <a:latin typeface="Times New Roman" panose="02020603050405020304" pitchFamily="18" charset="0"/>
                          <a:ea typeface="Calibri" panose="020F0502020204030204" pitchFamily="34"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1964051"/>
                  </a:ext>
                </a:extLst>
              </a:tr>
              <a:tr h="406754">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4820"/>
                  </a:ext>
                </a:extLst>
              </a:tr>
              <a:tr h="184627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individuals without a known history of AF, it is recommended that an initial AF diagnosis be made by a clinician using visual interpretation of the electrocardiographic signals, regardless of the type of rhythm or monitoring device.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372445"/>
                  </a:ext>
                </a:extLst>
              </a:tr>
              <a:tr h="210569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an intracardiac rhythm device capable of a diagnosis of AF, such as from an atrial pacemaker lead, a diagnosis of AF should only be made after it is visually confirmed by reviewing intracardiac tracings to exclude signal artifacts and other arrhythmias.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606620"/>
                  </a:ext>
                </a:extLst>
              </a:tr>
            </a:tbl>
          </a:graphicData>
        </a:graphic>
      </p:graphicFrame>
    </p:spTree>
    <p:extLst>
      <p:ext uri="{BB962C8B-B14F-4D97-AF65-F5344CB8AC3E}">
        <p14:creationId xmlns:p14="http://schemas.microsoft.com/office/powerpoint/2010/main" val="2612602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E05AE58-EB6F-5D56-4DB8-63BF6BF7F887}"/>
              </a:ext>
            </a:extLst>
          </p:cNvPr>
          <p:cNvSpPr>
            <a:spLocks noGrp="1"/>
          </p:cNvSpPr>
          <p:nvPr>
            <p:ph type="ctrTitle"/>
          </p:nvPr>
        </p:nvSpPr>
        <p:spPr>
          <a:xfrm>
            <a:off x="3374231" y="457200"/>
            <a:ext cx="8153400" cy="609599"/>
          </a:xfrm>
        </p:spPr>
        <p:txBody>
          <a:bodyPr/>
          <a:lstStyle/>
          <a:p>
            <a:r>
              <a:rPr lang="en-US" sz="2800" dirty="0">
                <a:latin typeface="Lub Dub Medium" panose="020B0603030403020204" pitchFamily="34" charset="0"/>
              </a:rPr>
              <a:t>Rhythm Monitoring Tools and Methods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8C691BB-3713-E902-A1B1-3FCEBCBF0605}"/>
              </a:ext>
            </a:extLst>
          </p:cNvPr>
          <p:cNvGraphicFramePr>
            <a:graphicFrameLocks noGrp="1"/>
          </p:cNvGraphicFramePr>
          <p:nvPr>
            <p:extLst>
              <p:ext uri="{D42A27DB-BD31-4B8C-83A1-F6EECF244321}">
                <p14:modId xmlns:p14="http://schemas.microsoft.com/office/powerpoint/2010/main" val="3088864989"/>
              </p:ext>
            </p:extLst>
          </p:nvPr>
        </p:nvGraphicFramePr>
        <p:xfrm>
          <a:off x="1905000" y="1219200"/>
          <a:ext cx="11091863" cy="6164834"/>
        </p:xfrm>
        <a:graphic>
          <a:graphicData uri="http://schemas.openxmlformats.org/drawingml/2006/table">
            <a:tbl>
              <a:tblPr firstRow="1" firstCol="1" bandRow="1"/>
              <a:tblGrid>
                <a:gridCol w="1275268">
                  <a:extLst>
                    <a:ext uri="{9D8B030D-6E8A-4147-A177-3AD203B41FA5}">
                      <a16:colId xmlns:a16="http://schemas.microsoft.com/office/drawing/2014/main" val="3176838518"/>
                    </a:ext>
                  </a:extLst>
                </a:gridCol>
                <a:gridCol w="1281198">
                  <a:extLst>
                    <a:ext uri="{9D8B030D-6E8A-4147-A177-3AD203B41FA5}">
                      <a16:colId xmlns:a16="http://schemas.microsoft.com/office/drawing/2014/main" val="3804217792"/>
                    </a:ext>
                  </a:extLst>
                </a:gridCol>
                <a:gridCol w="8535397">
                  <a:extLst>
                    <a:ext uri="{9D8B030D-6E8A-4147-A177-3AD203B41FA5}">
                      <a16:colId xmlns:a16="http://schemas.microsoft.com/office/drawing/2014/main" val="1031216003"/>
                    </a:ext>
                  </a:extLst>
                </a:gridCol>
              </a:tblGrid>
              <a:tr h="18288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who have had a systemic thromboembolic event without a known history of AF and in whom maximum sensitivity to detect AF is sought, an implantable cardiac monitor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53513"/>
                  </a:ext>
                </a:extLst>
              </a:tr>
              <a:tr h="25146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 diagnosis of AF, it is reasonable to infer AF frequency, duration, and burden using automated algorithms available from electrocardiographic monitors, implantable cardiac monitors, and cardiac rhythm devices with an atrial lead, recognizing that periodic review can be required to exclude other arrythmias.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469869"/>
                  </a:ext>
                </a:extLst>
              </a:tr>
              <a:tr h="16764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AF in whom cardiac monitoring is advised, it is reasonable to recommend use of a consumer-accessible electrocardiographic device that provides a high-quality tracing to detect recurrences.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872831"/>
                  </a:ext>
                </a:extLst>
              </a:tr>
            </a:tbl>
          </a:graphicData>
        </a:graphic>
      </p:graphicFrame>
    </p:spTree>
    <p:extLst>
      <p:ext uri="{BB962C8B-B14F-4D97-AF65-F5344CB8AC3E}">
        <p14:creationId xmlns:p14="http://schemas.microsoft.com/office/powerpoint/2010/main" val="254675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80A630-E869-85A7-1A50-088438ABFF96}"/>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5" name="TextBox 4">
            <a:extLst>
              <a:ext uri="{FF2B5EF4-FFF2-40B4-BE49-F238E27FC236}">
                <a16:creationId xmlns:a16="http://schemas.microsoft.com/office/drawing/2014/main" id="{C6E568C9-DE2E-6E77-811D-8F24BAA7F9F7}"/>
              </a:ext>
            </a:extLst>
          </p:cNvPr>
          <p:cNvSpPr txBox="1"/>
          <p:nvPr/>
        </p:nvSpPr>
        <p:spPr>
          <a:xfrm>
            <a:off x="2962275" y="2914471"/>
            <a:ext cx="8705850" cy="2400657"/>
          </a:xfrm>
          <a:prstGeom prst="rect">
            <a:avLst/>
          </a:prstGeom>
          <a:noFill/>
        </p:spPr>
        <p:txBody>
          <a:bodyPr wrap="square">
            <a:spAutoFit/>
          </a:bodyPr>
          <a:lstStyle/>
          <a:p>
            <a:pPr algn="ctr"/>
            <a:r>
              <a:rPr lang="en-US" sz="5000" dirty="0">
                <a:latin typeface="Lub Dub Bold" panose="020B0803030403020204" pitchFamily="34" charset="0"/>
              </a:rPr>
              <a:t>Lifestyle and Risk Factor Modification (LRFM) for AF Management</a:t>
            </a:r>
          </a:p>
        </p:txBody>
      </p:sp>
    </p:spTree>
    <p:extLst>
      <p:ext uri="{BB962C8B-B14F-4D97-AF65-F5344CB8AC3E}">
        <p14:creationId xmlns:p14="http://schemas.microsoft.com/office/powerpoint/2010/main" val="3641800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271186-E4DC-A5D1-71C3-8B0F84121AB2}"/>
              </a:ext>
            </a:extLst>
          </p:cNvPr>
          <p:cNvSpPr>
            <a:spLocks noGrp="1"/>
          </p:cNvSpPr>
          <p:nvPr>
            <p:ph type="ctrTitle"/>
          </p:nvPr>
        </p:nvSpPr>
        <p:spPr>
          <a:xfrm>
            <a:off x="5524500" y="838200"/>
            <a:ext cx="3581400" cy="567173"/>
          </a:xfrm>
        </p:spPr>
        <p:txBody>
          <a:bodyPr/>
          <a:lstStyle/>
          <a:p>
            <a:r>
              <a:rPr lang="en-US" sz="2800" dirty="0">
                <a:latin typeface="Lub Dub Medium" panose="020B0603030403020204" pitchFamily="34" charset="0"/>
              </a:rPr>
              <a:t>Primary Prevention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F05BB42-A699-1334-5ECA-8B05BA0A9303}"/>
              </a:ext>
            </a:extLst>
          </p:cNvPr>
          <p:cNvGraphicFramePr>
            <a:graphicFrameLocks noGrp="1"/>
          </p:cNvGraphicFramePr>
          <p:nvPr>
            <p:extLst>
              <p:ext uri="{D42A27DB-BD31-4B8C-83A1-F6EECF244321}">
                <p14:modId xmlns:p14="http://schemas.microsoft.com/office/powerpoint/2010/main" val="1663409979"/>
              </p:ext>
            </p:extLst>
          </p:nvPr>
        </p:nvGraphicFramePr>
        <p:xfrm>
          <a:off x="2704783" y="1862573"/>
          <a:ext cx="9220833" cy="4504454"/>
        </p:xfrm>
        <a:graphic>
          <a:graphicData uri="http://schemas.openxmlformats.org/drawingml/2006/table">
            <a:tbl>
              <a:tblPr firstRow="1" firstCol="1" bandRow="1"/>
              <a:tblGrid>
                <a:gridCol w="1077945">
                  <a:extLst>
                    <a:ext uri="{9D8B030D-6E8A-4147-A177-3AD203B41FA5}">
                      <a16:colId xmlns:a16="http://schemas.microsoft.com/office/drawing/2014/main" val="3804921388"/>
                    </a:ext>
                  </a:extLst>
                </a:gridCol>
                <a:gridCol w="1081014">
                  <a:extLst>
                    <a:ext uri="{9D8B030D-6E8A-4147-A177-3AD203B41FA5}">
                      <a16:colId xmlns:a16="http://schemas.microsoft.com/office/drawing/2014/main" val="1178058774"/>
                    </a:ext>
                  </a:extLst>
                </a:gridCol>
                <a:gridCol w="7061874">
                  <a:extLst>
                    <a:ext uri="{9D8B030D-6E8A-4147-A177-3AD203B41FA5}">
                      <a16:colId xmlns:a16="http://schemas.microsoft.com/office/drawing/2014/main" val="2291995390"/>
                    </a:ext>
                  </a:extLst>
                </a:gridCol>
              </a:tblGrid>
              <a:tr h="14382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Primary Prevention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Primary Prevention</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3240786"/>
                  </a:ext>
                </a:extLst>
              </a:tr>
              <a:tr h="42813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013512"/>
                  </a:ext>
                </a:extLst>
              </a:tr>
              <a:tr h="24770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at increased risk of AF should receive comprehensive guideline-directed LRFM for AF, targeting obesity, physical inactivity, unhealthy alcohol consumption, smoking,</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Times New Roman" panose="02020603050405020304" pitchFamily="18" charset="0"/>
                        </a:rPr>
                        <a:t>diabetes, and hypertension.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622180"/>
                  </a:ext>
                </a:extLst>
              </a:tr>
            </a:tbl>
          </a:graphicData>
        </a:graphic>
      </p:graphicFrame>
    </p:spTree>
    <p:extLst>
      <p:ext uri="{BB962C8B-B14F-4D97-AF65-F5344CB8AC3E}">
        <p14:creationId xmlns:p14="http://schemas.microsoft.com/office/powerpoint/2010/main" val="76705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2" name="Title 3">
            <a:extLst>
              <a:ext uri="{FF2B5EF4-FFF2-40B4-BE49-F238E27FC236}">
                <a16:creationId xmlns:a16="http://schemas.microsoft.com/office/drawing/2014/main" id="{B033C076-427F-9DAA-16ED-A2E9502EF660}"/>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52791D4-1DEC-5569-17C1-574133773C84}"/>
              </a:ext>
            </a:extLst>
          </p:cNvPr>
          <p:cNvSpPr txBox="1"/>
          <p:nvPr/>
        </p:nvSpPr>
        <p:spPr>
          <a:xfrm>
            <a:off x="1809750" y="2514600"/>
            <a:ext cx="11010900" cy="4708981"/>
          </a:xfrm>
          <a:prstGeom prst="rect">
            <a:avLst/>
          </a:prstGeom>
          <a:noFill/>
        </p:spPr>
        <p:txBody>
          <a:bodyPr wrap="square">
            <a:spAutoFit/>
          </a:bodyPr>
          <a:lstStyle/>
          <a:p>
            <a:r>
              <a:rPr lang="en-US" sz="3000" dirty="0">
                <a:latin typeface="Lub Dub Medium" panose="020B0603030403020204" pitchFamily="34" charset="0"/>
              </a:rPr>
              <a:t>2. </a:t>
            </a:r>
            <a:r>
              <a:rPr lang="en-US" sz="3000" dirty="0">
                <a:latin typeface="Lub Dub Bold" panose="020B0803030403020204" pitchFamily="34" charset="0"/>
              </a:rPr>
              <a:t>AF risk factor modification and prevention: </a:t>
            </a:r>
            <a:r>
              <a:rPr lang="en-US" sz="3000" dirty="0">
                <a:latin typeface="Lub Dub Medium" panose="020B0603030403020204" pitchFamily="34" charset="0"/>
              </a:rPr>
              <a:t>This guideline recognizes lifestyle and risk factor modification as a pillar of AF management to prevent onset, progression, and adverse outcomes. The guideline emphasizes risk factor management throughout the disease continuum and offers more prescriptive recommendations, accordingly, including management of obesity, weight loss, physical activity, smoking cessation, alcohol moderation, hypertension, and other comorbidities.</a:t>
            </a:r>
          </a:p>
        </p:txBody>
      </p:sp>
    </p:spTree>
    <p:extLst>
      <p:ext uri="{BB962C8B-B14F-4D97-AF65-F5344CB8AC3E}">
        <p14:creationId xmlns:p14="http://schemas.microsoft.com/office/powerpoint/2010/main" val="2418356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08C4A38-C672-E447-51F1-18F2C459C5EC}"/>
              </a:ext>
            </a:extLst>
          </p:cNvPr>
          <p:cNvSpPr>
            <a:spLocks noGrp="1"/>
          </p:cNvSpPr>
          <p:nvPr>
            <p:ph type="ctrTitle"/>
          </p:nvPr>
        </p:nvSpPr>
        <p:spPr>
          <a:xfrm>
            <a:off x="2438398" y="838200"/>
            <a:ext cx="9753600" cy="914399"/>
          </a:xfrm>
        </p:spPr>
        <p:txBody>
          <a:bodyPr/>
          <a:lstStyle/>
          <a:p>
            <a:r>
              <a:rPr lang="en-US" sz="2800" dirty="0">
                <a:latin typeface="Lub Dub Medium" panose="020B0603030403020204" pitchFamily="34" charset="0"/>
              </a:rPr>
              <a:t>Weight Loss in Individuals Who Are Overweight or Obese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907F2BA-CAE3-EE4B-6F32-36F285E6DD52}"/>
              </a:ext>
            </a:extLst>
          </p:cNvPr>
          <p:cNvGraphicFramePr>
            <a:graphicFrameLocks noGrp="1"/>
          </p:cNvGraphicFramePr>
          <p:nvPr>
            <p:extLst>
              <p:ext uri="{D42A27DB-BD31-4B8C-83A1-F6EECF244321}">
                <p14:modId xmlns:p14="http://schemas.microsoft.com/office/powerpoint/2010/main" val="1402988186"/>
              </p:ext>
            </p:extLst>
          </p:nvPr>
        </p:nvGraphicFramePr>
        <p:xfrm>
          <a:off x="2370136" y="2057400"/>
          <a:ext cx="9890125" cy="5033638"/>
        </p:xfrm>
        <a:graphic>
          <a:graphicData uri="http://schemas.openxmlformats.org/drawingml/2006/table">
            <a:tbl>
              <a:tblPr firstRow="1" firstCol="1" bandRow="1"/>
              <a:tblGrid>
                <a:gridCol w="1157144">
                  <a:extLst>
                    <a:ext uri="{9D8B030D-6E8A-4147-A177-3AD203B41FA5}">
                      <a16:colId xmlns:a16="http://schemas.microsoft.com/office/drawing/2014/main" val="2228486953"/>
                    </a:ext>
                  </a:extLst>
                </a:gridCol>
                <a:gridCol w="1159123">
                  <a:extLst>
                    <a:ext uri="{9D8B030D-6E8A-4147-A177-3AD203B41FA5}">
                      <a16:colId xmlns:a16="http://schemas.microsoft.com/office/drawing/2014/main" val="1432048167"/>
                    </a:ext>
                  </a:extLst>
                </a:gridCol>
                <a:gridCol w="7573858">
                  <a:extLst>
                    <a:ext uri="{9D8B030D-6E8A-4147-A177-3AD203B41FA5}">
                      <a16:colId xmlns:a16="http://schemas.microsoft.com/office/drawing/2014/main" val="3689353111"/>
                    </a:ext>
                  </a:extLst>
                </a:gridCol>
              </a:tblGrid>
              <a:tr h="1930849">
                <a:tc gridSpan="3">
                  <a:txBody>
                    <a:bodyPr/>
                    <a:lstStyle/>
                    <a:p>
                      <a:pPr marL="228600" marR="0" indent="-228600" algn="ctr">
                        <a:lnSpc>
                          <a:spcPct val="200000"/>
                        </a:lnSpc>
                        <a:spcBef>
                          <a:spcPts val="1800"/>
                        </a:spcBef>
                        <a:spcAft>
                          <a:spcPts val="600"/>
                        </a:spcAft>
                      </a:pPr>
                      <a:r>
                        <a:rPr lang="en-US" sz="1800" b="1" kern="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622943"/>
                  </a:ext>
                </a:extLst>
              </a:tr>
              <a:tr h="6152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367290"/>
                  </a:ext>
                </a:extLst>
              </a:tr>
              <a:tr h="248756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who are overweight or obese (with body mass index [BMI]  &gt;27 kg/m</a:t>
                      </a:r>
                      <a:r>
                        <a:rPr lang="en-US" sz="1800" b="1" baseline="30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 weight loss is recommended, with an ideal target of at least 10% weight loss to reduce AF symptoms, burden, recurrence, and progression to persistent AF.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088651"/>
                  </a:ext>
                </a:extLst>
              </a:tr>
            </a:tbl>
          </a:graphicData>
        </a:graphic>
      </p:graphicFrame>
    </p:spTree>
    <p:extLst>
      <p:ext uri="{BB962C8B-B14F-4D97-AF65-F5344CB8AC3E}">
        <p14:creationId xmlns:p14="http://schemas.microsoft.com/office/powerpoint/2010/main" val="3159565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8BC49E-A59A-1441-078E-6D84155FC767}"/>
              </a:ext>
            </a:extLst>
          </p:cNvPr>
          <p:cNvSpPr>
            <a:spLocks noGrp="1"/>
          </p:cNvSpPr>
          <p:nvPr>
            <p:ph type="ctrTitle"/>
          </p:nvPr>
        </p:nvSpPr>
        <p:spPr>
          <a:xfrm>
            <a:off x="5867400" y="685800"/>
            <a:ext cx="2895600" cy="914399"/>
          </a:xfrm>
        </p:spPr>
        <p:txBody>
          <a:bodyPr/>
          <a:lstStyle/>
          <a:p>
            <a:r>
              <a:rPr lang="en-US" sz="2800" dirty="0">
                <a:latin typeface="Lub Dub Medium" panose="020B0603030403020204" pitchFamily="34" charset="0"/>
              </a:rPr>
              <a:t>Physical Fitness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834E173-FAEF-1B65-E7C6-42F0DA4C81AD}"/>
              </a:ext>
            </a:extLst>
          </p:cNvPr>
          <p:cNvGraphicFramePr>
            <a:graphicFrameLocks noGrp="1"/>
          </p:cNvGraphicFramePr>
          <p:nvPr>
            <p:extLst>
              <p:ext uri="{D42A27DB-BD31-4B8C-83A1-F6EECF244321}">
                <p14:modId xmlns:p14="http://schemas.microsoft.com/office/powerpoint/2010/main" val="3224873698"/>
              </p:ext>
            </p:extLst>
          </p:nvPr>
        </p:nvGraphicFramePr>
        <p:xfrm>
          <a:off x="2637155" y="1981200"/>
          <a:ext cx="9356090" cy="4876801"/>
        </p:xfrm>
        <a:graphic>
          <a:graphicData uri="http://schemas.openxmlformats.org/drawingml/2006/table">
            <a:tbl>
              <a:tblPr firstRow="1" firstCol="1" bandRow="1"/>
              <a:tblGrid>
                <a:gridCol w="1082343">
                  <a:extLst>
                    <a:ext uri="{9D8B030D-6E8A-4147-A177-3AD203B41FA5}">
                      <a16:colId xmlns:a16="http://schemas.microsoft.com/office/drawing/2014/main" val="2025380888"/>
                    </a:ext>
                  </a:extLst>
                </a:gridCol>
                <a:gridCol w="1247340">
                  <a:extLst>
                    <a:ext uri="{9D8B030D-6E8A-4147-A177-3AD203B41FA5}">
                      <a16:colId xmlns:a16="http://schemas.microsoft.com/office/drawing/2014/main" val="2523354358"/>
                    </a:ext>
                  </a:extLst>
                </a:gridCol>
                <a:gridCol w="7026407">
                  <a:extLst>
                    <a:ext uri="{9D8B030D-6E8A-4147-A177-3AD203B41FA5}">
                      <a16:colId xmlns:a16="http://schemas.microsoft.com/office/drawing/2014/main" val="3919159484"/>
                    </a:ext>
                  </a:extLst>
                </a:gridCol>
              </a:tblGrid>
              <a:tr h="16574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Physical Fitness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Physical Fitness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31718123"/>
                  </a:ext>
                </a:extLst>
              </a:tr>
              <a:tr h="49338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095521"/>
                  </a:ext>
                </a:extLst>
              </a:tr>
              <a:tr h="27259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A04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individuals with AF,* moderate to vigorous exercise training to a target of 210 minutes per week is recommended to reduce AF symptoms and burden, increase maintenance of sinus rhythm, increase functional capacity, and improve QOL.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81920"/>
                  </a:ext>
                </a:extLst>
              </a:tr>
            </a:tbl>
          </a:graphicData>
        </a:graphic>
      </p:graphicFrame>
      <p:sp>
        <p:nvSpPr>
          <p:cNvPr id="6" name="TextBox 5">
            <a:extLst>
              <a:ext uri="{FF2B5EF4-FFF2-40B4-BE49-F238E27FC236}">
                <a16:creationId xmlns:a16="http://schemas.microsoft.com/office/drawing/2014/main" id="{14D7B363-956D-DD4A-1663-41E8CD4E271B}"/>
              </a:ext>
            </a:extLst>
          </p:cNvPr>
          <p:cNvSpPr txBox="1"/>
          <p:nvPr/>
        </p:nvSpPr>
        <p:spPr>
          <a:xfrm>
            <a:off x="2637155" y="7008169"/>
            <a:ext cx="4906645" cy="276999"/>
          </a:xfrm>
          <a:prstGeom prst="rect">
            <a:avLst/>
          </a:prstGeom>
          <a:noFill/>
        </p:spPr>
        <p:txBody>
          <a:bodyPr wrap="square">
            <a:spAutoFit/>
          </a:bodyPr>
          <a:lstStyle/>
          <a:p>
            <a:r>
              <a:rPr lang="en-US" sz="1200" dirty="0">
                <a:latin typeface="Lub Dub Medium" panose="020B0603030403020204" pitchFamily="34" charset="0"/>
              </a:rPr>
              <a:t>*In patients without AF related to excessive exercise training.</a:t>
            </a:r>
          </a:p>
        </p:txBody>
      </p:sp>
    </p:spTree>
    <p:extLst>
      <p:ext uri="{BB962C8B-B14F-4D97-AF65-F5344CB8AC3E}">
        <p14:creationId xmlns:p14="http://schemas.microsoft.com/office/powerpoint/2010/main" val="2749552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6C6A97D-9FCE-6B20-CD24-1912954A3E88}"/>
              </a:ext>
            </a:extLst>
          </p:cNvPr>
          <p:cNvSpPr>
            <a:spLocks noGrp="1"/>
          </p:cNvSpPr>
          <p:nvPr>
            <p:ph type="ctrTitle"/>
          </p:nvPr>
        </p:nvSpPr>
        <p:spPr>
          <a:xfrm>
            <a:off x="5486399" y="914401"/>
            <a:ext cx="3657600" cy="914399"/>
          </a:xfrm>
        </p:spPr>
        <p:txBody>
          <a:bodyPr/>
          <a:lstStyle/>
          <a:p>
            <a:r>
              <a:rPr lang="en-US" sz="2800" dirty="0">
                <a:latin typeface="Lub Dub Medium" panose="020B0603030403020204" pitchFamily="34" charset="0"/>
              </a:rPr>
              <a:t>Smoking Cessation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08B2C37-73EF-393A-7ED8-EB1835B713F6}"/>
              </a:ext>
            </a:extLst>
          </p:cNvPr>
          <p:cNvGraphicFramePr>
            <a:graphicFrameLocks noGrp="1"/>
          </p:cNvGraphicFramePr>
          <p:nvPr>
            <p:extLst>
              <p:ext uri="{D42A27DB-BD31-4B8C-83A1-F6EECF244321}">
                <p14:modId xmlns:p14="http://schemas.microsoft.com/office/powerpoint/2010/main" val="2199520749"/>
              </p:ext>
            </p:extLst>
          </p:nvPr>
        </p:nvGraphicFramePr>
        <p:xfrm>
          <a:off x="1489172" y="2133600"/>
          <a:ext cx="11652054" cy="4267200"/>
        </p:xfrm>
        <a:graphic>
          <a:graphicData uri="http://schemas.openxmlformats.org/drawingml/2006/table">
            <a:tbl>
              <a:tblPr firstRow="1" firstCol="1" bandRow="1"/>
              <a:tblGrid>
                <a:gridCol w="1165206">
                  <a:extLst>
                    <a:ext uri="{9D8B030D-6E8A-4147-A177-3AD203B41FA5}">
                      <a16:colId xmlns:a16="http://schemas.microsoft.com/office/drawing/2014/main" val="1499688458"/>
                    </a:ext>
                  </a:extLst>
                </a:gridCol>
                <a:gridCol w="1153554">
                  <a:extLst>
                    <a:ext uri="{9D8B030D-6E8A-4147-A177-3AD203B41FA5}">
                      <a16:colId xmlns:a16="http://schemas.microsoft.com/office/drawing/2014/main" val="1216910943"/>
                    </a:ext>
                  </a:extLst>
                </a:gridCol>
                <a:gridCol w="9333294">
                  <a:extLst>
                    <a:ext uri="{9D8B030D-6E8A-4147-A177-3AD203B41FA5}">
                      <a16:colId xmlns:a16="http://schemas.microsoft.com/office/drawing/2014/main" val="3231665539"/>
                    </a:ext>
                  </a:extLst>
                </a:gridCol>
              </a:tblGrid>
              <a:tr h="1491938">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5138854"/>
                  </a:ext>
                </a:extLst>
              </a:tr>
              <a:tr h="63662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57499"/>
                  </a:ext>
                </a:extLst>
              </a:tr>
              <a:tr h="2138642">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atients with a history of AF who smoke cigarettes should be strongly advised to quit smoking and should receive GDMT for tobacco cessation to mitigate increased risks of AF-related cardiovascular complications and other adverse outcomes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776446"/>
                  </a:ext>
                </a:extLst>
              </a:tr>
            </a:tbl>
          </a:graphicData>
        </a:graphic>
      </p:graphicFrame>
    </p:spTree>
    <p:extLst>
      <p:ext uri="{BB962C8B-B14F-4D97-AF65-F5344CB8AC3E}">
        <p14:creationId xmlns:p14="http://schemas.microsoft.com/office/powerpoint/2010/main" val="2362329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BF7C42-10A7-051D-BBB7-425E88F0D85A}"/>
              </a:ext>
            </a:extLst>
          </p:cNvPr>
          <p:cNvSpPr>
            <a:spLocks noGrp="1"/>
          </p:cNvSpPr>
          <p:nvPr>
            <p:ph type="ctrTitle"/>
          </p:nvPr>
        </p:nvSpPr>
        <p:spPr>
          <a:xfrm>
            <a:off x="5295900" y="838200"/>
            <a:ext cx="4038600" cy="914399"/>
          </a:xfrm>
        </p:spPr>
        <p:txBody>
          <a:bodyPr/>
          <a:lstStyle/>
          <a:p>
            <a:r>
              <a:rPr lang="en-US" sz="2800" dirty="0">
                <a:latin typeface="Lub Dub Medium" panose="020B0603030403020204" pitchFamily="34" charset="0"/>
              </a:rPr>
              <a:t>Alcohol Consumption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C6876D3-7E72-7683-4DBB-387B9310D7AC}"/>
              </a:ext>
            </a:extLst>
          </p:cNvPr>
          <p:cNvGraphicFramePr>
            <a:graphicFrameLocks noGrp="1"/>
          </p:cNvGraphicFramePr>
          <p:nvPr>
            <p:extLst>
              <p:ext uri="{D42A27DB-BD31-4B8C-83A1-F6EECF244321}">
                <p14:modId xmlns:p14="http://schemas.microsoft.com/office/powerpoint/2010/main" val="900975761"/>
              </p:ext>
            </p:extLst>
          </p:nvPr>
        </p:nvGraphicFramePr>
        <p:xfrm>
          <a:off x="3086100" y="2209800"/>
          <a:ext cx="8458200" cy="4099553"/>
        </p:xfrm>
        <a:graphic>
          <a:graphicData uri="http://schemas.openxmlformats.org/drawingml/2006/table">
            <a:tbl>
              <a:tblPr firstRow="1" firstCol="1" bandRow="1"/>
              <a:tblGrid>
                <a:gridCol w="972467">
                  <a:extLst>
                    <a:ext uri="{9D8B030D-6E8A-4147-A177-3AD203B41FA5}">
                      <a16:colId xmlns:a16="http://schemas.microsoft.com/office/drawing/2014/main" val="4220023315"/>
                    </a:ext>
                  </a:extLst>
                </a:gridCol>
                <a:gridCol w="976990">
                  <a:extLst>
                    <a:ext uri="{9D8B030D-6E8A-4147-A177-3AD203B41FA5}">
                      <a16:colId xmlns:a16="http://schemas.microsoft.com/office/drawing/2014/main" val="2687492011"/>
                    </a:ext>
                  </a:extLst>
                </a:gridCol>
                <a:gridCol w="6508743">
                  <a:extLst>
                    <a:ext uri="{9D8B030D-6E8A-4147-A177-3AD203B41FA5}">
                      <a16:colId xmlns:a16="http://schemas.microsoft.com/office/drawing/2014/main" val="3616279387"/>
                    </a:ext>
                  </a:extLst>
                </a:gridCol>
              </a:tblGrid>
              <a:tr h="153358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Alcohol Consumption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Alcohol Consumption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7168750"/>
                  </a:ext>
                </a:extLst>
              </a:tr>
              <a:tr h="4565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90829"/>
                  </a:ext>
                </a:extLst>
              </a:tr>
              <a:tr h="20721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seeking a rhythm-control strategy should minimize or eliminate alcohol consumption to reduce AF recurrence and burden.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13064"/>
                  </a:ext>
                </a:extLst>
              </a:tr>
            </a:tbl>
          </a:graphicData>
        </a:graphic>
      </p:graphicFrame>
    </p:spTree>
    <p:extLst>
      <p:ext uri="{BB962C8B-B14F-4D97-AF65-F5344CB8AC3E}">
        <p14:creationId xmlns:p14="http://schemas.microsoft.com/office/powerpoint/2010/main" val="1615254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021344-5B27-5760-935D-C77F913D86CF}"/>
              </a:ext>
            </a:extLst>
          </p:cNvPr>
          <p:cNvSpPr>
            <a:spLocks noGrp="1"/>
          </p:cNvSpPr>
          <p:nvPr>
            <p:ph type="ctrTitle"/>
          </p:nvPr>
        </p:nvSpPr>
        <p:spPr>
          <a:xfrm>
            <a:off x="5219699" y="1143000"/>
            <a:ext cx="4191000" cy="914399"/>
          </a:xfrm>
        </p:spPr>
        <p:txBody>
          <a:bodyPr/>
          <a:lstStyle/>
          <a:p>
            <a:r>
              <a:rPr lang="en-US" sz="2800" dirty="0">
                <a:latin typeface="Lub Dub Medium" panose="020B0603030403020204" pitchFamily="34" charset="0"/>
              </a:rPr>
              <a:t>Caffeine Consumption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57D9F60-995D-2518-BFCC-C7F2D1D4E5CE}"/>
              </a:ext>
            </a:extLst>
          </p:cNvPr>
          <p:cNvGraphicFramePr>
            <a:graphicFrameLocks noGrp="1"/>
          </p:cNvGraphicFramePr>
          <p:nvPr>
            <p:extLst>
              <p:ext uri="{D42A27DB-BD31-4B8C-83A1-F6EECF244321}">
                <p14:modId xmlns:p14="http://schemas.microsoft.com/office/powerpoint/2010/main" val="3782965982"/>
              </p:ext>
            </p:extLst>
          </p:nvPr>
        </p:nvGraphicFramePr>
        <p:xfrm>
          <a:off x="2812578" y="2319909"/>
          <a:ext cx="9005243" cy="3589782"/>
        </p:xfrm>
        <a:graphic>
          <a:graphicData uri="http://schemas.openxmlformats.org/drawingml/2006/table">
            <a:tbl>
              <a:tblPr firstRow="1" firstCol="1" bandRow="1"/>
              <a:tblGrid>
                <a:gridCol w="1035362">
                  <a:extLst>
                    <a:ext uri="{9D8B030D-6E8A-4147-A177-3AD203B41FA5}">
                      <a16:colId xmlns:a16="http://schemas.microsoft.com/office/drawing/2014/main" val="3108270023"/>
                    </a:ext>
                  </a:extLst>
                </a:gridCol>
                <a:gridCol w="1040178">
                  <a:extLst>
                    <a:ext uri="{9D8B030D-6E8A-4147-A177-3AD203B41FA5}">
                      <a16:colId xmlns:a16="http://schemas.microsoft.com/office/drawing/2014/main" val="3635334817"/>
                    </a:ext>
                  </a:extLst>
                </a:gridCol>
                <a:gridCol w="6929703">
                  <a:extLst>
                    <a:ext uri="{9D8B030D-6E8A-4147-A177-3AD203B41FA5}">
                      <a16:colId xmlns:a16="http://schemas.microsoft.com/office/drawing/2014/main" val="3716089888"/>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Caffeine Consumption</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Caffeine Consumption</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1504710"/>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86451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 For patients with AF, recommending caffeine abstention to prevent AF episodes is of no benefit, although it may reduce symptoms in patients who report caffeine triggers or worsens AF symptoms.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03931"/>
                  </a:ext>
                </a:extLst>
              </a:tr>
            </a:tbl>
          </a:graphicData>
        </a:graphic>
      </p:graphicFrame>
    </p:spTree>
    <p:extLst>
      <p:ext uri="{BB962C8B-B14F-4D97-AF65-F5344CB8AC3E}">
        <p14:creationId xmlns:p14="http://schemas.microsoft.com/office/powerpoint/2010/main" val="369927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1117B59-92C1-A122-CB53-098721932CB7}"/>
              </a:ext>
            </a:extLst>
          </p:cNvPr>
          <p:cNvSpPr>
            <a:spLocks noGrp="1"/>
          </p:cNvSpPr>
          <p:nvPr>
            <p:ph type="ctrTitle"/>
          </p:nvPr>
        </p:nvSpPr>
        <p:spPr>
          <a:xfrm>
            <a:off x="4838700" y="1219200"/>
            <a:ext cx="4953000" cy="914399"/>
          </a:xfrm>
        </p:spPr>
        <p:txBody>
          <a:bodyPr/>
          <a:lstStyle/>
          <a:p>
            <a:r>
              <a:rPr lang="en-US" sz="2800" dirty="0">
                <a:latin typeface="Lub Dub Medium" panose="020B0603030403020204" pitchFamily="34" charset="0"/>
              </a:rPr>
              <a:t>Treatment of Hypertension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B231548-5D32-00D7-F4B3-7FACAEDD8833}"/>
              </a:ext>
            </a:extLst>
          </p:cNvPr>
          <p:cNvGraphicFramePr>
            <a:graphicFrameLocks noGrp="1"/>
          </p:cNvGraphicFramePr>
          <p:nvPr>
            <p:extLst>
              <p:ext uri="{D42A27DB-BD31-4B8C-83A1-F6EECF244321}">
                <p14:modId xmlns:p14="http://schemas.microsoft.com/office/powerpoint/2010/main" val="1952636860"/>
              </p:ext>
            </p:extLst>
          </p:nvPr>
        </p:nvGraphicFramePr>
        <p:xfrm>
          <a:off x="2433959" y="2407302"/>
          <a:ext cx="9762482" cy="3886201"/>
        </p:xfrm>
        <a:graphic>
          <a:graphicData uri="http://schemas.openxmlformats.org/drawingml/2006/table">
            <a:tbl>
              <a:tblPr firstRow="1" firstCol="1" bandRow="1"/>
              <a:tblGrid>
                <a:gridCol w="1122686">
                  <a:extLst>
                    <a:ext uri="{9D8B030D-6E8A-4147-A177-3AD203B41FA5}">
                      <a16:colId xmlns:a16="http://schemas.microsoft.com/office/drawing/2014/main" val="244951058"/>
                    </a:ext>
                  </a:extLst>
                </a:gridCol>
                <a:gridCol w="1128543">
                  <a:extLst>
                    <a:ext uri="{9D8B030D-6E8A-4147-A177-3AD203B41FA5}">
                      <a16:colId xmlns:a16="http://schemas.microsoft.com/office/drawing/2014/main" val="1795943800"/>
                    </a:ext>
                  </a:extLst>
                </a:gridCol>
                <a:gridCol w="7511253">
                  <a:extLst>
                    <a:ext uri="{9D8B030D-6E8A-4147-A177-3AD203B41FA5}">
                      <a16:colId xmlns:a16="http://schemas.microsoft.com/office/drawing/2014/main" val="4067900862"/>
                    </a:ext>
                  </a:extLst>
                </a:gridCol>
              </a:tblGrid>
              <a:tr h="1580539">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the Treatment of Hypertension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the Treatment of Hypertension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12623382"/>
                  </a:ext>
                </a:extLst>
              </a:tr>
              <a:tr h="7251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491769"/>
                  </a:ext>
                </a:extLst>
              </a:tr>
              <a:tr h="158053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and hypertension, optimal BP control is recommended to reduce AF recurrence and AF-related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93035"/>
                  </a:ext>
                </a:extLst>
              </a:tr>
            </a:tbl>
          </a:graphicData>
        </a:graphic>
      </p:graphicFrame>
    </p:spTree>
    <p:extLst>
      <p:ext uri="{BB962C8B-B14F-4D97-AF65-F5344CB8AC3E}">
        <p14:creationId xmlns:p14="http://schemas.microsoft.com/office/powerpoint/2010/main" val="2975392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E6B2E5-9BEC-7A97-6108-BDB741A412A0}"/>
              </a:ext>
            </a:extLst>
          </p:cNvPr>
          <p:cNvSpPr>
            <a:spLocks noGrp="1"/>
          </p:cNvSpPr>
          <p:nvPr>
            <p:ph type="ctrTitle"/>
          </p:nvPr>
        </p:nvSpPr>
        <p:spPr>
          <a:xfrm>
            <a:off x="6667499" y="1066800"/>
            <a:ext cx="1295400" cy="914399"/>
          </a:xfrm>
        </p:spPr>
        <p:txBody>
          <a:bodyPr/>
          <a:lstStyle/>
          <a:p>
            <a:r>
              <a:rPr lang="en-US" sz="2800" dirty="0">
                <a:latin typeface="Lub Dub Medium" panose="020B0603030403020204" pitchFamily="34" charset="0"/>
              </a:rPr>
              <a:t>Sleep</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456CFB9-97FB-054C-4D5C-627F10E2B07A}"/>
              </a:ext>
            </a:extLst>
          </p:cNvPr>
          <p:cNvGraphicFramePr>
            <a:graphicFrameLocks noGrp="1"/>
          </p:cNvGraphicFramePr>
          <p:nvPr>
            <p:extLst>
              <p:ext uri="{D42A27DB-BD31-4B8C-83A1-F6EECF244321}">
                <p14:modId xmlns:p14="http://schemas.microsoft.com/office/powerpoint/2010/main" val="425357164"/>
              </p:ext>
            </p:extLst>
          </p:nvPr>
        </p:nvGraphicFramePr>
        <p:xfrm>
          <a:off x="1570037" y="2362200"/>
          <a:ext cx="11490325" cy="4032917"/>
        </p:xfrm>
        <a:graphic>
          <a:graphicData uri="http://schemas.openxmlformats.org/drawingml/2006/table">
            <a:tbl>
              <a:tblPr firstRow="1" firstCol="1" bandRow="1"/>
              <a:tblGrid>
                <a:gridCol w="1321388">
                  <a:extLst>
                    <a:ext uri="{9D8B030D-6E8A-4147-A177-3AD203B41FA5}">
                      <a16:colId xmlns:a16="http://schemas.microsoft.com/office/drawing/2014/main" val="3105314838"/>
                    </a:ext>
                  </a:extLst>
                </a:gridCol>
                <a:gridCol w="1328281">
                  <a:extLst>
                    <a:ext uri="{9D8B030D-6E8A-4147-A177-3AD203B41FA5}">
                      <a16:colId xmlns:a16="http://schemas.microsoft.com/office/drawing/2014/main" val="314459339"/>
                    </a:ext>
                  </a:extLst>
                </a:gridCol>
                <a:gridCol w="8840656">
                  <a:extLst>
                    <a:ext uri="{9D8B030D-6E8A-4147-A177-3AD203B41FA5}">
                      <a16:colId xmlns:a16="http://schemas.microsoft.com/office/drawing/2014/main" val="557208865"/>
                    </a:ext>
                  </a:extLst>
                </a:gridCol>
              </a:tblGrid>
              <a:tr h="13443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Sleep</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Sleep</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01654005"/>
                  </a:ext>
                </a:extLst>
              </a:tr>
              <a:tr h="61674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686660"/>
                  </a:ext>
                </a:extLst>
              </a:tr>
              <a:tr h="2071868">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2b</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patients with AF, it may be reasonable to screen for obstructive sleep apnea, given its high prevalence in patients with AF, although the role of treatment of sleep-disordered breathing (SDB) to maintain sinus rhythm is uncertain.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8997"/>
                  </a:ext>
                </a:extLst>
              </a:tr>
            </a:tbl>
          </a:graphicData>
        </a:graphic>
      </p:graphicFrame>
    </p:spTree>
    <p:extLst>
      <p:ext uri="{BB962C8B-B14F-4D97-AF65-F5344CB8AC3E}">
        <p14:creationId xmlns:p14="http://schemas.microsoft.com/office/powerpoint/2010/main" val="3234422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B6B618-8ACE-BF65-42C9-E92A413D2A66}"/>
              </a:ext>
            </a:extLst>
          </p:cNvPr>
          <p:cNvSpPr>
            <a:spLocks noGrp="1"/>
          </p:cNvSpPr>
          <p:nvPr>
            <p:ph type="ctrTitle"/>
          </p:nvPr>
        </p:nvSpPr>
        <p:spPr>
          <a:xfrm>
            <a:off x="5372099" y="685800"/>
            <a:ext cx="3886200" cy="914399"/>
          </a:xfrm>
        </p:spPr>
        <p:txBody>
          <a:bodyPr/>
          <a:lstStyle/>
          <a:p>
            <a:r>
              <a:rPr lang="en-US" sz="2800" dirty="0">
                <a:latin typeface="Lub Dub Medium" panose="020B0603030403020204" pitchFamily="34" charset="0"/>
              </a:rPr>
              <a:t>Comprehensive Care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4527A5B3-065E-AE77-8AB1-9D78B88427AC}"/>
              </a:ext>
            </a:extLst>
          </p:cNvPr>
          <p:cNvGraphicFramePr>
            <a:graphicFrameLocks noGrp="1"/>
          </p:cNvGraphicFramePr>
          <p:nvPr>
            <p:extLst>
              <p:ext uri="{D42A27DB-BD31-4B8C-83A1-F6EECF244321}">
                <p14:modId xmlns:p14="http://schemas.microsoft.com/office/powerpoint/2010/main" val="2713597199"/>
              </p:ext>
            </p:extLst>
          </p:nvPr>
        </p:nvGraphicFramePr>
        <p:xfrm>
          <a:off x="1790699" y="2057400"/>
          <a:ext cx="11049000" cy="4724400"/>
        </p:xfrm>
        <a:graphic>
          <a:graphicData uri="http://schemas.openxmlformats.org/drawingml/2006/table">
            <a:tbl>
              <a:tblPr firstRow="1" firstCol="1" bandRow="1"/>
              <a:tblGrid>
                <a:gridCol w="1270635">
                  <a:extLst>
                    <a:ext uri="{9D8B030D-6E8A-4147-A177-3AD203B41FA5}">
                      <a16:colId xmlns:a16="http://schemas.microsoft.com/office/drawing/2014/main" val="486372620"/>
                    </a:ext>
                  </a:extLst>
                </a:gridCol>
                <a:gridCol w="1277264">
                  <a:extLst>
                    <a:ext uri="{9D8B030D-6E8A-4147-A177-3AD203B41FA5}">
                      <a16:colId xmlns:a16="http://schemas.microsoft.com/office/drawing/2014/main" val="1660621025"/>
                    </a:ext>
                  </a:extLst>
                </a:gridCol>
                <a:gridCol w="8501101">
                  <a:extLst>
                    <a:ext uri="{9D8B030D-6E8A-4147-A177-3AD203B41FA5}">
                      <a16:colId xmlns:a16="http://schemas.microsoft.com/office/drawing/2014/main" val="1313758828"/>
                    </a:ext>
                  </a:extLst>
                </a:gridCol>
              </a:tblGrid>
              <a:tr h="1040338">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Comprehensive Care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Comprehensive Care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309429"/>
                  </a:ext>
                </a:extLst>
              </a:tr>
              <a:tr h="47728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82940"/>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receive comprehensive care addressing guideline-directed LRFM, AF symptoms, risk of stroke, and other associated medical conditions to reduce AF burden, progression, or consequences.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893188"/>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use of clinical care pathways, such as nurse-led AF clinics, is reasonable to promote comprehensive, team-based care and to enhance adherence to evidence-based therapies for AF and associated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425770"/>
                  </a:ext>
                </a:extLst>
              </a:tr>
            </a:tbl>
          </a:graphicData>
        </a:graphic>
      </p:graphicFrame>
    </p:spTree>
    <p:extLst>
      <p:ext uri="{BB962C8B-B14F-4D97-AF65-F5344CB8AC3E}">
        <p14:creationId xmlns:p14="http://schemas.microsoft.com/office/powerpoint/2010/main" val="188024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A2790-B3C0-A0E9-AF40-A2D528DD8458}"/>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6" name="TextBox 5">
            <a:extLst>
              <a:ext uri="{FF2B5EF4-FFF2-40B4-BE49-F238E27FC236}">
                <a16:creationId xmlns:a16="http://schemas.microsoft.com/office/drawing/2014/main" id="{2812E959-D644-9758-E379-5637E750ED97}"/>
              </a:ext>
            </a:extLst>
          </p:cNvPr>
          <p:cNvSpPr txBox="1"/>
          <p:nvPr/>
        </p:nvSpPr>
        <p:spPr>
          <a:xfrm>
            <a:off x="4186237" y="3299192"/>
            <a:ext cx="6257925" cy="1631216"/>
          </a:xfrm>
          <a:prstGeom prst="rect">
            <a:avLst/>
          </a:prstGeom>
          <a:noFill/>
        </p:spPr>
        <p:txBody>
          <a:bodyPr wrap="square">
            <a:spAutoFit/>
          </a:bodyPr>
          <a:lstStyle/>
          <a:p>
            <a:pPr algn="ctr"/>
            <a:r>
              <a:rPr lang="en-US" sz="5000" dirty="0">
                <a:latin typeface="Lub Dub Bold" panose="020B0803030403020204" pitchFamily="34" charset="0"/>
              </a:rPr>
              <a:t>Prevention of Thromboembolism</a:t>
            </a:r>
          </a:p>
        </p:txBody>
      </p:sp>
    </p:spTree>
    <p:extLst>
      <p:ext uri="{BB962C8B-B14F-4D97-AF65-F5344CB8AC3E}">
        <p14:creationId xmlns:p14="http://schemas.microsoft.com/office/powerpoint/2010/main" val="575956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E78F350-CC93-FBC3-EA2C-CE61C331A732}"/>
              </a:ext>
            </a:extLst>
          </p:cNvPr>
          <p:cNvSpPr>
            <a:spLocks noGrp="1"/>
          </p:cNvSpPr>
          <p:nvPr>
            <p:ph type="ctrTitle"/>
          </p:nvPr>
        </p:nvSpPr>
        <p:spPr>
          <a:xfrm>
            <a:off x="4914900" y="762000"/>
            <a:ext cx="4800600" cy="914399"/>
          </a:xfrm>
        </p:spPr>
        <p:txBody>
          <a:bodyPr/>
          <a:lstStyle/>
          <a:p>
            <a:r>
              <a:rPr lang="en-US" sz="2800" dirty="0">
                <a:latin typeface="Lub Dub Medium" panose="020B0603030403020204" pitchFamily="34" charset="0"/>
              </a:rPr>
              <a:t>Risk Stratiﬁcation Schemes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0531333-E062-4CCD-BD0B-676EB2800195}"/>
              </a:ext>
            </a:extLst>
          </p:cNvPr>
          <p:cNvGraphicFramePr>
            <a:graphicFrameLocks noGrp="1"/>
          </p:cNvGraphicFramePr>
          <p:nvPr>
            <p:extLst>
              <p:ext uri="{D42A27DB-BD31-4B8C-83A1-F6EECF244321}">
                <p14:modId xmlns:p14="http://schemas.microsoft.com/office/powerpoint/2010/main" val="686510729"/>
              </p:ext>
            </p:extLst>
          </p:nvPr>
        </p:nvGraphicFramePr>
        <p:xfrm>
          <a:off x="1905000" y="1981200"/>
          <a:ext cx="10820400" cy="4687183"/>
        </p:xfrm>
        <a:graphic>
          <a:graphicData uri="http://schemas.openxmlformats.org/drawingml/2006/table">
            <a:tbl>
              <a:tblPr firstRow="1" firstCol="1" bandRow="1"/>
              <a:tblGrid>
                <a:gridCol w="1099353">
                  <a:extLst>
                    <a:ext uri="{9D8B030D-6E8A-4147-A177-3AD203B41FA5}">
                      <a16:colId xmlns:a16="http://schemas.microsoft.com/office/drawing/2014/main" val="1436193106"/>
                    </a:ext>
                  </a:extLst>
                </a:gridCol>
                <a:gridCol w="1426129">
                  <a:extLst>
                    <a:ext uri="{9D8B030D-6E8A-4147-A177-3AD203B41FA5}">
                      <a16:colId xmlns:a16="http://schemas.microsoft.com/office/drawing/2014/main" val="1049971529"/>
                    </a:ext>
                  </a:extLst>
                </a:gridCol>
                <a:gridCol w="8294918">
                  <a:extLst>
                    <a:ext uri="{9D8B030D-6E8A-4147-A177-3AD203B41FA5}">
                      <a16:colId xmlns:a16="http://schemas.microsoft.com/office/drawing/2014/main" val="194774708"/>
                    </a:ext>
                  </a:extLst>
                </a:gridCol>
              </a:tblGrid>
              <a:tr h="10477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 Stratification Schemes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Risk Stratification Schemes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7001133"/>
                  </a:ext>
                </a:extLst>
              </a:tr>
              <a:tr h="48068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9181"/>
                  </a:ext>
                </a:extLst>
              </a:tr>
              <a:tr h="10477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be evaluated for their annual risk of thromboembolic events  using a validated clinical risk score, such as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35500"/>
                  </a:ext>
                </a:extLst>
              </a:tr>
              <a:tr h="161481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Patients with AF should be evaluated for factors that specifically indicate a higher risk of bleeding, such as previous bleeding and use of drugs that increase bleeding risk, in order to identify possible interventions to prevent bleeding on anticoagulation.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57533"/>
                  </a:ext>
                </a:extLst>
              </a:tr>
            </a:tbl>
          </a:graphicData>
        </a:graphic>
      </p:graphicFrame>
    </p:spTree>
    <p:extLst>
      <p:ext uri="{BB962C8B-B14F-4D97-AF65-F5344CB8AC3E}">
        <p14:creationId xmlns:p14="http://schemas.microsoft.com/office/powerpoint/2010/main" val="47769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Title 3">
            <a:extLst>
              <a:ext uri="{FF2B5EF4-FFF2-40B4-BE49-F238E27FC236}">
                <a16:creationId xmlns:a16="http://schemas.microsoft.com/office/drawing/2014/main" id="{3E51FBDF-7B9B-2193-2BD1-7FD81A12034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4F1ED76-CA7B-FA9F-9EBF-40C4BDDE89B5}"/>
              </a:ext>
            </a:extLst>
          </p:cNvPr>
          <p:cNvSpPr txBox="1"/>
          <p:nvPr/>
        </p:nvSpPr>
        <p:spPr>
          <a:xfrm>
            <a:off x="937419" y="2514600"/>
            <a:ext cx="12755562" cy="4708981"/>
          </a:xfrm>
          <a:prstGeom prst="rect">
            <a:avLst/>
          </a:prstGeom>
          <a:noFill/>
        </p:spPr>
        <p:txBody>
          <a:bodyPr wrap="square" lIns="91440" tIns="45720" rIns="91440" bIns="45720" anchor="t">
            <a:spAutoFit/>
          </a:bodyPr>
          <a:lstStyle/>
          <a:p>
            <a:r>
              <a:rPr lang="en-US" sz="3000" dirty="0">
                <a:latin typeface="Lub Dub Medium"/>
              </a:rPr>
              <a:t>3. </a:t>
            </a:r>
            <a:r>
              <a:rPr lang="en-US" sz="3000" dirty="0">
                <a:latin typeface="Lub Dub Bold"/>
              </a:rPr>
              <a:t>Flexibility in using clinical risk scores and expanding beyond CHA</a:t>
            </a:r>
            <a:r>
              <a:rPr lang="en-US" dirty="0">
                <a:latin typeface="Lub Dub Bold"/>
              </a:rPr>
              <a:t>2</a:t>
            </a:r>
            <a:r>
              <a:rPr lang="en-US" sz="3000" dirty="0">
                <a:latin typeface="Lub Dub Bold"/>
              </a:rPr>
              <a:t>DS</a:t>
            </a:r>
            <a:r>
              <a:rPr lang="en-US" dirty="0">
                <a:latin typeface="Lub Dub Bold"/>
              </a:rPr>
              <a:t>2</a:t>
            </a:r>
            <a:r>
              <a:rPr lang="en-US" sz="3000" dirty="0">
                <a:latin typeface="Lub Dub Bold"/>
              </a:rPr>
              <a:t>-VASc for prediction of stroke and systemic embolism: </a:t>
            </a:r>
            <a:r>
              <a:rPr lang="en-US" sz="3000" dirty="0">
                <a:latin typeface="Lub Dub Medium"/>
              </a:rPr>
              <a:t>Recommendations for anticoagulation are now made based on yearly thromboembolic event risk using a validated clinical risk score, such as CHA</a:t>
            </a:r>
            <a:r>
              <a:rPr lang="en-US" sz="2000" dirty="0">
                <a:latin typeface="Lub Dub Medium"/>
              </a:rPr>
              <a:t>2</a:t>
            </a:r>
            <a:r>
              <a:rPr lang="en-US" sz="3000" dirty="0">
                <a:latin typeface="Lub Dub Medium"/>
              </a:rPr>
              <a:t>DS</a:t>
            </a:r>
            <a:r>
              <a:rPr lang="en-US" sz="2000" dirty="0">
                <a:latin typeface="Lub Dub Medium"/>
              </a:rPr>
              <a:t>2</a:t>
            </a:r>
            <a:r>
              <a:rPr lang="en-US" sz="3000" dirty="0">
                <a:latin typeface="Lub Dub Medium"/>
              </a:rPr>
              <a:t>-VAS</a:t>
            </a:r>
            <a:r>
              <a:rPr lang="en-US" sz="3000" baseline="-25000" dirty="0">
                <a:latin typeface="Lub Dub Medium"/>
              </a:rPr>
              <a:t>C</a:t>
            </a:r>
            <a:r>
              <a:rPr lang="en-US" sz="3000" dirty="0">
                <a:latin typeface="Lub Dub Medium"/>
              </a:rPr>
              <a:t>. However, patients at an intermediate annual risk score who remain uncertain about the benefit of anticoagulation can benefit from consideration of other risk variables to help inform the decision, or the use of other clinical risk scores to improve prediction, facilitate shared decision making, and incorporate into the electronic medical record.</a:t>
            </a:r>
          </a:p>
        </p:txBody>
      </p:sp>
    </p:spTree>
    <p:extLst>
      <p:ext uri="{BB962C8B-B14F-4D97-AF65-F5344CB8AC3E}">
        <p14:creationId xmlns:p14="http://schemas.microsoft.com/office/powerpoint/2010/main" val="3056826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C16EB7-36E0-FC20-63AB-6C7595F17766}"/>
              </a:ext>
            </a:extLst>
          </p:cNvPr>
          <p:cNvSpPr>
            <a:spLocks noGrp="1"/>
          </p:cNvSpPr>
          <p:nvPr>
            <p:ph type="ctrTitle"/>
          </p:nvPr>
        </p:nvSpPr>
        <p:spPr>
          <a:xfrm>
            <a:off x="4305298" y="838200"/>
            <a:ext cx="6019800" cy="914399"/>
          </a:xfrm>
        </p:spPr>
        <p:txBody>
          <a:bodyPr/>
          <a:lstStyle/>
          <a:p>
            <a:r>
              <a:rPr lang="en-US" sz="2800" dirty="0">
                <a:latin typeface="Lub Dub Medium" panose="020B0603030403020204" pitchFamily="34" charset="0"/>
              </a:rPr>
              <a:t>Risk Stratiﬁcation Schemes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050" b="0" i="0" u="none" strike="noStrike" kern="1200" cap="none" spc="0" normalizeH="0" baseline="0" noProof="0" smtClean="0">
                <a:ln>
                  <a:noFill/>
                </a:ln>
                <a:solidFill>
                  <a:srgbClr val="8A8B8A"/>
                </a:solidFill>
                <a:effectLst/>
                <a:uLnTx/>
                <a:uFillTx/>
                <a:latin typeface="Lub Dub Medium" panose="020B0603030403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70</a:t>
            </a:fld>
            <a:endParaRPr kumimoji="0" lang="en-US" sz="1050" b="0" i="0" u="none" strike="noStrike" kern="1200" cap="none" spc="0" normalizeH="0" baseline="0" noProof="0" dirty="0">
              <a:ln>
                <a:noFill/>
              </a:ln>
              <a:solidFill>
                <a:srgbClr val="8A8B8A"/>
              </a:solidFill>
              <a:effectLst/>
              <a:uLnTx/>
              <a:uFillTx/>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49BBCB8-ECAF-AE57-5060-C50EF4374159}"/>
              </a:ext>
            </a:extLst>
          </p:cNvPr>
          <p:cNvGraphicFramePr>
            <a:graphicFrameLocks noGrp="1"/>
          </p:cNvGraphicFramePr>
          <p:nvPr>
            <p:extLst>
              <p:ext uri="{D42A27DB-BD31-4B8C-83A1-F6EECF244321}">
                <p14:modId xmlns:p14="http://schemas.microsoft.com/office/powerpoint/2010/main" val="4265761434"/>
              </p:ext>
            </p:extLst>
          </p:nvPr>
        </p:nvGraphicFramePr>
        <p:xfrm>
          <a:off x="1570036" y="2061702"/>
          <a:ext cx="11490325" cy="4106196"/>
        </p:xfrm>
        <a:graphic>
          <a:graphicData uri="http://schemas.openxmlformats.org/drawingml/2006/table">
            <a:tbl>
              <a:tblPr firstRow="1" firstCol="1" bandRow="1"/>
              <a:tblGrid>
                <a:gridCol w="1167417">
                  <a:extLst>
                    <a:ext uri="{9D8B030D-6E8A-4147-A177-3AD203B41FA5}">
                      <a16:colId xmlns:a16="http://schemas.microsoft.com/office/drawing/2014/main" val="1989919308"/>
                    </a:ext>
                  </a:extLst>
                </a:gridCol>
                <a:gridCol w="1514425">
                  <a:extLst>
                    <a:ext uri="{9D8B030D-6E8A-4147-A177-3AD203B41FA5}">
                      <a16:colId xmlns:a16="http://schemas.microsoft.com/office/drawing/2014/main" val="1137390556"/>
                    </a:ext>
                  </a:extLst>
                </a:gridCol>
                <a:gridCol w="8808483">
                  <a:extLst>
                    <a:ext uri="{9D8B030D-6E8A-4147-A177-3AD203B41FA5}">
                      <a16:colId xmlns:a16="http://schemas.microsoft.com/office/drawing/2014/main" val="949080195"/>
                    </a:ext>
                  </a:extLst>
                </a:gridCol>
              </a:tblGrid>
              <a:tr h="235974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Patients with AF at intermediate annual risk of thromboembolic events by risk scores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equivalent to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of 1 in men or 2 in women), who remain uncertain about the benefit of anticoagulation, can benefit from consideration of factors that might modify their risk of stroke to help inform the decision.*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871926"/>
                  </a:ext>
                </a:extLst>
              </a:tr>
              <a:tr h="174645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No Benefit</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who are deemed at high risk for stroke,  bleeding risk scores should not be used in isolation to determine eligibility for oral anticoagulation but instead to identify and modify bleeding risk factors and to inform medical decision-making.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543146"/>
                  </a:ext>
                </a:extLst>
              </a:tr>
            </a:tbl>
          </a:graphicData>
        </a:graphic>
      </p:graphicFrame>
      <p:sp>
        <p:nvSpPr>
          <p:cNvPr id="7" name="TextBox 6">
            <a:extLst>
              <a:ext uri="{FF2B5EF4-FFF2-40B4-BE49-F238E27FC236}">
                <a16:creationId xmlns:a16="http://schemas.microsoft.com/office/drawing/2014/main" id="{3C2B2B9A-0713-4066-8D05-685CEACA825C}"/>
              </a:ext>
            </a:extLst>
          </p:cNvPr>
          <p:cNvSpPr txBox="1"/>
          <p:nvPr/>
        </p:nvSpPr>
        <p:spPr>
          <a:xfrm>
            <a:off x="1585958" y="6204482"/>
            <a:ext cx="473134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*Factors may include AF burden or other features in Table 3. </a:t>
            </a:r>
          </a:p>
        </p:txBody>
      </p:sp>
    </p:spTree>
    <p:extLst>
      <p:ext uri="{BB962C8B-B14F-4D97-AF65-F5344CB8AC3E}">
        <p14:creationId xmlns:p14="http://schemas.microsoft.com/office/powerpoint/2010/main" val="3326350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C998E7E6-B590-D5AD-FA6A-2DA53A91CC53}"/>
              </a:ext>
            </a:extLst>
          </p:cNvPr>
          <p:cNvSpPr>
            <a:spLocks noGrp="1"/>
          </p:cNvSpPr>
          <p:nvPr>
            <p:ph type="ctrTitle"/>
          </p:nvPr>
        </p:nvSpPr>
        <p:spPr>
          <a:xfrm>
            <a:off x="228600" y="1447800"/>
            <a:ext cx="2362200" cy="2817674"/>
          </a:xfrm>
        </p:spPr>
        <p:txBody>
          <a:bodyPr/>
          <a:lstStyle/>
          <a:p>
            <a:r>
              <a:rPr lang="en-US" sz="2800" dirty="0">
                <a:latin typeface="Lub Dub Medium" panose="020B0603030403020204" pitchFamily="34" charset="0"/>
              </a:rPr>
              <a:t>Figure 9. Rates of Stroke by Stroke Risk Score Levels in Different Cohorts.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02057EB4-7D95-2775-4CFE-5141CDEC5E04}"/>
              </a:ext>
            </a:extLst>
          </p:cNvPr>
          <p:cNvSpPr txBox="1"/>
          <p:nvPr/>
        </p:nvSpPr>
        <p:spPr>
          <a:xfrm>
            <a:off x="228600" y="4724400"/>
            <a:ext cx="2095500" cy="1754326"/>
          </a:xfrm>
          <a:prstGeom prst="rect">
            <a:avLst/>
          </a:prstGeom>
          <a:noFill/>
        </p:spPr>
        <p:txBody>
          <a:bodyPr wrap="square" lIns="91440" tIns="45720" rIns="91440" bIns="45720" anchor="t">
            <a:spAutoFit/>
          </a:bodyPr>
          <a:lstStyle/>
          <a:p>
            <a:r>
              <a:rPr lang="en-US" dirty="0">
                <a:latin typeface="Lub Dub Medium"/>
              </a:rPr>
              <a:t>Overall stroke rate in atrial fibrillation cohorts in order of descending stroke rate (events per 100 person-years).</a:t>
            </a:r>
            <a:endParaRPr lang="en-US" dirty="0">
              <a:latin typeface="Lub Dub Medium" panose="020B0603030403020204" pitchFamily="34" charset="0"/>
            </a:endParaRPr>
          </a:p>
        </p:txBody>
      </p:sp>
      <p:pic>
        <p:nvPicPr>
          <p:cNvPr id="4" name="Picture 3" descr="A graph with text and numbers&#10;&#10;Description automatically generated">
            <a:extLst>
              <a:ext uri="{FF2B5EF4-FFF2-40B4-BE49-F238E27FC236}">
                <a16:creationId xmlns:a16="http://schemas.microsoft.com/office/drawing/2014/main" id="{F95B58A3-4DAC-D3F1-3C12-966AFD46AA7D}"/>
              </a:ext>
            </a:extLst>
          </p:cNvPr>
          <p:cNvPicPr>
            <a:picLocks noChangeAspect="1"/>
          </p:cNvPicPr>
          <p:nvPr/>
        </p:nvPicPr>
        <p:blipFill>
          <a:blip r:embed="rId2"/>
          <a:stretch>
            <a:fillRect/>
          </a:stretch>
        </p:blipFill>
        <p:spPr>
          <a:xfrm>
            <a:off x="3493699" y="404267"/>
            <a:ext cx="8798942" cy="6610183"/>
          </a:xfrm>
          <a:prstGeom prst="rect">
            <a:avLst/>
          </a:prstGeom>
        </p:spPr>
      </p:pic>
    </p:spTree>
    <p:extLst>
      <p:ext uri="{BB962C8B-B14F-4D97-AF65-F5344CB8AC3E}">
        <p14:creationId xmlns:p14="http://schemas.microsoft.com/office/powerpoint/2010/main" val="101482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6F536C27-59D9-B483-5935-F863243F3A03}"/>
              </a:ext>
            </a:extLst>
          </p:cNvPr>
          <p:cNvSpPr>
            <a:spLocks noGrp="1"/>
          </p:cNvSpPr>
          <p:nvPr>
            <p:ph type="ctrTitle"/>
          </p:nvPr>
        </p:nvSpPr>
        <p:spPr>
          <a:xfrm>
            <a:off x="304800" y="1453367"/>
            <a:ext cx="2133600" cy="2486284"/>
          </a:xfrm>
        </p:spPr>
        <p:txBody>
          <a:bodyPr/>
          <a:lstStyle/>
          <a:p>
            <a:r>
              <a:rPr lang="en-US" sz="2800" dirty="0">
                <a:latin typeface="Lub Dub Medium" panose="020B0603030403020204" pitchFamily="34" charset="0"/>
              </a:rPr>
              <a:t>Table 8. Three Validated Risk Models for Stroke</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72</a:t>
            </a:fld>
            <a:endParaRPr kumimoji="0" lang="en-US" sz="1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05C9C31-8B27-9763-A0F4-08BB06818529}"/>
              </a:ext>
            </a:extLst>
          </p:cNvPr>
          <p:cNvGraphicFramePr>
            <a:graphicFrameLocks noGrp="1"/>
          </p:cNvGraphicFramePr>
          <p:nvPr>
            <p:extLst>
              <p:ext uri="{D42A27DB-BD31-4B8C-83A1-F6EECF244321}">
                <p14:modId xmlns:p14="http://schemas.microsoft.com/office/powerpoint/2010/main" val="2549675894"/>
              </p:ext>
            </p:extLst>
          </p:nvPr>
        </p:nvGraphicFramePr>
        <p:xfrm>
          <a:off x="2705100" y="113731"/>
          <a:ext cx="9220200" cy="7244080"/>
        </p:xfrm>
        <a:graphic>
          <a:graphicData uri="http://schemas.openxmlformats.org/drawingml/2006/table">
            <a:tbl>
              <a:tblPr firstRow="1" firstCol="1" bandRow="1"/>
              <a:tblGrid>
                <a:gridCol w="2962577">
                  <a:extLst>
                    <a:ext uri="{9D8B030D-6E8A-4147-A177-3AD203B41FA5}">
                      <a16:colId xmlns:a16="http://schemas.microsoft.com/office/drawing/2014/main" val="3755898200"/>
                    </a:ext>
                  </a:extLst>
                </a:gridCol>
                <a:gridCol w="1952323">
                  <a:extLst>
                    <a:ext uri="{9D8B030D-6E8A-4147-A177-3AD203B41FA5}">
                      <a16:colId xmlns:a16="http://schemas.microsoft.com/office/drawing/2014/main" val="786521536"/>
                    </a:ext>
                  </a:extLst>
                </a:gridCol>
                <a:gridCol w="2133600">
                  <a:extLst>
                    <a:ext uri="{9D8B030D-6E8A-4147-A177-3AD203B41FA5}">
                      <a16:colId xmlns:a16="http://schemas.microsoft.com/office/drawing/2014/main" val="3564400482"/>
                    </a:ext>
                  </a:extLst>
                </a:gridCol>
                <a:gridCol w="2171700">
                  <a:extLst>
                    <a:ext uri="{9D8B030D-6E8A-4147-A177-3AD203B41FA5}">
                      <a16:colId xmlns:a16="http://schemas.microsoft.com/office/drawing/2014/main" val="3059042021"/>
                    </a:ext>
                  </a:extLst>
                </a:gridCol>
              </a:tblGrid>
              <a:tr h="203200">
                <a:tc>
                  <a:txBody>
                    <a:bodyPr/>
                    <a:lstStyle/>
                    <a:p>
                      <a:pPr marL="0" marR="0">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Risk Factor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GARFIELD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95534497"/>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≥85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73528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≥75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1453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65-74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4442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Female sex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37652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23815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Renal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22130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1237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Current smoking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7521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Congestive 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0190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stroke or 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635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9054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Dementia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5538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bleeding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827452"/>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Proteinuria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6734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Low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1252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Intermediate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0.90–1.59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96054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High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06455"/>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1008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44331"/>
                  </a:ext>
                </a:extLst>
              </a:tr>
            </a:tbl>
          </a:graphicData>
        </a:graphic>
      </p:graphicFrame>
      <p:sp>
        <p:nvSpPr>
          <p:cNvPr id="7" name="TextBox 6">
            <a:extLst>
              <a:ext uri="{FF2B5EF4-FFF2-40B4-BE49-F238E27FC236}">
                <a16:creationId xmlns:a16="http://schemas.microsoft.com/office/drawing/2014/main" id="{E1A63912-1CE8-C48A-FF16-4158E2BBAFE8}"/>
              </a:ext>
            </a:extLst>
          </p:cNvPr>
          <p:cNvSpPr txBox="1"/>
          <p:nvPr/>
        </p:nvSpPr>
        <p:spPr>
          <a:xfrm>
            <a:off x="304800" y="6896146"/>
            <a:ext cx="1885950" cy="461665"/>
          </a:xfrm>
          <a:prstGeom prst="rect">
            <a:avLst/>
          </a:prstGeom>
          <a:noFill/>
        </p:spPr>
        <p:txBody>
          <a:bodyPr wrap="square">
            <a:spAutoFit/>
          </a:bodyPr>
          <a:lstStyle/>
          <a:p>
            <a:r>
              <a:rPr lang="en-US" sz="1200" dirty="0">
                <a:latin typeface="Lub Dub Medium" panose="020B0603030403020204" pitchFamily="34" charset="0"/>
              </a:rPr>
              <a:t>TIA indicates transient ischemic attack.</a:t>
            </a:r>
          </a:p>
        </p:txBody>
      </p:sp>
      <p:sp>
        <p:nvSpPr>
          <p:cNvPr id="9" name="TextBox 8">
            <a:extLst>
              <a:ext uri="{FF2B5EF4-FFF2-40B4-BE49-F238E27FC236}">
                <a16:creationId xmlns:a16="http://schemas.microsoft.com/office/drawing/2014/main" id="{8EAED440-578D-4AE3-334E-BF3446C8ED17}"/>
              </a:ext>
            </a:extLst>
          </p:cNvPr>
          <p:cNvSpPr txBox="1"/>
          <p:nvPr/>
        </p:nvSpPr>
        <p:spPr>
          <a:xfrm>
            <a:off x="304800" y="4267200"/>
            <a:ext cx="1885950" cy="2308324"/>
          </a:xfrm>
          <a:prstGeom prst="rect">
            <a:avLst/>
          </a:prstGeom>
          <a:noFill/>
        </p:spPr>
        <p:txBody>
          <a:bodyPr wrap="square">
            <a:spAutoFit/>
          </a:bodyPr>
          <a:lstStyle/>
          <a:p>
            <a:r>
              <a:rPr lang="en-US" dirty="0">
                <a:latin typeface="Lub Dub Medium" panose="020B0603030403020204" pitchFamily="34" charset="0"/>
              </a:rPr>
              <a:t>* 8 points if age &lt;65 y; 4 points if age 65-74 y; 2 points if age 75-84 y; and 3 points if</a:t>
            </a:r>
          </a:p>
          <a:p>
            <a:r>
              <a:rPr lang="en-US" dirty="0">
                <a:latin typeface="Lub Dub Medium" panose="020B0603030403020204" pitchFamily="34" charset="0"/>
              </a:rPr>
              <a:t>≥85 y.</a:t>
            </a:r>
          </a:p>
        </p:txBody>
      </p:sp>
      <p:sp>
        <p:nvSpPr>
          <p:cNvPr id="6" name="TextBox 5">
            <a:extLst>
              <a:ext uri="{FF2B5EF4-FFF2-40B4-BE49-F238E27FC236}">
                <a16:creationId xmlns:a16="http://schemas.microsoft.com/office/drawing/2014/main" id="{179C8AF7-F0C3-1F2D-F75E-A603F017C35B}"/>
              </a:ext>
            </a:extLst>
          </p:cNvPr>
          <p:cNvSpPr txBox="1"/>
          <p:nvPr/>
        </p:nvSpPr>
        <p:spPr>
          <a:xfrm>
            <a:off x="12161202" y="3019685"/>
            <a:ext cx="2286000" cy="4339650"/>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a:t>
            </a:r>
          </a:p>
          <a:p>
            <a:r>
              <a:rPr lang="en-US" sz="1200" dirty="0">
                <a:latin typeface="Lub Dub Medium" panose="020B0603030403020204" pitchFamily="34" charset="0"/>
              </a:rPr>
              <a:t>disease, elderly (age ≥75 y), any previous bleeding, hypertension;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a:t>
            </a:r>
          </a:p>
          <a:p>
            <a:r>
              <a:rPr lang="en-US" sz="1200" dirty="0">
                <a:latin typeface="Lub Dub Medium" panose="020B0603030403020204" pitchFamily="34" charset="0"/>
              </a:rPr>
              <a:t>congestive heart failure, hypertension, age ≥75 y (doubled), diabetes mellitus,</a:t>
            </a:r>
          </a:p>
          <a:p>
            <a:r>
              <a:rPr lang="en-US" sz="1200" dirty="0">
                <a:latin typeface="Lub Dub Medium" panose="020B0603030403020204" pitchFamily="34" charset="0"/>
              </a:rPr>
              <a:t>prior stroke or transient ischemic attack or thromboembolism (doubled), vascular disease,</a:t>
            </a:r>
          </a:p>
          <a:p>
            <a:r>
              <a:rPr lang="en-US" sz="1200" dirty="0">
                <a:latin typeface="Lub Dub Medium" panose="020B0603030403020204" pitchFamily="34" charset="0"/>
              </a:rPr>
              <a:t>age 65 to 74 y, sex category; GARFIELD-AF, Global Anticoagulant Registry in the</a:t>
            </a:r>
          </a:p>
          <a:p>
            <a:r>
              <a:rPr lang="en-US" sz="1200" dirty="0">
                <a:latin typeface="Lub Dub Medium" panose="020B0603030403020204" pitchFamily="34" charset="0"/>
              </a:rPr>
              <a:t>Field-Atrial Fibrillation; and TIA, transient ischemic attack.</a:t>
            </a:r>
          </a:p>
        </p:txBody>
      </p:sp>
    </p:spTree>
    <p:extLst>
      <p:ext uri="{BB962C8B-B14F-4D97-AF65-F5344CB8AC3E}">
        <p14:creationId xmlns:p14="http://schemas.microsoft.com/office/powerpoint/2010/main" val="530664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A32F33A-2CD3-0E09-1A00-6B3874F38E5B}"/>
              </a:ext>
            </a:extLst>
          </p:cNvPr>
          <p:cNvSpPr>
            <a:spLocks noGrp="1"/>
          </p:cNvSpPr>
          <p:nvPr>
            <p:ph type="ctrTitle"/>
          </p:nvPr>
        </p:nvSpPr>
        <p:spPr>
          <a:xfrm>
            <a:off x="3401681" y="457200"/>
            <a:ext cx="7827038" cy="914399"/>
          </a:xfrm>
        </p:spPr>
        <p:txBody>
          <a:bodyPr/>
          <a:lstStyle/>
          <a:p>
            <a:r>
              <a:rPr lang="en-US" sz="2800" dirty="0">
                <a:latin typeface="Lub Dub Medium" panose="020B0603030403020204" pitchFamily="34" charset="0"/>
              </a:rPr>
              <a:t>Table 9. Some Best Known Published Clinical Scores With Potential Advantages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A88FCDB-717C-0A65-0C80-AFDD90D1B7E6}"/>
              </a:ext>
            </a:extLst>
          </p:cNvPr>
          <p:cNvGraphicFramePr>
            <a:graphicFrameLocks noGrp="1"/>
          </p:cNvGraphicFramePr>
          <p:nvPr>
            <p:extLst>
              <p:ext uri="{D42A27DB-BD31-4B8C-83A1-F6EECF244321}">
                <p14:modId xmlns:p14="http://schemas.microsoft.com/office/powerpoint/2010/main" val="1369822189"/>
              </p:ext>
            </p:extLst>
          </p:nvPr>
        </p:nvGraphicFramePr>
        <p:xfrm>
          <a:off x="1006475" y="1647246"/>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265332978"/>
                    </a:ext>
                  </a:extLst>
                </a:gridCol>
                <a:gridCol w="2975195">
                  <a:extLst>
                    <a:ext uri="{9D8B030D-6E8A-4147-A177-3AD203B41FA5}">
                      <a16:colId xmlns:a16="http://schemas.microsoft.com/office/drawing/2014/main" val="738148337"/>
                    </a:ext>
                  </a:extLst>
                </a:gridCol>
                <a:gridCol w="3775141">
                  <a:extLst>
                    <a:ext uri="{9D8B030D-6E8A-4147-A177-3AD203B41FA5}">
                      <a16:colId xmlns:a16="http://schemas.microsoft.com/office/drawing/2014/main" val="1928314016"/>
                    </a:ext>
                  </a:extLst>
                </a:gridCol>
                <a:gridCol w="1604940">
                  <a:extLst>
                    <a:ext uri="{9D8B030D-6E8A-4147-A177-3AD203B41FA5}">
                      <a16:colId xmlns:a16="http://schemas.microsoft.com/office/drawing/2014/main" val="3920420863"/>
                    </a:ext>
                  </a:extLst>
                </a:gridCol>
                <a:gridCol w="2551248">
                  <a:extLst>
                    <a:ext uri="{9D8B030D-6E8A-4147-A177-3AD203B41FA5}">
                      <a16:colId xmlns:a16="http://schemas.microsoft.com/office/drawing/2014/main" val="2195447393"/>
                    </a:ext>
                  </a:extLst>
                </a:gridCol>
              </a:tblGrid>
              <a:tr h="0">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Year of Publication</a:t>
                      </a:r>
                      <a:endParaRPr lang="en-US" sz="1800" dirty="0">
                        <a:effectLst/>
                        <a:latin typeface="Times New Roman"/>
                        <a:ea typeface="Times New Roman" panose="02020603050405020304" pitchFamily="18" charset="0"/>
                        <a:cs typeface="Times New Roman"/>
                      </a:endParaRPr>
                    </a:p>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Name</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Components</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Advantages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of Validation Studies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Hyperlink to Online Score Calculator if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4169238636"/>
                  </a:ext>
                </a:extLst>
              </a:tr>
              <a:tr h="0">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(≥65 y is 1 point, ≥75 y is 2 points), diabetes, stroke/TIA (2 points)</a:t>
                      </a:r>
                      <a:endParaRPr lang="en-US" sz="180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was superior to existing risk classification schemes</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AFI scheme: C-statistic = 0.68 (0.65–0.71)</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SPAF-III scheme: C-statistic = 0.74 (0.71–0.76)</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score: C-statistic = 0.82 (0.80–0.84)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a:ea typeface="Times New Roman" panose="02020603050405020304" pitchFamily="18" charset="0"/>
                          <a:cs typeface="Times New Roman"/>
                        </a:rPr>
                        <a:t>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u="sng" dirty="0">
                          <a:solidFill>
                            <a:srgbClr val="0563C1"/>
                          </a:solidFill>
                          <a:effectLst/>
                          <a:latin typeface="Times New Roman"/>
                          <a:ea typeface="Times New Roman" panose="02020603050405020304" pitchFamily="18" charset="0"/>
                          <a:cs typeface="Times New Roman"/>
                          <a:hlinkClick r:id="rId2"/>
                        </a:rPr>
                        <a:t>https://www</a:t>
                      </a:r>
                      <a:r>
                        <a:rPr lang="en-US" sz="1800" dirty="0">
                          <a:effectLst/>
                          <a:latin typeface="Times New Roman"/>
                          <a:ea typeface="Times New Roman" panose="02020603050405020304" pitchFamily="18" charset="0"/>
                          <a:cs typeface="Times New Roman"/>
                          <a:hlinkClick r:id="rId2"/>
                        </a:rPr>
                        <a:t>.mdcalc.com/calc/40/chads2-score-atrial-fibrillation-stroke-risk</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403086"/>
                  </a:ext>
                </a:extLst>
              </a:tr>
              <a:tr h="0">
                <a:tc>
                  <a:txBody>
                    <a:bodyPr/>
                    <a:lstStyle/>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2010</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≥75 y, diabetes, stroke or TIA, vascular disease, age 65–74 y, female sex</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Most commonly used and studied, superior to </a:t>
                      </a:r>
                      <a:r>
                        <a:rPr lang="en-US" sz="1800" dirty="0">
                          <a:solidFill>
                            <a:srgbClr val="2E2E2E"/>
                          </a:solidFill>
                          <a:effectLst/>
                          <a:latin typeface="Times New Roman"/>
                          <a:ea typeface="Times New Roman" panose="02020603050405020304" pitchFamily="18" charset="0"/>
                          <a:cs typeface="Times New Roman"/>
                        </a:rPr>
                        <a:t>CHADS</a:t>
                      </a:r>
                      <a:r>
                        <a:rPr lang="en-US" sz="1800" baseline="-25000" dirty="0">
                          <a:solidFill>
                            <a:srgbClr val="2E2E2E"/>
                          </a:solidFill>
                          <a:effectLst/>
                          <a:latin typeface="Times New Roman"/>
                          <a:ea typeface="Times New Roman" panose="02020603050405020304" pitchFamily="18" charset="0"/>
                          <a:cs typeface="Times New Roman"/>
                        </a:rPr>
                        <a:t>2 </a:t>
                      </a:r>
                      <a:r>
                        <a:rPr lang="en-US" sz="1800" dirty="0">
                          <a:effectLst/>
                          <a:latin typeface="Times New Roman"/>
                          <a:ea typeface="Times New Roman" panose="02020603050405020304" pitchFamily="18" charset="0"/>
                          <a:cs typeface="Times New Roman"/>
                        </a:rPr>
                        <a:t>score. </a:t>
                      </a:r>
                      <a:r>
                        <a:rPr lang="en-US" sz="1800" dirty="0">
                          <a:solidFill>
                            <a:srgbClr val="2E2E2E"/>
                          </a:solidFill>
                          <a:effectLst/>
                          <a:latin typeface="Times New Roman"/>
                          <a:ea typeface="Times New Roman" panose="02020603050405020304" pitchFamily="18" charset="0"/>
                          <a:cs typeface="Times New Roman"/>
                        </a:rPr>
                        <a:t>C-statistic = 0.606 (0.513–0.699) for CHA</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-VASc score vs 0.561 (0.450–0.672) for CHADS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 score</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Improved compared with original CHADS</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score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.mdcalc.com/calc/801/cha2ds2-vasc-score-atrial-fibrillation-stroke-risk#next-steps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315919"/>
                  </a:ext>
                </a:extLst>
              </a:tr>
            </a:tbl>
          </a:graphicData>
        </a:graphic>
      </p:graphicFrame>
      <p:sp>
        <p:nvSpPr>
          <p:cNvPr id="4" name="TextBox 3">
            <a:extLst>
              <a:ext uri="{FF2B5EF4-FFF2-40B4-BE49-F238E27FC236}">
                <a16:creationId xmlns:a16="http://schemas.microsoft.com/office/drawing/2014/main" id="{3796B400-F75F-0007-04EF-EF14B3CFD5D5}"/>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3768920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9B008E-E2C9-FB06-8612-2603B5F62845}"/>
              </a:ext>
            </a:extLst>
          </p:cNvPr>
          <p:cNvSpPr>
            <a:spLocks noGrp="1"/>
          </p:cNvSpPr>
          <p:nvPr>
            <p:ph type="ctrTitle"/>
          </p:nvPr>
        </p:nvSpPr>
        <p:spPr>
          <a:xfrm>
            <a:off x="3338945" y="457200"/>
            <a:ext cx="7952510" cy="914399"/>
          </a:xfrm>
        </p:spPr>
        <p:txBody>
          <a:bodyPr/>
          <a:lstStyle/>
          <a:p>
            <a:r>
              <a:rPr lang="en-US" sz="2800" dirty="0">
                <a:latin typeface="Lub Dub Medium" panose="020B0603030403020204" pitchFamily="34" charset="0"/>
              </a:rPr>
              <a:t>Table 9. Some Best Known Published Clinical Scores With Potential Advantages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4AB548D-DC6C-6D75-C713-F12759E1A5E2}"/>
              </a:ext>
            </a:extLst>
          </p:cNvPr>
          <p:cNvGraphicFramePr>
            <a:graphicFrameLocks noGrp="1"/>
          </p:cNvGraphicFramePr>
          <p:nvPr>
            <p:extLst>
              <p:ext uri="{D42A27DB-BD31-4B8C-83A1-F6EECF244321}">
                <p14:modId xmlns:p14="http://schemas.microsoft.com/office/powerpoint/2010/main" val="1962853235"/>
              </p:ext>
            </p:extLst>
          </p:nvPr>
        </p:nvGraphicFramePr>
        <p:xfrm>
          <a:off x="1006475" y="1676400"/>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520761987"/>
                    </a:ext>
                  </a:extLst>
                </a:gridCol>
                <a:gridCol w="2975195">
                  <a:extLst>
                    <a:ext uri="{9D8B030D-6E8A-4147-A177-3AD203B41FA5}">
                      <a16:colId xmlns:a16="http://schemas.microsoft.com/office/drawing/2014/main" val="3981460001"/>
                    </a:ext>
                  </a:extLst>
                </a:gridCol>
                <a:gridCol w="3775141">
                  <a:extLst>
                    <a:ext uri="{9D8B030D-6E8A-4147-A177-3AD203B41FA5}">
                      <a16:colId xmlns:a16="http://schemas.microsoft.com/office/drawing/2014/main" val="1380090424"/>
                    </a:ext>
                  </a:extLst>
                </a:gridCol>
                <a:gridCol w="1604940">
                  <a:extLst>
                    <a:ext uri="{9D8B030D-6E8A-4147-A177-3AD203B41FA5}">
                      <a16:colId xmlns:a16="http://schemas.microsoft.com/office/drawing/2014/main" val="3238554417"/>
                    </a:ext>
                  </a:extLst>
                </a:gridCol>
                <a:gridCol w="2551248">
                  <a:extLst>
                    <a:ext uri="{9D8B030D-6E8A-4147-A177-3AD203B41FA5}">
                      <a16:colId xmlns:a16="http://schemas.microsoft.com/office/drawing/2014/main" val="3211903057"/>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2013</a:t>
                      </a:r>
                      <a:endParaRPr lang="en-US" sz="1800" dirty="0">
                        <a:effectLst/>
                        <a:latin typeface="Times New Roman"/>
                        <a:ea typeface="Times New Roman" panose="02020603050405020304" pitchFamily="18" charset="0"/>
                        <a:cs typeface="Times New Roman"/>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ATRIA</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Age (65–74 y is 3 points, 75–84 y is 5 points, ≥85 y is 6 points), hypertension, diabetes, CHF, proteinuria, GFR &lt;45 mL/min/1.73 m</a:t>
                      </a:r>
                      <a:r>
                        <a:rPr lang="en-US" sz="1800" b="0" baseline="30000" dirty="0">
                          <a:effectLst/>
                          <a:latin typeface="Times New Roman"/>
                          <a:ea typeface="Times New Roman" panose="02020603050405020304" pitchFamily="18" charset="0"/>
                          <a:cs typeface="Times New Roman"/>
                        </a:rPr>
                        <a:t>2</a:t>
                      </a:r>
                      <a:r>
                        <a:rPr lang="en-US" sz="1800" b="0" dirty="0">
                          <a:effectLst/>
                          <a:latin typeface="Times New Roman"/>
                          <a:ea typeface="Times New Roman" panose="02020603050405020304" pitchFamily="18" charset="0"/>
                          <a:cs typeface="Times New Roman"/>
                        </a:rPr>
                        <a:t>, sex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Includes more age categories, renal function, and proteinuria</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More patients were classified as low or high risk but not as well tested in general.</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.mdcalc.com/calc/1842/atria-stroke-risk-score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935025"/>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GARFIELD-AF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Web-based,</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uses</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routinely collected clinical data, and includes a total of 16 questions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Web-based tool for predicting stroke and mortality, includes the effect of the different anticoagulants, bleeding risk and mortality to facilitate shared decision making on the potential benefits/risks of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.garfieldregistry.org/garfield-af-risk-calculator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427215"/>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2016 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modified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Expanded lower threshold for age to 50 y (1 point for age 50–74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Validated in Asian cohort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Can further identify Asian AF patients who may derive benefits from stroke prevention. In one study,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 was superior to 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a:t>
                      </a:r>
                      <a:br>
                        <a:rPr lang="en-US" sz="1800" dirty="0">
                          <a:effectLst/>
                          <a:latin typeface="Times New Roman"/>
                          <a:ea typeface="Times New Roman" panose="02020603050405020304" pitchFamily="18" charset="0"/>
                          <a:cs typeface="Times New Roman"/>
                        </a:rPr>
                      </a:br>
                      <a:r>
                        <a:rPr lang="en-US" sz="1800" dirty="0">
                          <a:effectLst/>
                          <a:latin typeface="Times New Roman"/>
                          <a:ea typeface="Times New Roman" panose="02020603050405020304" pitchFamily="18" charset="0"/>
                          <a:cs typeface="Times New Roman"/>
                        </a:rPr>
                        <a:t>C-statistics = 0.708 (0.703–0.712) vs. 0.689 (0.684–0.694)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426821"/>
                  </a:ext>
                </a:extLst>
              </a:tr>
            </a:tbl>
          </a:graphicData>
        </a:graphic>
      </p:graphicFrame>
      <p:sp>
        <p:nvSpPr>
          <p:cNvPr id="7" name="TextBox 6">
            <a:extLst>
              <a:ext uri="{FF2B5EF4-FFF2-40B4-BE49-F238E27FC236}">
                <a16:creationId xmlns:a16="http://schemas.microsoft.com/office/drawing/2014/main" id="{2A4F8201-551F-581B-0D90-5CC1A49D2D80}"/>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2213590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9EC4B7-AE0E-05D4-6A2F-4F7911890CA8}"/>
              </a:ext>
            </a:extLst>
          </p:cNvPr>
          <p:cNvSpPr>
            <a:spLocks noGrp="1"/>
          </p:cNvSpPr>
          <p:nvPr>
            <p:ph type="ctrTitle"/>
          </p:nvPr>
        </p:nvSpPr>
        <p:spPr>
          <a:xfrm>
            <a:off x="2840434" y="609600"/>
            <a:ext cx="8949532"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baseline="-25000" dirty="0">
                <a:latin typeface="Lub Dub Medium" panose="020B0603030403020204" pitchFamily="34" charset="0"/>
              </a:rPr>
              <a:t> </a:t>
            </a:r>
            <a:r>
              <a:rPr lang="en-US" sz="2800" dirty="0">
                <a:latin typeface="Lub Dub Medium" panose="020B0603030403020204" pitchFamily="34" charset="0"/>
              </a:rPr>
              <a:t>Score as in the Original Article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A299279-BBD6-9992-74B0-CBAC6D714EB5}"/>
              </a:ext>
            </a:extLst>
          </p:cNvPr>
          <p:cNvGraphicFramePr>
            <a:graphicFrameLocks noGrp="1"/>
          </p:cNvGraphicFramePr>
          <p:nvPr>
            <p:extLst>
              <p:ext uri="{D42A27DB-BD31-4B8C-83A1-F6EECF244321}">
                <p14:modId xmlns:p14="http://schemas.microsoft.com/office/powerpoint/2010/main" val="3547046494"/>
              </p:ext>
            </p:extLst>
          </p:nvPr>
        </p:nvGraphicFramePr>
        <p:xfrm>
          <a:off x="1006475" y="1752600"/>
          <a:ext cx="12617450" cy="5152136"/>
        </p:xfrm>
        <a:graphic>
          <a:graphicData uri="http://schemas.openxmlformats.org/drawingml/2006/table">
            <a:tbl>
              <a:tblPr firstRow="1" firstCol="1" bandRow="1"/>
              <a:tblGrid>
                <a:gridCol w="908456">
                  <a:extLst>
                    <a:ext uri="{9D8B030D-6E8A-4147-A177-3AD203B41FA5}">
                      <a16:colId xmlns:a16="http://schemas.microsoft.com/office/drawing/2014/main" val="3097632722"/>
                    </a:ext>
                  </a:extLst>
                </a:gridCol>
                <a:gridCol w="3202309">
                  <a:extLst>
                    <a:ext uri="{9D8B030D-6E8A-4147-A177-3AD203B41FA5}">
                      <a16:colId xmlns:a16="http://schemas.microsoft.com/office/drawing/2014/main" val="1294469533"/>
                    </a:ext>
                  </a:extLst>
                </a:gridCol>
                <a:gridCol w="8506685">
                  <a:extLst>
                    <a:ext uri="{9D8B030D-6E8A-4147-A177-3AD203B41FA5}">
                      <a16:colId xmlns:a16="http://schemas.microsoft.com/office/drawing/2014/main" val="3265700741"/>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The presence of signs and symptoms of either right (elevated central venous pressure, hepatomegaly, dependent edema) or left ventricular failure (exertional dyspnea, cough, fatigue, orthopnea, paroxysmal nocturnal dyspnea, cardiac enlargement, rates, gallop rhythm, pulmonary venous congestion) or both, confirmed by noninvasive or invasive measurements demonstrating objective evidence of cardiac dysfunction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501792"/>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resting blood pressure &gt;140 mm Hg systolic and/or &gt;90 mm Hg diastolic on at least 2 occasions or current antihypertensive pharmacological 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850141"/>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a:t>
                      </a:r>
                      <a:r>
                        <a:rPr lang="en-US" sz="1800" b="1"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Age, additional risk/point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202122"/>
                          </a:solidFill>
                          <a:effectLst/>
                          <a:latin typeface="Times New Roman" panose="02020603050405020304" pitchFamily="18" charset="0"/>
                          <a:ea typeface="Times New Roman" panose="02020603050405020304" pitchFamily="18" charset="0"/>
                        </a:rPr>
                        <a:t>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981833"/>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Diabetes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Fasting plasma glucose level ≥7.0 mmol/L (126 mg/dL) or treatment with hypoglycemic agent and/or insulin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82491"/>
                  </a:ext>
                </a:extLst>
              </a:tr>
            </a:tbl>
          </a:graphicData>
        </a:graphic>
      </p:graphicFrame>
    </p:spTree>
    <p:extLst>
      <p:ext uri="{BB962C8B-B14F-4D97-AF65-F5344CB8AC3E}">
        <p14:creationId xmlns:p14="http://schemas.microsoft.com/office/powerpoint/2010/main" val="2427046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2E8FB0E-C858-14A3-ABBE-9B00F37495E1}"/>
              </a:ext>
            </a:extLst>
          </p:cNvPr>
          <p:cNvSpPr>
            <a:spLocks noGrp="1"/>
          </p:cNvSpPr>
          <p:nvPr>
            <p:ph type="ctrTitle"/>
          </p:nvPr>
        </p:nvSpPr>
        <p:spPr>
          <a:xfrm>
            <a:off x="2819400" y="730505"/>
            <a:ext cx="9144000"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dirty="0">
                <a:latin typeface="Lub Dub Medium" panose="020B0603030403020204" pitchFamily="34" charset="0"/>
              </a:rPr>
              <a:t> Score as in the Original Article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B56BF60-0DD2-0BA3-0A41-C93B2CB0EC9C}"/>
              </a:ext>
            </a:extLst>
          </p:cNvPr>
          <p:cNvGraphicFramePr>
            <a:graphicFrameLocks noGrp="1"/>
          </p:cNvGraphicFramePr>
          <p:nvPr>
            <p:extLst>
              <p:ext uri="{D42A27DB-BD31-4B8C-83A1-F6EECF244321}">
                <p14:modId xmlns:p14="http://schemas.microsoft.com/office/powerpoint/2010/main" val="2862794507"/>
              </p:ext>
            </p:extLst>
          </p:nvPr>
        </p:nvGraphicFramePr>
        <p:xfrm>
          <a:off x="1066800" y="1981200"/>
          <a:ext cx="12617450" cy="4603496"/>
        </p:xfrm>
        <a:graphic>
          <a:graphicData uri="http://schemas.openxmlformats.org/drawingml/2006/table">
            <a:tbl>
              <a:tblPr firstRow="1" firstCol="1" bandRow="1"/>
              <a:tblGrid>
                <a:gridCol w="908456">
                  <a:extLst>
                    <a:ext uri="{9D8B030D-6E8A-4147-A177-3AD203B41FA5}">
                      <a16:colId xmlns:a16="http://schemas.microsoft.com/office/drawing/2014/main" val="3961351768"/>
                    </a:ext>
                  </a:extLst>
                </a:gridCol>
                <a:gridCol w="3202309">
                  <a:extLst>
                    <a:ext uri="{9D8B030D-6E8A-4147-A177-3AD203B41FA5}">
                      <a16:colId xmlns:a16="http://schemas.microsoft.com/office/drawing/2014/main" val="2816923356"/>
                    </a:ext>
                  </a:extLst>
                </a:gridCol>
                <a:gridCol w="8506685">
                  <a:extLst>
                    <a:ext uri="{9D8B030D-6E8A-4147-A177-3AD203B41FA5}">
                      <a16:colId xmlns:a16="http://schemas.microsoft.com/office/drawing/2014/main" val="1328169909"/>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a:t>
                      </a:r>
                      <a:r>
                        <a:rPr lang="en-US" sz="1800" b="1" baseline="-25000" dirty="0">
                          <a:effectLst/>
                          <a:latin typeface="Times New Roman"/>
                          <a:ea typeface="Times New Roman" panose="02020603050405020304" pitchFamily="18" charset="0"/>
                        </a:rPr>
                        <a:t>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Thromboembolism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Either an ischemic stroke, transient ischemic attack, peripheral embolism, or pulmonary embolism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5800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Vascular disease</a:t>
                      </a:r>
                      <a:r>
                        <a:rPr lang="en-US" sz="1800" dirty="0">
                          <a:solidFill>
                            <a:srgbClr val="202122"/>
                          </a:solidFill>
                          <a:effectLst/>
                          <a:latin typeface="Arial"/>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Coronary artery disease (prior myocardial infarction, angina pectoris, percutaneous coronary intervention, or coronary artery bypass surgery) or peripheral vascular disease (the presence of any of the following: intermittent claudication, previous surgery or percutaneous intervention on the abdominal aorta or the lower extremity vessels, abdominal or thoracic vascular surgery, arterial and venous thrombosis)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331402"/>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solidFill>
                            <a:srgbClr val="202122"/>
                          </a:solidFill>
                          <a:effectLst/>
                          <a:latin typeface="Times New Roman"/>
                          <a:ea typeface="Times New Roman" panose="02020603050405020304" pitchFamily="18" charset="0"/>
                        </a:rPr>
                        <a:t>Age standard risk/weight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a:ea typeface="Times New Roman" panose="02020603050405020304" pitchFamily="18" charset="0"/>
                        </a:rPr>
                        <a:t>Age 65–74 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38541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Sex Category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panose="02020603050405020304" pitchFamily="18" charset="0"/>
                          <a:ea typeface="Times New Roman" panose="02020603050405020304" pitchFamily="18" charset="0"/>
                        </a:rPr>
                        <a:t>Female sex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11853"/>
                  </a:ext>
                </a:extLst>
              </a:tr>
            </a:tbl>
          </a:graphicData>
        </a:graphic>
      </p:graphicFrame>
    </p:spTree>
    <p:extLst>
      <p:ext uri="{BB962C8B-B14F-4D97-AF65-F5344CB8AC3E}">
        <p14:creationId xmlns:p14="http://schemas.microsoft.com/office/powerpoint/2010/main" val="1155134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3215A68-8864-B088-AAD8-564E69143FBE}"/>
              </a:ext>
            </a:extLst>
          </p:cNvPr>
          <p:cNvSpPr>
            <a:spLocks noGrp="1"/>
          </p:cNvSpPr>
          <p:nvPr>
            <p:ph type="ctrTitle"/>
          </p:nvPr>
        </p:nvSpPr>
        <p:spPr>
          <a:xfrm>
            <a:off x="3162298" y="990600"/>
            <a:ext cx="8305800" cy="914399"/>
          </a:xfrm>
        </p:spPr>
        <p:txBody>
          <a:bodyPr/>
          <a:lstStyle/>
          <a:p>
            <a:r>
              <a:rPr lang="en-US" sz="2800" dirty="0">
                <a:latin typeface="Lub Dub Medium" panose="020B0603030403020204" pitchFamily="34" charset="0"/>
              </a:rPr>
              <a:t>Table 11. Additional Risk Factors That Increase Risk of Stroke Not Included in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endParaRPr lang="en-US" sz="2800" baseline="300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AFE064C-0C34-52DE-77F8-013C92DC1295}"/>
              </a:ext>
            </a:extLst>
          </p:cNvPr>
          <p:cNvGraphicFramePr>
            <a:graphicFrameLocks noGrp="1"/>
          </p:cNvGraphicFramePr>
          <p:nvPr>
            <p:extLst>
              <p:ext uri="{D42A27DB-BD31-4B8C-83A1-F6EECF244321}">
                <p14:modId xmlns:p14="http://schemas.microsoft.com/office/powerpoint/2010/main" val="1911977497"/>
              </p:ext>
            </p:extLst>
          </p:nvPr>
        </p:nvGraphicFramePr>
        <p:xfrm>
          <a:off x="4579936" y="2254504"/>
          <a:ext cx="5470525" cy="3720592"/>
        </p:xfrm>
        <a:graphic>
          <a:graphicData uri="http://schemas.openxmlformats.org/drawingml/2006/table">
            <a:tbl>
              <a:tblPr firstRow="1" firstCol="1" bandRow="1"/>
              <a:tblGrid>
                <a:gridCol w="5470525">
                  <a:extLst>
                    <a:ext uri="{9D8B030D-6E8A-4147-A177-3AD203B41FA5}">
                      <a16:colId xmlns:a16="http://schemas.microsoft.com/office/drawing/2014/main" val="3617195622"/>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Higher AF burden/Long duration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8178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Persistent/permanent AF vs paroxysmal</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42021"/>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Obesity (BMI ≥30 kg/m</a:t>
                      </a:r>
                      <a:r>
                        <a:rPr lang="en-US" sz="1800" b="1" baseline="30000" dirty="0">
                          <a:effectLst/>
                          <a:latin typeface="Times New Roman"/>
                          <a:ea typeface="Times New Roman" panose="02020603050405020304" pitchFamily="18" charset="0"/>
                        </a:rPr>
                        <a:t>2</a:t>
                      </a:r>
                      <a:r>
                        <a:rPr lang="en-US" sz="1800" b="1" dirty="0">
                          <a:effectLst/>
                          <a:latin typeface="Times New Roman"/>
                          <a:ea typeface="Times New Roman" panose="02020603050405020304" pitchFamily="18" charset="0"/>
                        </a:rPr>
                        <a: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443668"/>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HCM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57884"/>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Poorly controlled hypertension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0555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eGFR (&lt;45 mL/h)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77480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Proteinuria (&gt;150 mg/24 h or equivalent)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06354"/>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Enlarged LA volume (≥73 mL) or diameter (≥4.7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408862"/>
                  </a:ext>
                </a:extLst>
              </a:tr>
            </a:tbl>
          </a:graphicData>
        </a:graphic>
      </p:graphicFrame>
      <p:sp>
        <p:nvSpPr>
          <p:cNvPr id="7" name="TextBox 6">
            <a:extLst>
              <a:ext uri="{FF2B5EF4-FFF2-40B4-BE49-F238E27FC236}">
                <a16:creationId xmlns:a16="http://schemas.microsoft.com/office/drawing/2014/main" id="{57CA01A5-AC81-A488-D345-402EA5DC6405}"/>
              </a:ext>
            </a:extLst>
          </p:cNvPr>
          <p:cNvSpPr txBox="1"/>
          <p:nvPr/>
        </p:nvSpPr>
        <p:spPr>
          <a:xfrm>
            <a:off x="4579936" y="6139699"/>
            <a:ext cx="5470525" cy="646331"/>
          </a:xfrm>
          <a:prstGeom prst="rect">
            <a:avLst/>
          </a:prstGeom>
          <a:noFill/>
        </p:spPr>
        <p:txBody>
          <a:bodyPr wrap="square">
            <a:spAutoFit/>
          </a:bodyPr>
          <a:lstStyle/>
          <a:p>
            <a:r>
              <a:rPr lang="en-US" sz="1200" dirty="0">
                <a:latin typeface="Lub Dub Medium" panose="020B0603030403020204" pitchFamily="34" charset="0"/>
              </a:rPr>
              <a:t>AF indicates atrial fibrillation; BMI, body mass index; eGFR, estimated glomerular filtration rate; HCM, hypertrophic cardiomyopathy; and LA, left atrium. </a:t>
            </a:r>
          </a:p>
        </p:txBody>
      </p:sp>
    </p:spTree>
    <p:extLst>
      <p:ext uri="{BB962C8B-B14F-4D97-AF65-F5344CB8AC3E}">
        <p14:creationId xmlns:p14="http://schemas.microsoft.com/office/powerpoint/2010/main" val="1903991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854519D-FB74-28D8-5F8A-B6EF5BDA5680}"/>
              </a:ext>
            </a:extLst>
          </p:cNvPr>
          <p:cNvSpPr>
            <a:spLocks noGrp="1"/>
          </p:cNvSpPr>
          <p:nvPr>
            <p:ph type="ctrTitle"/>
          </p:nvPr>
        </p:nvSpPr>
        <p:spPr>
          <a:xfrm>
            <a:off x="2364646" y="74084"/>
            <a:ext cx="9901105"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A49DFF3F-C6F6-517C-4341-BC9DF23EEED1}"/>
              </a:ext>
            </a:extLst>
          </p:cNvPr>
          <p:cNvGraphicFramePr>
            <a:graphicFrameLocks noGrp="1"/>
          </p:cNvGraphicFramePr>
          <p:nvPr>
            <p:extLst>
              <p:ext uri="{D42A27DB-BD31-4B8C-83A1-F6EECF244321}">
                <p14:modId xmlns:p14="http://schemas.microsoft.com/office/powerpoint/2010/main" val="3861771664"/>
              </p:ext>
            </p:extLst>
          </p:nvPr>
        </p:nvGraphicFramePr>
        <p:xfrm>
          <a:off x="1045732" y="1109927"/>
          <a:ext cx="13014301" cy="5360783"/>
        </p:xfrm>
        <a:graphic>
          <a:graphicData uri="http://schemas.openxmlformats.org/drawingml/2006/table">
            <a:tbl>
              <a:tblPr firstRow="1" firstCol="1" bandRow="1"/>
              <a:tblGrid>
                <a:gridCol w="920960">
                  <a:extLst>
                    <a:ext uri="{9D8B030D-6E8A-4147-A177-3AD203B41FA5}">
                      <a16:colId xmlns:a16="http://schemas.microsoft.com/office/drawing/2014/main" val="3716044238"/>
                    </a:ext>
                  </a:extLst>
                </a:gridCol>
                <a:gridCol w="907840">
                  <a:extLst>
                    <a:ext uri="{9D8B030D-6E8A-4147-A177-3AD203B41FA5}">
                      <a16:colId xmlns:a16="http://schemas.microsoft.com/office/drawing/2014/main" val="1848653987"/>
                    </a:ext>
                  </a:extLst>
                </a:gridCol>
                <a:gridCol w="838200">
                  <a:extLst>
                    <a:ext uri="{9D8B030D-6E8A-4147-A177-3AD203B41FA5}">
                      <a16:colId xmlns:a16="http://schemas.microsoft.com/office/drawing/2014/main" val="3585042457"/>
                    </a:ext>
                  </a:extLst>
                </a:gridCol>
                <a:gridCol w="2209800">
                  <a:extLst>
                    <a:ext uri="{9D8B030D-6E8A-4147-A177-3AD203B41FA5}">
                      <a16:colId xmlns:a16="http://schemas.microsoft.com/office/drawing/2014/main" val="3923973431"/>
                    </a:ext>
                  </a:extLst>
                </a:gridCol>
                <a:gridCol w="1066800">
                  <a:extLst>
                    <a:ext uri="{9D8B030D-6E8A-4147-A177-3AD203B41FA5}">
                      <a16:colId xmlns:a16="http://schemas.microsoft.com/office/drawing/2014/main" val="4135737759"/>
                    </a:ext>
                  </a:extLst>
                </a:gridCol>
                <a:gridCol w="838200">
                  <a:extLst>
                    <a:ext uri="{9D8B030D-6E8A-4147-A177-3AD203B41FA5}">
                      <a16:colId xmlns:a16="http://schemas.microsoft.com/office/drawing/2014/main" val="192101286"/>
                    </a:ext>
                  </a:extLst>
                </a:gridCol>
                <a:gridCol w="2438400">
                  <a:extLst>
                    <a:ext uri="{9D8B030D-6E8A-4147-A177-3AD203B41FA5}">
                      <a16:colId xmlns:a16="http://schemas.microsoft.com/office/drawing/2014/main" val="580947814"/>
                    </a:ext>
                  </a:extLst>
                </a:gridCol>
                <a:gridCol w="990600">
                  <a:extLst>
                    <a:ext uri="{9D8B030D-6E8A-4147-A177-3AD203B41FA5}">
                      <a16:colId xmlns:a16="http://schemas.microsoft.com/office/drawing/2014/main" val="688290061"/>
                    </a:ext>
                  </a:extLst>
                </a:gridCol>
                <a:gridCol w="838200">
                  <a:extLst>
                    <a:ext uri="{9D8B030D-6E8A-4147-A177-3AD203B41FA5}">
                      <a16:colId xmlns:a16="http://schemas.microsoft.com/office/drawing/2014/main" val="3384875985"/>
                    </a:ext>
                  </a:extLst>
                </a:gridCol>
                <a:gridCol w="1965301">
                  <a:extLst>
                    <a:ext uri="{9D8B030D-6E8A-4147-A177-3AD203B41FA5}">
                      <a16:colId xmlns:a16="http://schemas.microsoft.com/office/drawing/2014/main" val="1816147896"/>
                    </a:ext>
                  </a:extLst>
                </a:gridCol>
              </a:tblGrid>
              <a:tr h="94410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887609">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6126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0.43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3806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0.55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9757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5560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0.73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3.72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7305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2960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0.64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6898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4.23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r h="567010">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299299"/>
                  </a:ext>
                </a:extLst>
              </a:tr>
            </a:tbl>
          </a:graphicData>
        </a:graphic>
      </p:graphicFrame>
      <p:sp>
        <p:nvSpPr>
          <p:cNvPr id="8" name="TextBox 7">
            <a:extLst>
              <a:ext uri="{FF2B5EF4-FFF2-40B4-BE49-F238E27FC236}">
                <a16:creationId xmlns:a16="http://schemas.microsoft.com/office/drawing/2014/main" id="{94DC668B-CB44-5A48-8392-E67794AA55D8}"/>
              </a:ext>
            </a:extLst>
          </p:cNvPr>
          <p:cNvSpPr txBox="1"/>
          <p:nvPr/>
        </p:nvSpPr>
        <p:spPr>
          <a:xfrm>
            <a:off x="809183" y="6551285"/>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945933C-07DA-9B9C-E4F7-1E809D774872}"/>
              </a:ext>
            </a:extLst>
          </p:cNvPr>
          <p:cNvSpPr txBox="1"/>
          <p:nvPr/>
        </p:nvSpPr>
        <p:spPr>
          <a:xfrm>
            <a:off x="809183" y="6798528"/>
            <a:ext cx="13487400"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Tree>
    <p:extLst>
      <p:ext uri="{BB962C8B-B14F-4D97-AF65-F5344CB8AC3E}">
        <p14:creationId xmlns:p14="http://schemas.microsoft.com/office/powerpoint/2010/main" val="3860241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1D00BD8-C813-B00E-5C5E-BC0CF68AFFB7}"/>
              </a:ext>
            </a:extLst>
          </p:cNvPr>
          <p:cNvSpPr>
            <a:spLocks noGrp="1"/>
          </p:cNvSpPr>
          <p:nvPr>
            <p:ph type="ctrTitle"/>
          </p:nvPr>
        </p:nvSpPr>
        <p:spPr>
          <a:xfrm>
            <a:off x="2209798" y="97471"/>
            <a:ext cx="10210800"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916B8726-40E8-46A4-2B78-A77633ED57FB}"/>
              </a:ext>
            </a:extLst>
          </p:cNvPr>
          <p:cNvGraphicFramePr>
            <a:graphicFrameLocks noGrp="1"/>
          </p:cNvGraphicFramePr>
          <p:nvPr>
            <p:extLst>
              <p:ext uri="{D42A27DB-BD31-4B8C-83A1-F6EECF244321}">
                <p14:modId xmlns:p14="http://schemas.microsoft.com/office/powerpoint/2010/main" val="368131774"/>
              </p:ext>
            </p:extLst>
          </p:nvPr>
        </p:nvGraphicFramePr>
        <p:xfrm>
          <a:off x="1066800" y="1116909"/>
          <a:ext cx="13220689" cy="4825977"/>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68944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015403">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4768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3913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3.86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2400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4.33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16.62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6.35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6.18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758440">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8" name="TextBox 7">
            <a:extLst>
              <a:ext uri="{FF2B5EF4-FFF2-40B4-BE49-F238E27FC236}">
                <a16:creationId xmlns:a16="http://schemas.microsoft.com/office/drawing/2014/main" id="{C9057CE4-A0E4-22A7-5D1A-0B3A97A12EE4}"/>
              </a:ext>
            </a:extLst>
          </p:cNvPr>
          <p:cNvSpPr txBox="1"/>
          <p:nvPr/>
        </p:nvSpPr>
        <p:spPr>
          <a:xfrm>
            <a:off x="342911" y="540953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158247B3-F512-7DAD-26FB-DAA96C654E82}"/>
              </a:ext>
            </a:extLst>
          </p:cNvPr>
          <p:cNvSpPr txBox="1"/>
          <p:nvPr/>
        </p:nvSpPr>
        <p:spPr>
          <a:xfrm>
            <a:off x="342911" y="5795342"/>
            <a:ext cx="14361042" cy="830997"/>
          </a:xfrm>
          <a:prstGeom prst="rect">
            <a:avLst/>
          </a:prstGeom>
          <a:noFill/>
        </p:spPr>
        <p:txBody>
          <a:bodyPr wrap="square">
            <a:spAutoFit/>
          </a:bodyPr>
          <a:lstStyle/>
          <a:p>
            <a:r>
              <a:rPr lang="en-US" sz="1200" dirty="0">
                <a:latin typeface="Lub Dub Medium" panose="020B0603030403020204" pitchFamily="34" charset="0"/>
              </a:rPr>
              <a:t>†The CHADS</a:t>
            </a:r>
            <a:r>
              <a:rPr lang="en-US" sz="1200" baseline="-25000" dirty="0">
                <a:latin typeface="Lub Dub Medium" panose="020B0603030403020204" pitchFamily="34" charset="0"/>
              </a:rPr>
              <a:t>2</a:t>
            </a:r>
            <a:r>
              <a:rPr lang="en-US" sz="1200" dirty="0">
                <a:latin typeface="Lub Dub Medium" panose="020B0603030403020204" pitchFamily="34" charset="0"/>
              </a:rPr>
              <a:t>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BE349E6E-D44F-CA9B-0C06-40E2952632CE}"/>
              </a:ext>
            </a:extLst>
          </p:cNvPr>
          <p:cNvSpPr txBox="1"/>
          <p:nvPr/>
        </p:nvSpPr>
        <p:spPr>
          <a:xfrm>
            <a:off x="342911" y="662633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52017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2" name="Title 3">
            <a:extLst>
              <a:ext uri="{FF2B5EF4-FFF2-40B4-BE49-F238E27FC236}">
                <a16:creationId xmlns:a16="http://schemas.microsoft.com/office/drawing/2014/main" id="{C9CF5184-4A70-2A2C-FDD0-3FF78EFFE594}"/>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1502024-25B7-99FA-A12C-1AFC878C653F}"/>
              </a:ext>
            </a:extLst>
          </p:cNvPr>
          <p:cNvSpPr txBox="1"/>
          <p:nvPr/>
        </p:nvSpPr>
        <p:spPr>
          <a:xfrm>
            <a:off x="1714500" y="2669577"/>
            <a:ext cx="11201400" cy="3785652"/>
          </a:xfrm>
          <a:prstGeom prst="rect">
            <a:avLst/>
          </a:prstGeom>
          <a:noFill/>
        </p:spPr>
        <p:txBody>
          <a:bodyPr wrap="square">
            <a:spAutoFit/>
          </a:bodyPr>
          <a:lstStyle/>
          <a:p>
            <a:r>
              <a:rPr lang="en-US" sz="3000" dirty="0">
                <a:latin typeface="Lub Dub Medium" panose="020B0603030403020204" pitchFamily="34" charset="0"/>
              </a:rPr>
              <a:t>4. </a:t>
            </a:r>
            <a:r>
              <a:rPr lang="en-US" sz="3000" dirty="0">
                <a:latin typeface="Lub Dub Bold" panose="020B0803030403020204" pitchFamily="34" charset="0"/>
              </a:rPr>
              <a:t>Consideration of stroke risk modifiers: </a:t>
            </a:r>
            <a:r>
              <a:rPr lang="en-US" sz="3000" dirty="0">
                <a:latin typeface="Lub Dub Medium" panose="020B0603030403020204" pitchFamily="34" charset="0"/>
              </a:rPr>
              <a:t>Patients with AF at intermediate to low (&lt;2%) annual risk of ischemic stroke can benefit from consideration of factors that might modify their risk of stroke, such as the characteristics of their AF (</a:t>
            </a:r>
            <a:r>
              <a:rPr lang="en-US" sz="3000" dirty="0" err="1">
                <a:latin typeface="Lub Dub Medium" panose="020B0603030403020204" pitchFamily="34" charset="0"/>
              </a:rPr>
              <a:t>eg</a:t>
            </a:r>
            <a:r>
              <a:rPr lang="en-US" sz="3000" dirty="0">
                <a:latin typeface="Lub Dub Medium" panose="020B0603030403020204" pitchFamily="34" charset="0"/>
              </a:rPr>
              <a:t>, burden), nonmodifiable risk factors (sex), and other dynamic or modifiable factors (blood pressure control) that may inform shared decision-making discussions.</a:t>
            </a:r>
          </a:p>
        </p:txBody>
      </p:sp>
    </p:spTree>
    <p:extLst>
      <p:ext uri="{BB962C8B-B14F-4D97-AF65-F5344CB8AC3E}">
        <p14:creationId xmlns:p14="http://schemas.microsoft.com/office/powerpoint/2010/main" val="158237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091587-C51B-FA21-8E1B-932CB1C61A97}"/>
              </a:ext>
            </a:extLst>
          </p:cNvPr>
          <p:cNvSpPr>
            <a:spLocks noGrp="1"/>
          </p:cNvSpPr>
          <p:nvPr>
            <p:ph type="ctrTitle"/>
          </p:nvPr>
        </p:nvSpPr>
        <p:spPr>
          <a:xfrm>
            <a:off x="2238381" y="25297"/>
            <a:ext cx="10420346" cy="972587"/>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96ACE6C-18A8-0460-2AC3-4C7DB5113010}"/>
              </a:ext>
            </a:extLst>
          </p:cNvPr>
          <p:cNvGraphicFramePr>
            <a:graphicFrameLocks noGrp="1"/>
          </p:cNvGraphicFramePr>
          <p:nvPr>
            <p:extLst>
              <p:ext uri="{D42A27DB-BD31-4B8C-83A1-F6EECF244321}">
                <p14:modId xmlns:p14="http://schemas.microsoft.com/office/powerpoint/2010/main" val="3375495467"/>
              </p:ext>
            </p:extLst>
          </p:nvPr>
        </p:nvGraphicFramePr>
        <p:xfrm>
          <a:off x="1028710" y="1145289"/>
          <a:ext cx="13220689" cy="5486401"/>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786386">
                <a:tc rowSpan="2">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158183">
                <a:tc vMerge="1">
                  <a:txBody>
                    <a:bodyPr/>
                    <a:lstStyle/>
                    <a:p>
                      <a:endParaRPr lang="en-US"/>
                    </a:p>
                  </a:txBody>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10.95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32 609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865087">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7" name="TextBox 6">
            <a:extLst>
              <a:ext uri="{FF2B5EF4-FFF2-40B4-BE49-F238E27FC236}">
                <a16:creationId xmlns:a16="http://schemas.microsoft.com/office/drawing/2014/main" id="{473ADC25-2704-2A56-2852-5D371B6AF710}"/>
              </a:ext>
            </a:extLst>
          </p:cNvPr>
          <p:cNvSpPr txBox="1"/>
          <p:nvPr/>
        </p:nvSpPr>
        <p:spPr>
          <a:xfrm>
            <a:off x="381001" y="586740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D8E51C2-90AD-363C-C061-F11C3EB7D212}"/>
              </a:ext>
            </a:extLst>
          </p:cNvPr>
          <p:cNvSpPr txBox="1"/>
          <p:nvPr/>
        </p:nvSpPr>
        <p:spPr>
          <a:xfrm>
            <a:off x="381001" y="6144399"/>
            <a:ext cx="13868398"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25E6D5BE-3AE5-400E-6344-278704681E33}"/>
              </a:ext>
            </a:extLst>
          </p:cNvPr>
          <p:cNvSpPr txBox="1"/>
          <p:nvPr/>
        </p:nvSpPr>
        <p:spPr>
          <a:xfrm>
            <a:off x="386317" y="692922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2044572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62640E-B56A-FD4E-419B-6DDA12F12AF5}"/>
              </a:ext>
            </a:extLst>
          </p:cNvPr>
          <p:cNvSpPr>
            <a:spLocks noGrp="1"/>
          </p:cNvSpPr>
          <p:nvPr>
            <p:ph type="ctrTitle"/>
          </p:nvPr>
        </p:nvSpPr>
        <p:spPr>
          <a:xfrm>
            <a:off x="3257548" y="609600"/>
            <a:ext cx="8115301" cy="914399"/>
          </a:xfrm>
        </p:spPr>
        <p:txBody>
          <a:bodyPr/>
          <a:lstStyle/>
          <a:p>
            <a:r>
              <a:rPr lang="en-US" sz="2800" dirty="0">
                <a:latin typeface="Lub Dub Medium" panose="020B0603030403020204" pitchFamily="34" charset="0"/>
              </a:rPr>
              <a:t>Risk-Based Selection of Oral Anticoagulation: Balancing Risks and Benefits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29B1129B-4EC0-EF45-C0E9-E8AC8AC477A9}"/>
              </a:ext>
            </a:extLst>
          </p:cNvPr>
          <p:cNvGraphicFramePr>
            <a:graphicFrameLocks noGrp="1"/>
          </p:cNvGraphicFramePr>
          <p:nvPr>
            <p:extLst>
              <p:ext uri="{D42A27DB-BD31-4B8C-83A1-F6EECF244321}">
                <p14:modId xmlns:p14="http://schemas.microsoft.com/office/powerpoint/2010/main" val="4048103040"/>
              </p:ext>
            </p:extLst>
          </p:nvPr>
        </p:nvGraphicFramePr>
        <p:xfrm>
          <a:off x="1006474" y="1905000"/>
          <a:ext cx="12617450" cy="5152136"/>
        </p:xfrm>
        <a:graphic>
          <a:graphicData uri="http://schemas.openxmlformats.org/drawingml/2006/table">
            <a:tbl>
              <a:tblPr firstRow="1" firstCol="1" bandRow="1"/>
              <a:tblGrid>
                <a:gridCol w="1594846">
                  <a:extLst>
                    <a:ext uri="{9D8B030D-6E8A-4147-A177-3AD203B41FA5}">
                      <a16:colId xmlns:a16="http://schemas.microsoft.com/office/drawing/2014/main" val="3235074127"/>
                    </a:ext>
                  </a:extLst>
                </a:gridCol>
                <a:gridCol w="1579705">
                  <a:extLst>
                    <a:ext uri="{9D8B030D-6E8A-4147-A177-3AD203B41FA5}">
                      <a16:colId xmlns:a16="http://schemas.microsoft.com/office/drawing/2014/main" val="2293257540"/>
                    </a:ext>
                  </a:extLst>
                </a:gridCol>
                <a:gridCol w="9442899">
                  <a:extLst>
                    <a:ext uri="{9D8B030D-6E8A-4147-A177-3AD203B41FA5}">
                      <a16:colId xmlns:a16="http://schemas.microsoft.com/office/drawing/2014/main" val="3090978261"/>
                    </a:ext>
                  </a:extLst>
                </a:gridCol>
              </a:tblGrid>
              <a:tr h="6195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Risk-Based Selection of Oral Anticoagulation: Balancing Risks and Benefits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Risk-Based Selection of Oral Anticoagulation: Balancing Risks and Benefits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53394914"/>
                  </a:ext>
                </a:extLst>
              </a:tr>
              <a:tr h="284226">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446731"/>
                  </a:ext>
                </a:extLst>
              </a:tr>
              <a:tr h="95478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diagnosed with AF who have an estimated annual risk of stroke or thromboembolic events ≥2%, selection of therapy to reduce the risk of stroke should be based on the risk of thromboembolism, regardless of whether the AF pattern is paroxysmal, persistent, long-standing persistent, or permanent.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627685"/>
                  </a:ext>
                </a:extLst>
              </a:tr>
              <a:tr h="61950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at risk for stroke, reevaluation of the need for and choice of stroke risk reduction therapy at periodic intervals is recommended to reassess stroke and bleeding risk, net clinical benefit, and proper dosing.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33794"/>
                  </a:ext>
                </a:extLst>
              </a:tr>
            </a:tbl>
          </a:graphicData>
        </a:graphic>
      </p:graphicFrame>
    </p:spTree>
    <p:extLst>
      <p:ext uri="{BB962C8B-B14F-4D97-AF65-F5344CB8AC3E}">
        <p14:creationId xmlns:p14="http://schemas.microsoft.com/office/powerpoint/2010/main" val="2041061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2141CBA-60D3-FC0D-9993-33FDD82D36BF}"/>
              </a:ext>
            </a:extLst>
          </p:cNvPr>
          <p:cNvSpPr>
            <a:spLocks noGrp="1"/>
          </p:cNvSpPr>
          <p:nvPr>
            <p:ph type="ctrTitle"/>
          </p:nvPr>
        </p:nvSpPr>
        <p:spPr>
          <a:xfrm>
            <a:off x="5181600" y="533400"/>
            <a:ext cx="4267200" cy="914399"/>
          </a:xfrm>
        </p:spPr>
        <p:txBody>
          <a:bodyPr/>
          <a:lstStyle/>
          <a:p>
            <a:r>
              <a:rPr lang="en-US" sz="2800" dirty="0">
                <a:latin typeface="Lub Dub Medium" panose="020B0603030403020204" pitchFamily="34" charset="0"/>
              </a:rPr>
              <a:t>Antithrombotic Therapy</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421CC53-F2A8-2801-7CA7-63E0834FA1E9}"/>
              </a:ext>
            </a:extLst>
          </p:cNvPr>
          <p:cNvGraphicFramePr>
            <a:graphicFrameLocks noGrp="1"/>
          </p:cNvGraphicFramePr>
          <p:nvPr>
            <p:extLst>
              <p:ext uri="{D42A27DB-BD31-4B8C-83A1-F6EECF244321}">
                <p14:modId xmlns:p14="http://schemas.microsoft.com/office/powerpoint/2010/main" val="2603645152"/>
              </p:ext>
            </p:extLst>
          </p:nvPr>
        </p:nvGraphicFramePr>
        <p:xfrm>
          <a:off x="1485900" y="1657812"/>
          <a:ext cx="11658600" cy="5433362"/>
        </p:xfrm>
        <a:graphic>
          <a:graphicData uri="http://schemas.openxmlformats.org/drawingml/2006/table">
            <a:tbl>
              <a:tblPr firstRow="1" firstCol="1" bandRow="1"/>
              <a:tblGrid>
                <a:gridCol w="1196172">
                  <a:extLst>
                    <a:ext uri="{9D8B030D-6E8A-4147-A177-3AD203B41FA5}">
                      <a16:colId xmlns:a16="http://schemas.microsoft.com/office/drawing/2014/main" val="2758520155"/>
                    </a:ext>
                  </a:extLst>
                </a:gridCol>
                <a:gridCol w="1137880">
                  <a:extLst>
                    <a:ext uri="{9D8B030D-6E8A-4147-A177-3AD203B41FA5}">
                      <a16:colId xmlns:a16="http://schemas.microsoft.com/office/drawing/2014/main" val="50986415"/>
                    </a:ext>
                  </a:extLst>
                </a:gridCol>
                <a:gridCol w="9324548">
                  <a:extLst>
                    <a:ext uri="{9D8B030D-6E8A-4147-A177-3AD203B41FA5}">
                      <a16:colId xmlns:a16="http://schemas.microsoft.com/office/drawing/2014/main" val="3273958"/>
                    </a:ext>
                  </a:extLst>
                </a:gridCol>
              </a:tblGrid>
              <a:tr h="110745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12512587"/>
                  </a:ext>
                </a:extLst>
              </a:tr>
              <a:tr h="50808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68862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For patients with AF and an estimated annual thromboembolic risk of ≥2% per year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≥2 in men and ≥3 in women), anticoagulation is recommended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4541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do not have a history of moderate to severe rheumatic mitral stenosis or a mechanical heart valve, and who are candidates for anticoagulation, DOACs are recommended over warfarin to reduce the risk of mortality, stroke, systemic embolism, and ICH.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85625"/>
                  </a:ext>
                </a:extLst>
              </a:tr>
            </a:tbl>
          </a:graphicData>
        </a:graphic>
      </p:graphicFrame>
    </p:spTree>
    <p:extLst>
      <p:ext uri="{BB962C8B-B14F-4D97-AF65-F5344CB8AC3E}">
        <p14:creationId xmlns:p14="http://schemas.microsoft.com/office/powerpoint/2010/main" val="4292191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623DD4-BCEA-7379-D3DD-90EFE70FF8DF}"/>
              </a:ext>
            </a:extLst>
          </p:cNvPr>
          <p:cNvSpPr>
            <a:spLocks noGrp="1"/>
          </p:cNvSpPr>
          <p:nvPr>
            <p:ph type="ctrTitle"/>
          </p:nvPr>
        </p:nvSpPr>
        <p:spPr>
          <a:xfrm>
            <a:off x="4495800" y="508365"/>
            <a:ext cx="5638800" cy="914399"/>
          </a:xfrm>
        </p:spPr>
        <p:txBody>
          <a:bodyPr/>
          <a:lstStyle/>
          <a:p>
            <a:r>
              <a:rPr lang="en-US" sz="2800" dirty="0">
                <a:latin typeface="Lub Dub Medium" panose="020B0603030403020204" pitchFamily="34" charset="0"/>
              </a:rPr>
              <a:t>Antithrombotic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173886F4-5D48-1E48-118A-607405120CDC}"/>
              </a:ext>
            </a:extLst>
          </p:cNvPr>
          <p:cNvGraphicFramePr>
            <a:graphicFrameLocks noGrp="1"/>
          </p:cNvGraphicFramePr>
          <p:nvPr>
            <p:extLst>
              <p:ext uri="{D42A27DB-BD31-4B8C-83A1-F6EECF244321}">
                <p14:modId xmlns:p14="http://schemas.microsoft.com/office/powerpoint/2010/main" val="3125748018"/>
              </p:ext>
            </p:extLst>
          </p:nvPr>
        </p:nvGraphicFramePr>
        <p:xfrm>
          <a:off x="2241357" y="1828800"/>
          <a:ext cx="10147686" cy="5435235"/>
        </p:xfrm>
        <a:graphic>
          <a:graphicData uri="http://schemas.openxmlformats.org/drawingml/2006/table">
            <a:tbl>
              <a:tblPr firstRow="1" firstCol="1" bandRow="1"/>
              <a:tblGrid>
                <a:gridCol w="1263843">
                  <a:extLst>
                    <a:ext uri="{9D8B030D-6E8A-4147-A177-3AD203B41FA5}">
                      <a16:colId xmlns:a16="http://schemas.microsoft.com/office/drawing/2014/main" val="1864449564"/>
                    </a:ext>
                  </a:extLst>
                </a:gridCol>
                <a:gridCol w="1219200">
                  <a:extLst>
                    <a:ext uri="{9D8B030D-6E8A-4147-A177-3AD203B41FA5}">
                      <a16:colId xmlns:a16="http://schemas.microsoft.com/office/drawing/2014/main" val="2888643177"/>
                    </a:ext>
                  </a:extLst>
                </a:gridCol>
                <a:gridCol w="7664643">
                  <a:extLst>
                    <a:ext uri="{9D8B030D-6E8A-4147-A177-3AD203B41FA5}">
                      <a16:colId xmlns:a16="http://schemas.microsoft.com/office/drawing/2014/main" val="1960542310"/>
                    </a:ext>
                  </a:extLst>
                </a:gridCol>
              </a:tblGrid>
              <a:tr h="18698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For patients with AF and an estimated annual thromboembolic risk of ≥1% but  &lt;2% per year (equivalent to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1 in men and 2 in women), anticoagulation is reasonable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692986"/>
                  </a:ext>
                </a:extLst>
              </a:tr>
              <a:tr h="1869877">
                <a:tc>
                  <a:txBody>
                    <a:bodyPr/>
                    <a:lstStyle/>
                    <a:p>
                      <a:pPr marL="0" marR="0">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  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are candidates for anticoagulation and without an indication for antiplatelet therapy, aspirin either alone or in combination with clopidogrel as an alternative to anticoagulation is not recommended to reduce stroke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136975"/>
                  </a:ext>
                </a:extLst>
              </a:tr>
              <a:tr h="121324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risk factors for stroke, aspirin monotherapy for prevention of thromboembolic events is of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19318"/>
                  </a:ext>
                </a:extLst>
              </a:tr>
            </a:tbl>
          </a:graphicData>
        </a:graphic>
      </p:graphicFrame>
    </p:spTree>
    <p:extLst>
      <p:ext uri="{BB962C8B-B14F-4D97-AF65-F5344CB8AC3E}">
        <p14:creationId xmlns:p14="http://schemas.microsoft.com/office/powerpoint/2010/main" val="4209066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A72F976-40FF-FE25-3634-3DEC00E31FF5}"/>
              </a:ext>
            </a:extLst>
          </p:cNvPr>
          <p:cNvSpPr>
            <a:spLocks noGrp="1"/>
          </p:cNvSpPr>
          <p:nvPr>
            <p:ph type="ctrTitle"/>
          </p:nvPr>
        </p:nvSpPr>
        <p:spPr>
          <a:xfrm>
            <a:off x="457200" y="1565565"/>
            <a:ext cx="2438400" cy="2171700"/>
          </a:xfrm>
        </p:spPr>
        <p:txBody>
          <a:bodyPr/>
          <a:lstStyle/>
          <a:p>
            <a:r>
              <a:rPr lang="en-US" sz="2800" dirty="0">
                <a:latin typeface="Lub Dub Medium" panose="020B0603030403020204" pitchFamily="34" charset="0"/>
              </a:rPr>
              <a:t>Figure 10. Antithrombotic Options in Patients with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flowchart&#10;&#10;Description automatically generated">
            <a:extLst>
              <a:ext uri="{FF2B5EF4-FFF2-40B4-BE49-F238E27FC236}">
                <a16:creationId xmlns:a16="http://schemas.microsoft.com/office/drawing/2014/main" id="{9DE30634-FA3F-12ED-A2EA-7D9C5B533359}"/>
              </a:ext>
            </a:extLst>
          </p:cNvPr>
          <p:cNvPicPr>
            <a:picLocks noChangeAspect="1"/>
          </p:cNvPicPr>
          <p:nvPr/>
        </p:nvPicPr>
        <p:blipFill rotWithShape="1">
          <a:blip r:embed="rId2"/>
          <a:srcRect t="1007" b="1334"/>
          <a:stretch/>
        </p:blipFill>
        <p:spPr>
          <a:xfrm>
            <a:off x="3810000" y="0"/>
            <a:ext cx="7543800" cy="7543802"/>
          </a:xfrm>
          <a:prstGeom prst="rect">
            <a:avLst/>
          </a:prstGeom>
        </p:spPr>
      </p:pic>
      <p:sp>
        <p:nvSpPr>
          <p:cNvPr id="7" name="TextBox 6">
            <a:extLst>
              <a:ext uri="{FF2B5EF4-FFF2-40B4-BE49-F238E27FC236}">
                <a16:creationId xmlns:a16="http://schemas.microsoft.com/office/drawing/2014/main" id="{907742B4-33DE-522C-C1FA-AC33AF8E6A8A}"/>
              </a:ext>
            </a:extLst>
          </p:cNvPr>
          <p:cNvSpPr txBox="1"/>
          <p:nvPr/>
        </p:nvSpPr>
        <p:spPr>
          <a:xfrm>
            <a:off x="457200" y="723609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
        <p:nvSpPr>
          <p:cNvPr id="9" name="TextBox 8">
            <a:extLst>
              <a:ext uri="{FF2B5EF4-FFF2-40B4-BE49-F238E27FC236}">
                <a16:creationId xmlns:a16="http://schemas.microsoft.com/office/drawing/2014/main" id="{334100D3-850C-0D47-6A33-DB518D25AE91}"/>
              </a:ext>
            </a:extLst>
          </p:cNvPr>
          <p:cNvSpPr txBox="1"/>
          <p:nvPr/>
        </p:nvSpPr>
        <p:spPr>
          <a:xfrm>
            <a:off x="457200" y="6781800"/>
            <a:ext cx="335280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DOAC indicates direct oral anticoagulant.</a:t>
            </a:r>
          </a:p>
        </p:txBody>
      </p:sp>
    </p:spTree>
    <p:extLst>
      <p:ext uri="{BB962C8B-B14F-4D97-AF65-F5344CB8AC3E}">
        <p14:creationId xmlns:p14="http://schemas.microsoft.com/office/powerpoint/2010/main" val="2100868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A60E77-38C9-3FC8-0259-17B2D719B0AB}"/>
              </a:ext>
            </a:extLst>
          </p:cNvPr>
          <p:cNvSpPr>
            <a:spLocks noGrp="1"/>
          </p:cNvSpPr>
          <p:nvPr>
            <p:ph type="ctrTitle"/>
          </p:nvPr>
        </p:nvSpPr>
        <p:spPr>
          <a:xfrm>
            <a:off x="3390898" y="152400"/>
            <a:ext cx="7848600" cy="914399"/>
          </a:xfrm>
        </p:spPr>
        <p:txBody>
          <a:bodyPr/>
          <a:lstStyle/>
          <a:p>
            <a:r>
              <a:rPr lang="en-US" sz="2800" dirty="0">
                <a:latin typeface="Lub Dub Medium" panose="020B0603030403020204" pitchFamily="34" charset="0"/>
              </a:rPr>
              <a:t>Considerations in Managing Anticoagulants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9B4B035-9323-7D33-80D8-51570990F1CA}"/>
              </a:ext>
            </a:extLst>
          </p:cNvPr>
          <p:cNvGraphicFramePr>
            <a:graphicFrameLocks noGrp="1"/>
          </p:cNvGraphicFramePr>
          <p:nvPr>
            <p:extLst>
              <p:ext uri="{D42A27DB-BD31-4B8C-83A1-F6EECF244321}">
                <p14:modId xmlns:p14="http://schemas.microsoft.com/office/powerpoint/2010/main" val="2294350365"/>
              </p:ext>
            </p:extLst>
          </p:nvPr>
        </p:nvGraphicFramePr>
        <p:xfrm>
          <a:off x="457200" y="1236436"/>
          <a:ext cx="12483705" cy="6165850"/>
        </p:xfrm>
        <a:graphic>
          <a:graphicData uri="http://schemas.openxmlformats.org/drawingml/2006/table">
            <a:tbl>
              <a:tblPr firstRow="1" firstCol="1" bandRow="1"/>
              <a:tblGrid>
                <a:gridCol w="1328266">
                  <a:extLst>
                    <a:ext uri="{9D8B030D-6E8A-4147-A177-3AD203B41FA5}">
                      <a16:colId xmlns:a16="http://schemas.microsoft.com/office/drawing/2014/main" val="45635724"/>
                    </a:ext>
                  </a:extLst>
                </a:gridCol>
                <a:gridCol w="1458097">
                  <a:extLst>
                    <a:ext uri="{9D8B030D-6E8A-4147-A177-3AD203B41FA5}">
                      <a16:colId xmlns:a16="http://schemas.microsoft.com/office/drawing/2014/main" val="2090020238"/>
                    </a:ext>
                  </a:extLst>
                </a:gridCol>
                <a:gridCol w="9697342">
                  <a:extLst>
                    <a:ext uri="{9D8B030D-6E8A-4147-A177-3AD203B41FA5}">
                      <a16:colId xmlns:a16="http://schemas.microsoft.com/office/drawing/2014/main" val="408859727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869331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192653"/>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receiving DOACs, optimal management of drug interactions is recommended for those receiving concomitant therapy with interacting drugs, especially CYP 3A4 and/or p-glycoprotein inhibitors or inducers (Table 13).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1904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receiving warfarin,* a target INR between 2 and 3 is recommended, as well as optimal management of drug-drug interactions, consistency in vitamin K dietary intake, and routine INR monitoring to improve time in therapeutic range and to minimize risks of preventable thromboembolism or major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80713"/>
                  </a:ext>
                </a:extLst>
              </a:tr>
              <a:tr h="5365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nonevidence-based doses of DOACs should be avoided to minimize risks of preventable thromboembolism or major bleeding and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11220"/>
                  </a:ext>
                </a:extLst>
              </a:tr>
            </a:tbl>
          </a:graphicData>
        </a:graphic>
      </p:graphicFrame>
      <p:sp>
        <p:nvSpPr>
          <p:cNvPr id="6" name="TextBox 5">
            <a:extLst>
              <a:ext uri="{FF2B5EF4-FFF2-40B4-BE49-F238E27FC236}">
                <a16:creationId xmlns:a16="http://schemas.microsoft.com/office/drawing/2014/main" id="{F0480F55-4231-E919-7AB4-3983CD6A8AE5}"/>
              </a:ext>
            </a:extLst>
          </p:cNvPr>
          <p:cNvSpPr txBox="1"/>
          <p:nvPr/>
        </p:nvSpPr>
        <p:spPr>
          <a:xfrm>
            <a:off x="12940905" y="6571289"/>
            <a:ext cx="1216041" cy="830997"/>
          </a:xfrm>
          <a:prstGeom prst="rect">
            <a:avLst/>
          </a:prstGeom>
          <a:noFill/>
        </p:spPr>
        <p:txBody>
          <a:bodyPr wrap="square">
            <a:spAutoFit/>
          </a:bodyPr>
          <a:lstStyle/>
          <a:p>
            <a:r>
              <a:rPr lang="en-US" sz="1200" b="0" i="0" u="none" strike="noStrike" baseline="0" dirty="0">
                <a:latin typeface="Lub Dub Medium" panose="020B0603030403020204" pitchFamily="34" charset="0"/>
              </a:rPr>
              <a:t>*Excludes patients with mechanical valves.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1220826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A1A3AB4-1623-BDBD-2A35-9FC85B60F031}"/>
              </a:ext>
            </a:extLst>
          </p:cNvPr>
          <p:cNvSpPr>
            <a:spLocks noGrp="1"/>
          </p:cNvSpPr>
          <p:nvPr>
            <p:ph type="ctrTitle"/>
          </p:nvPr>
        </p:nvSpPr>
        <p:spPr>
          <a:xfrm>
            <a:off x="2133595" y="354071"/>
            <a:ext cx="10363200" cy="914399"/>
          </a:xfrm>
        </p:spPr>
        <p:txBody>
          <a:bodyPr/>
          <a:lstStyle/>
          <a:p>
            <a:r>
              <a:rPr lang="en-US" sz="2800" dirty="0">
                <a:latin typeface="Lub Dub Medium" panose="020B0603030403020204" pitchFamily="34" charset="0"/>
              </a:rPr>
              <a:t>Table 13. OACs Pharmacokinetic Characteristics and Dosing</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AB3BEE7-1610-F256-72CE-A19DB88BCA8E}"/>
              </a:ext>
            </a:extLst>
          </p:cNvPr>
          <p:cNvGraphicFramePr>
            <a:graphicFrameLocks noGrp="1"/>
          </p:cNvGraphicFramePr>
          <p:nvPr>
            <p:extLst>
              <p:ext uri="{D42A27DB-BD31-4B8C-83A1-F6EECF244321}">
                <p14:modId xmlns:p14="http://schemas.microsoft.com/office/powerpoint/2010/main" val="4059877599"/>
              </p:ext>
            </p:extLst>
          </p:nvPr>
        </p:nvGraphicFramePr>
        <p:xfrm>
          <a:off x="1006471" y="1447800"/>
          <a:ext cx="12617449" cy="4506468"/>
        </p:xfrm>
        <a:graphic>
          <a:graphicData uri="http://schemas.openxmlformats.org/drawingml/2006/table">
            <a:tbl>
              <a:tblPr firstRow="1" firstCol="1" bandRow="1"/>
              <a:tblGrid>
                <a:gridCol w="1991034">
                  <a:extLst>
                    <a:ext uri="{9D8B030D-6E8A-4147-A177-3AD203B41FA5}">
                      <a16:colId xmlns:a16="http://schemas.microsoft.com/office/drawing/2014/main" val="3840164160"/>
                    </a:ext>
                  </a:extLst>
                </a:gridCol>
                <a:gridCol w="2184093">
                  <a:extLst>
                    <a:ext uri="{9D8B030D-6E8A-4147-A177-3AD203B41FA5}">
                      <a16:colId xmlns:a16="http://schemas.microsoft.com/office/drawing/2014/main" val="2117014475"/>
                    </a:ext>
                  </a:extLst>
                </a:gridCol>
                <a:gridCol w="1959477">
                  <a:extLst>
                    <a:ext uri="{9D8B030D-6E8A-4147-A177-3AD203B41FA5}">
                      <a16:colId xmlns:a16="http://schemas.microsoft.com/office/drawing/2014/main" val="2192468430"/>
                    </a:ext>
                  </a:extLst>
                </a:gridCol>
                <a:gridCol w="2170201">
                  <a:extLst>
                    <a:ext uri="{9D8B030D-6E8A-4147-A177-3AD203B41FA5}">
                      <a16:colId xmlns:a16="http://schemas.microsoft.com/office/drawing/2014/main" val="1599334378"/>
                    </a:ext>
                  </a:extLst>
                </a:gridCol>
                <a:gridCol w="2245906">
                  <a:extLst>
                    <a:ext uri="{9D8B030D-6E8A-4147-A177-3AD203B41FA5}">
                      <a16:colId xmlns:a16="http://schemas.microsoft.com/office/drawing/2014/main" val="2417678987"/>
                    </a:ext>
                  </a:extLst>
                </a:gridCol>
                <a:gridCol w="2066738">
                  <a:extLst>
                    <a:ext uri="{9D8B030D-6E8A-4147-A177-3AD203B41FA5}">
                      <a16:colId xmlns:a16="http://schemas.microsoft.com/office/drawing/2014/main" val="2070092884"/>
                    </a:ext>
                  </a:extLst>
                </a:gridCol>
              </a:tblGrid>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Class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VKA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Direct Thrombin Inhibitor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Factor Xa Inhibitor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553490"/>
                  </a:ext>
                </a:extLst>
              </a:tr>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Name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Warfarin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Dabigatran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Rivaroxaban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rPr>
                        <a:t>Edoxaban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77827707"/>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Metabolism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rPr>
                        <a:t>S-isomer: CYP2C9 </a:t>
                      </a:r>
                      <a:br>
                        <a:rPr lang="en-US" sz="1800" dirty="0">
                          <a:solidFill>
                            <a:srgbClr val="000000"/>
                          </a:solidFill>
                          <a:effectLst/>
                          <a:latin typeface="Times New Roman"/>
                          <a:ea typeface="Times New Roman" panose="02020603050405020304" pitchFamily="18" charset="0"/>
                        </a:rPr>
                      </a:br>
                      <a:r>
                        <a:rPr lang="en-US" sz="1800" dirty="0">
                          <a:solidFill>
                            <a:srgbClr val="000000"/>
                          </a:solidFill>
                          <a:effectLst/>
                          <a:latin typeface="Times New Roman"/>
                          <a:ea typeface="Times New Roman" panose="02020603050405020304" pitchFamily="18" charset="0"/>
                        </a:rPr>
                        <a:t>R-isomer: CYP1A2, CYP2C19, CYP3A4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Minimal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Minimal 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188650"/>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P-glycoprotein substrate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854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Excretion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0% renal; very little warfarin excreted unchanged in urine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80% renal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66% renal, 28% feces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27% renal, 73% biliary and intestinal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50% renal, 50% liver and biliary/intestinal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8493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Half-life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20-60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12-17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5-9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10-14 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14683"/>
                  </a:ext>
                </a:extLst>
              </a:tr>
            </a:tbl>
          </a:graphicData>
        </a:graphic>
      </p:graphicFrame>
      <p:sp>
        <p:nvSpPr>
          <p:cNvPr id="7" name="TextBox 6">
            <a:extLst>
              <a:ext uri="{FF2B5EF4-FFF2-40B4-BE49-F238E27FC236}">
                <a16:creationId xmlns:a16="http://schemas.microsoft.com/office/drawing/2014/main" id="{F5F0DF5E-E8E3-A414-D780-B29AC15D668A}"/>
              </a:ext>
            </a:extLst>
          </p:cNvPr>
          <p:cNvSpPr txBox="1"/>
          <p:nvPr/>
        </p:nvSpPr>
        <p:spPr>
          <a:xfrm>
            <a:off x="1006472" y="7019036"/>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4001201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0C2972C-B77A-4E08-56C0-F44D840AB1D6}"/>
              </a:ext>
            </a:extLst>
          </p:cNvPr>
          <p:cNvSpPr>
            <a:spLocks noGrp="1"/>
          </p:cNvSpPr>
          <p:nvPr>
            <p:ph type="ctrTitle"/>
          </p:nvPr>
        </p:nvSpPr>
        <p:spPr>
          <a:xfrm>
            <a:off x="3116258" y="427212"/>
            <a:ext cx="8397879" cy="754544"/>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6D29E43D-0444-9BAC-E19B-3A56AF21F5F6}"/>
              </a:ext>
            </a:extLst>
          </p:cNvPr>
          <p:cNvGraphicFramePr>
            <a:graphicFrameLocks noGrp="1"/>
          </p:cNvGraphicFramePr>
          <p:nvPr>
            <p:extLst>
              <p:ext uri="{D42A27DB-BD31-4B8C-83A1-F6EECF244321}">
                <p14:modId xmlns:p14="http://schemas.microsoft.com/office/powerpoint/2010/main" val="4085444645"/>
              </p:ext>
            </p:extLst>
          </p:nvPr>
        </p:nvGraphicFramePr>
        <p:xfrm>
          <a:off x="685798" y="1286403"/>
          <a:ext cx="13258800" cy="3352800"/>
        </p:xfrm>
        <a:graphic>
          <a:graphicData uri="http://schemas.openxmlformats.org/drawingml/2006/table">
            <a:tbl>
              <a:tblPr firstRow="1" firstCol="1" bandRow="1"/>
              <a:tblGrid>
                <a:gridCol w="1711146">
                  <a:extLst>
                    <a:ext uri="{9D8B030D-6E8A-4147-A177-3AD203B41FA5}">
                      <a16:colId xmlns:a16="http://schemas.microsoft.com/office/drawing/2014/main" val="2534604548"/>
                    </a:ext>
                  </a:extLst>
                </a:gridCol>
                <a:gridCol w="1175510">
                  <a:extLst>
                    <a:ext uri="{9D8B030D-6E8A-4147-A177-3AD203B41FA5}">
                      <a16:colId xmlns:a16="http://schemas.microsoft.com/office/drawing/2014/main" val="2510498273"/>
                    </a:ext>
                  </a:extLst>
                </a:gridCol>
                <a:gridCol w="1728691">
                  <a:extLst>
                    <a:ext uri="{9D8B030D-6E8A-4147-A177-3AD203B41FA5}">
                      <a16:colId xmlns:a16="http://schemas.microsoft.com/office/drawing/2014/main" val="2253795751"/>
                    </a:ext>
                  </a:extLst>
                </a:gridCol>
                <a:gridCol w="1037215">
                  <a:extLst>
                    <a:ext uri="{9D8B030D-6E8A-4147-A177-3AD203B41FA5}">
                      <a16:colId xmlns:a16="http://schemas.microsoft.com/office/drawing/2014/main" val="3800777305"/>
                    </a:ext>
                  </a:extLst>
                </a:gridCol>
                <a:gridCol w="1728691">
                  <a:extLst>
                    <a:ext uri="{9D8B030D-6E8A-4147-A177-3AD203B41FA5}">
                      <a16:colId xmlns:a16="http://schemas.microsoft.com/office/drawing/2014/main" val="2527348357"/>
                    </a:ext>
                  </a:extLst>
                </a:gridCol>
                <a:gridCol w="968066">
                  <a:extLst>
                    <a:ext uri="{9D8B030D-6E8A-4147-A177-3AD203B41FA5}">
                      <a16:colId xmlns:a16="http://schemas.microsoft.com/office/drawing/2014/main" val="282942531"/>
                    </a:ext>
                  </a:extLst>
                </a:gridCol>
                <a:gridCol w="1659543">
                  <a:extLst>
                    <a:ext uri="{9D8B030D-6E8A-4147-A177-3AD203B41FA5}">
                      <a16:colId xmlns:a16="http://schemas.microsoft.com/office/drawing/2014/main" val="530736395"/>
                    </a:ext>
                  </a:extLst>
                </a:gridCol>
                <a:gridCol w="898919">
                  <a:extLst>
                    <a:ext uri="{9D8B030D-6E8A-4147-A177-3AD203B41FA5}">
                      <a16:colId xmlns:a16="http://schemas.microsoft.com/office/drawing/2014/main" val="3192138335"/>
                    </a:ext>
                  </a:extLst>
                </a:gridCol>
                <a:gridCol w="1382953">
                  <a:extLst>
                    <a:ext uri="{9D8B030D-6E8A-4147-A177-3AD203B41FA5}">
                      <a16:colId xmlns:a16="http://schemas.microsoft.com/office/drawing/2014/main" val="768970511"/>
                    </a:ext>
                  </a:extLst>
                </a:gridCol>
                <a:gridCol w="968066">
                  <a:extLst>
                    <a:ext uri="{9D8B030D-6E8A-4147-A177-3AD203B41FA5}">
                      <a16:colId xmlns:a16="http://schemas.microsoft.com/office/drawing/2014/main" val="3461519680"/>
                    </a:ext>
                  </a:extLst>
                </a:gridCol>
              </a:tblGrid>
              <a:tr h="1520608">
                <a:tc rowSpan="2">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Renal dosing adjustment based on actual body weight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&gt;30 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150 mg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to</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≤95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30589"/>
                  </a:ext>
                </a:extLst>
              </a:tr>
              <a:tr h="1832192">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15-30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75 mg twice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If any 2 of the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following:</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 ≥80</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y, body</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weight ≤60 kg, SCr ≥1.5 mg/dL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51448"/>
                  </a:ext>
                </a:extLst>
              </a:tr>
            </a:tbl>
          </a:graphicData>
        </a:graphic>
      </p:graphicFrame>
      <p:sp>
        <p:nvSpPr>
          <p:cNvPr id="8" name="TextBox 7">
            <a:extLst>
              <a:ext uri="{FF2B5EF4-FFF2-40B4-BE49-F238E27FC236}">
                <a16:creationId xmlns:a16="http://schemas.microsoft.com/office/drawing/2014/main" id="{C7044D8F-0FE1-AE49-F787-41A2713668CF}"/>
              </a:ext>
            </a:extLst>
          </p:cNvPr>
          <p:cNvSpPr txBox="1"/>
          <p:nvPr/>
        </p:nvSpPr>
        <p:spPr>
          <a:xfrm>
            <a:off x="685797" y="4741663"/>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
        <p:nvSpPr>
          <p:cNvPr id="10" name="TextBox 9">
            <a:extLst>
              <a:ext uri="{FF2B5EF4-FFF2-40B4-BE49-F238E27FC236}">
                <a16:creationId xmlns:a16="http://schemas.microsoft.com/office/drawing/2014/main" id="{492977E1-ACAF-83D1-F0D5-8BDAB680631E}"/>
              </a:ext>
            </a:extLst>
          </p:cNvPr>
          <p:cNvSpPr txBox="1"/>
          <p:nvPr/>
        </p:nvSpPr>
        <p:spPr>
          <a:xfrm>
            <a:off x="685797" y="5121122"/>
            <a:ext cx="13342939" cy="830997"/>
          </a:xfrm>
          <a:prstGeom prst="rect">
            <a:avLst/>
          </a:prstGeom>
          <a:noFill/>
        </p:spPr>
        <p:txBody>
          <a:bodyPr wrap="square">
            <a:spAutoFit/>
          </a:bodyPr>
          <a:lstStyle/>
          <a:p>
            <a:r>
              <a:rPr lang="en-US" sz="1200" dirty="0">
                <a:latin typeface="Lub Dub Medium" panose="020B0603030403020204" pitchFamily="34" charset="0"/>
              </a:rPr>
              <a:t>*The effect of food (high-fat, high-calorie meal) on bioavailability for 10- and 20-mg tablet was evaluated in 24 subjects under fed and fasting conditions. After a single oral 20-mg dose, area</a:t>
            </a:r>
          </a:p>
          <a:p>
            <a:r>
              <a:rPr lang="en-US" sz="1200" dirty="0">
                <a:latin typeface="Lub Dub Medium" panose="020B0603030403020204" pitchFamily="34" charset="0"/>
              </a:rPr>
              <a:t>under the curve was increased by 39%, and </a:t>
            </a:r>
            <a:r>
              <a:rPr lang="en-US" sz="1200" dirty="0" err="1">
                <a:latin typeface="Lub Dub Medium" panose="020B0603030403020204" pitchFamily="34" charset="0"/>
              </a:rPr>
              <a:t>Cmax</a:t>
            </a:r>
            <a:r>
              <a:rPr lang="en-US" sz="1200" dirty="0">
                <a:latin typeface="Lub Dub Medium" panose="020B0603030403020204" pitchFamily="34" charset="0"/>
              </a:rPr>
              <a:t> was increased by 76% under fed condition, but area under the curve and </a:t>
            </a:r>
            <a:r>
              <a:rPr lang="en-US" sz="1200" dirty="0" err="1">
                <a:latin typeface="Lub Dub Medium" panose="020B0603030403020204" pitchFamily="34" charset="0"/>
              </a:rPr>
              <a:t>Cmax</a:t>
            </a:r>
            <a:r>
              <a:rPr lang="en-US" sz="1200" dirty="0">
                <a:latin typeface="Lub Dub Medium" panose="020B0603030403020204" pitchFamily="34" charset="0"/>
              </a:rPr>
              <a:t> were similar between fasting and fed conditions.19</a:t>
            </a:r>
          </a:p>
        </p:txBody>
      </p:sp>
    </p:spTree>
    <p:extLst>
      <p:ext uri="{BB962C8B-B14F-4D97-AF65-F5344CB8AC3E}">
        <p14:creationId xmlns:p14="http://schemas.microsoft.com/office/powerpoint/2010/main" val="228505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25F281F-79D8-3668-AA7E-E46C8569980D}"/>
              </a:ext>
            </a:extLst>
          </p:cNvPr>
          <p:cNvSpPr>
            <a:spLocks noGrp="1"/>
          </p:cNvSpPr>
          <p:nvPr>
            <p:ph type="ctrTitle"/>
          </p:nvPr>
        </p:nvSpPr>
        <p:spPr>
          <a:xfrm>
            <a:off x="2793206" y="66676"/>
            <a:ext cx="9043987"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8B96BED4-B888-AE5E-4C70-E78D54321600}"/>
              </a:ext>
            </a:extLst>
          </p:cNvPr>
          <p:cNvGraphicFramePr>
            <a:graphicFrameLocks noGrp="1"/>
          </p:cNvGraphicFramePr>
          <p:nvPr>
            <p:extLst>
              <p:ext uri="{D42A27DB-BD31-4B8C-83A1-F6EECF244321}">
                <p14:modId xmlns:p14="http://schemas.microsoft.com/office/powerpoint/2010/main" val="1437894511"/>
              </p:ext>
            </p:extLst>
          </p:nvPr>
        </p:nvGraphicFramePr>
        <p:xfrm>
          <a:off x="1852613" y="1143000"/>
          <a:ext cx="12617449" cy="6309360"/>
        </p:xfrm>
        <a:graphic>
          <a:graphicData uri="http://schemas.openxmlformats.org/drawingml/2006/table">
            <a:tbl>
              <a:tblPr firstRow="1" firstCol="1" bandRow="1"/>
              <a:tblGrid>
                <a:gridCol w="1991034">
                  <a:extLst>
                    <a:ext uri="{9D8B030D-6E8A-4147-A177-3AD203B41FA5}">
                      <a16:colId xmlns:a16="http://schemas.microsoft.com/office/drawing/2014/main" val="306858859"/>
                    </a:ext>
                  </a:extLst>
                </a:gridCol>
                <a:gridCol w="1726067">
                  <a:extLst>
                    <a:ext uri="{9D8B030D-6E8A-4147-A177-3AD203B41FA5}">
                      <a16:colId xmlns:a16="http://schemas.microsoft.com/office/drawing/2014/main" val="1360676106"/>
                    </a:ext>
                  </a:extLst>
                </a:gridCol>
                <a:gridCol w="2417503">
                  <a:extLst>
                    <a:ext uri="{9D8B030D-6E8A-4147-A177-3AD203B41FA5}">
                      <a16:colId xmlns:a16="http://schemas.microsoft.com/office/drawing/2014/main" val="3074078669"/>
                    </a:ext>
                  </a:extLst>
                </a:gridCol>
                <a:gridCol w="2170201">
                  <a:extLst>
                    <a:ext uri="{9D8B030D-6E8A-4147-A177-3AD203B41FA5}">
                      <a16:colId xmlns:a16="http://schemas.microsoft.com/office/drawing/2014/main" val="1256469948"/>
                    </a:ext>
                  </a:extLst>
                </a:gridCol>
                <a:gridCol w="2245906">
                  <a:extLst>
                    <a:ext uri="{9D8B030D-6E8A-4147-A177-3AD203B41FA5}">
                      <a16:colId xmlns:a16="http://schemas.microsoft.com/office/drawing/2014/main" val="537409551"/>
                    </a:ext>
                  </a:extLst>
                </a:gridCol>
                <a:gridCol w="2066738">
                  <a:extLst>
                    <a:ext uri="{9D8B030D-6E8A-4147-A177-3AD203B41FA5}">
                      <a16:colId xmlns:a16="http://schemas.microsoft.com/office/drawing/2014/main" val="4100154176"/>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CYP3A4 inhibitors/p-glycoprotein inhibitors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30-50 mL/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 with</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concomitant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 systemic ketoconazole: 75 mg twice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&lt; 30 mL/min: avoid dabigatran use concomitantly with dronedarone or systemic ketoconazole </a:t>
                      </a:r>
                    </a:p>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with concomitant therapy of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systemic ketoconazole and ritonavir)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required with clarithromycin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in patients with CrCl 15 to &lt; 80 mL/min receiving combined p-glycoprotein and moderate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erythromycin)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patients receiving apixaban 5 mg twice daily, reduce dose to 2.5 mg twice daily when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itraconazole, systemic ketoconazole, ritonavir) are concomitantly used</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rPr>
                        <a:t>If patients already receiving apixaban 2.5 mg twice daily, avoid apixaban use if combined p-glycoprotein and strong CYP3A4 inhibitors are used concomitantly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is required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69403"/>
                  </a:ext>
                </a:extLst>
              </a:tr>
            </a:tbl>
          </a:graphicData>
        </a:graphic>
      </p:graphicFrame>
      <p:sp>
        <p:nvSpPr>
          <p:cNvPr id="7" name="TextBox 6">
            <a:extLst>
              <a:ext uri="{FF2B5EF4-FFF2-40B4-BE49-F238E27FC236}">
                <a16:creationId xmlns:a16="http://schemas.microsoft.com/office/drawing/2014/main" id="{9F49C851-063B-4A6B-9790-C837A54E732E}"/>
              </a:ext>
            </a:extLst>
          </p:cNvPr>
          <p:cNvSpPr txBox="1"/>
          <p:nvPr/>
        </p:nvSpPr>
        <p:spPr>
          <a:xfrm>
            <a:off x="160338" y="5513368"/>
            <a:ext cx="1707060" cy="1938992"/>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019669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F611755-ED52-24B9-B413-0A4BE204DC57}"/>
              </a:ext>
            </a:extLst>
          </p:cNvPr>
          <p:cNvSpPr>
            <a:spLocks noGrp="1"/>
          </p:cNvSpPr>
          <p:nvPr>
            <p:ph type="ctrTitle"/>
          </p:nvPr>
        </p:nvSpPr>
        <p:spPr>
          <a:xfrm>
            <a:off x="1485895" y="838200"/>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B8966A21-7307-792D-109F-43475CFE9497}"/>
              </a:ext>
            </a:extLst>
          </p:cNvPr>
          <p:cNvGraphicFramePr>
            <a:graphicFrameLocks noGrp="1"/>
          </p:cNvGraphicFramePr>
          <p:nvPr>
            <p:extLst>
              <p:ext uri="{D42A27DB-BD31-4B8C-83A1-F6EECF244321}">
                <p14:modId xmlns:p14="http://schemas.microsoft.com/office/powerpoint/2010/main" val="3134574701"/>
              </p:ext>
            </p:extLst>
          </p:nvPr>
        </p:nvGraphicFramePr>
        <p:xfrm>
          <a:off x="1006472" y="2057400"/>
          <a:ext cx="12617449" cy="3291840"/>
        </p:xfrm>
        <a:graphic>
          <a:graphicData uri="http://schemas.openxmlformats.org/drawingml/2006/table">
            <a:tbl>
              <a:tblPr firstRow="1" firstCol="1" bandRow="1"/>
              <a:tblGrid>
                <a:gridCol w="1991034">
                  <a:extLst>
                    <a:ext uri="{9D8B030D-6E8A-4147-A177-3AD203B41FA5}">
                      <a16:colId xmlns:a16="http://schemas.microsoft.com/office/drawing/2014/main" val="3157562762"/>
                    </a:ext>
                  </a:extLst>
                </a:gridCol>
                <a:gridCol w="1726067">
                  <a:extLst>
                    <a:ext uri="{9D8B030D-6E8A-4147-A177-3AD203B41FA5}">
                      <a16:colId xmlns:a16="http://schemas.microsoft.com/office/drawing/2014/main" val="3739953436"/>
                    </a:ext>
                  </a:extLst>
                </a:gridCol>
                <a:gridCol w="2417503">
                  <a:extLst>
                    <a:ext uri="{9D8B030D-6E8A-4147-A177-3AD203B41FA5}">
                      <a16:colId xmlns:a16="http://schemas.microsoft.com/office/drawing/2014/main" val="1791551006"/>
                    </a:ext>
                  </a:extLst>
                </a:gridCol>
                <a:gridCol w="2170201">
                  <a:extLst>
                    <a:ext uri="{9D8B030D-6E8A-4147-A177-3AD203B41FA5}">
                      <a16:colId xmlns:a16="http://schemas.microsoft.com/office/drawing/2014/main" val="3718003393"/>
                    </a:ext>
                  </a:extLst>
                </a:gridCol>
                <a:gridCol w="2245906">
                  <a:extLst>
                    <a:ext uri="{9D8B030D-6E8A-4147-A177-3AD203B41FA5}">
                      <a16:colId xmlns:a16="http://schemas.microsoft.com/office/drawing/2014/main" val="243010650"/>
                    </a:ext>
                  </a:extLst>
                </a:gridCol>
                <a:gridCol w="2066738">
                  <a:extLst>
                    <a:ext uri="{9D8B030D-6E8A-4147-A177-3AD203B41FA5}">
                      <a16:colId xmlns:a16="http://schemas.microsoft.com/office/drawing/2014/main" val="1108968391"/>
                    </a:ext>
                  </a:extLst>
                </a:gridCol>
              </a:tblGrid>
              <a:tr h="272415">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p-glycoprotein/ CYP3A4 inducers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carbamazepine, phenytoin, rifampin, St. John’s wort)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with rifampin. No study evaluated the effect of other p-glycoprotein/ CYP3A4 inducers on </a:t>
                      </a:r>
                      <a:r>
                        <a:rPr lang="en-US" sz="1800" dirty="0" err="1">
                          <a:effectLst/>
                          <a:latin typeface="Times New Roman" panose="02020603050405020304" pitchFamily="18" charset="0"/>
                          <a:ea typeface="Times New Roman" panose="02020603050405020304" pitchFamily="18" charset="0"/>
                        </a:rPr>
                        <a:t>edoxaban</a:t>
                      </a:r>
                      <a:r>
                        <a:rPr lang="en-US" sz="1800" dirty="0">
                          <a:effectLst/>
                          <a:latin typeface="Times New Roman" panose="02020603050405020304" pitchFamily="18" charset="0"/>
                          <a:ea typeface="Times New Roman" panose="02020603050405020304" pitchFamily="18" charset="0"/>
                        </a:rPr>
                        <a:t> drug levels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372737"/>
                  </a:ext>
                </a:extLst>
              </a:tr>
            </a:tbl>
          </a:graphicData>
        </a:graphic>
      </p:graphicFrame>
      <p:sp>
        <p:nvSpPr>
          <p:cNvPr id="8" name="TextBox 7">
            <a:extLst>
              <a:ext uri="{FF2B5EF4-FFF2-40B4-BE49-F238E27FC236}">
                <a16:creationId xmlns:a16="http://schemas.microsoft.com/office/drawing/2014/main" id="{EC55C2B8-A252-B39E-E4BB-C81396F73911}"/>
              </a:ext>
            </a:extLst>
          </p:cNvPr>
          <p:cNvSpPr txBox="1"/>
          <p:nvPr/>
        </p:nvSpPr>
        <p:spPr>
          <a:xfrm>
            <a:off x="1006471" y="5477440"/>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37207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Title 3">
            <a:extLst>
              <a:ext uri="{FF2B5EF4-FFF2-40B4-BE49-F238E27FC236}">
                <a16:creationId xmlns:a16="http://schemas.microsoft.com/office/drawing/2014/main" id="{AC7EDBF0-3C8A-0CF0-8A77-E61DACED74A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040E18D-CDE9-CE25-2DCA-E44A196397E3}"/>
              </a:ext>
            </a:extLst>
          </p:cNvPr>
          <p:cNvSpPr txBox="1"/>
          <p:nvPr/>
        </p:nvSpPr>
        <p:spPr>
          <a:xfrm>
            <a:off x="1924050" y="2914471"/>
            <a:ext cx="10782300" cy="2400657"/>
          </a:xfrm>
          <a:prstGeom prst="rect">
            <a:avLst/>
          </a:prstGeom>
          <a:noFill/>
        </p:spPr>
        <p:txBody>
          <a:bodyPr wrap="square">
            <a:spAutoFit/>
          </a:bodyPr>
          <a:lstStyle/>
          <a:p>
            <a:r>
              <a:rPr lang="en-US" sz="3000" dirty="0">
                <a:latin typeface="Lub Dub Medium" panose="020B0603030403020204" pitchFamily="34" charset="0"/>
              </a:rPr>
              <a:t>5. </a:t>
            </a:r>
            <a:r>
              <a:rPr lang="en-US" sz="3000" dirty="0">
                <a:latin typeface="Lub Dub Bold" panose="020B0803030403020204" pitchFamily="34" charset="0"/>
              </a:rPr>
              <a:t>Early rhythm control: </a:t>
            </a:r>
            <a:r>
              <a:rPr lang="en-US" sz="3000" dirty="0">
                <a:latin typeface="Lub Dub Medium" panose="020B0603030403020204" pitchFamily="34" charset="0"/>
              </a:rPr>
              <a:t>With the emergence of new and consistent evidence, this guideline emphasizes the importance of early and continued management of patients with AF that should focus on maintaining sinus rhythm and minimizing AF burden.</a:t>
            </a:r>
          </a:p>
        </p:txBody>
      </p:sp>
    </p:spTree>
    <p:extLst>
      <p:ext uri="{BB962C8B-B14F-4D97-AF65-F5344CB8AC3E}">
        <p14:creationId xmlns:p14="http://schemas.microsoft.com/office/powerpoint/2010/main" val="24703834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FAA8A2-3972-F682-F73B-1CCE53660BD4}"/>
              </a:ext>
            </a:extLst>
          </p:cNvPr>
          <p:cNvSpPr>
            <a:spLocks noGrp="1"/>
          </p:cNvSpPr>
          <p:nvPr>
            <p:ph type="ctrTitle"/>
          </p:nvPr>
        </p:nvSpPr>
        <p:spPr>
          <a:xfrm>
            <a:off x="1483623" y="716295"/>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C3BE82E4-4277-292C-3243-CD6FD36DEF1F}"/>
              </a:ext>
            </a:extLst>
          </p:cNvPr>
          <p:cNvGraphicFramePr>
            <a:graphicFrameLocks noGrp="1"/>
          </p:cNvGraphicFramePr>
          <p:nvPr>
            <p:extLst>
              <p:ext uri="{D42A27DB-BD31-4B8C-83A1-F6EECF244321}">
                <p14:modId xmlns:p14="http://schemas.microsoft.com/office/powerpoint/2010/main" val="3721939920"/>
              </p:ext>
            </p:extLst>
          </p:nvPr>
        </p:nvGraphicFramePr>
        <p:xfrm>
          <a:off x="1006474" y="1905000"/>
          <a:ext cx="12617449" cy="3966972"/>
        </p:xfrm>
        <a:graphic>
          <a:graphicData uri="http://schemas.openxmlformats.org/drawingml/2006/table">
            <a:tbl>
              <a:tblPr firstRow="1" firstCol="1" bandRow="1"/>
              <a:tblGrid>
                <a:gridCol w="1991034">
                  <a:extLst>
                    <a:ext uri="{9D8B030D-6E8A-4147-A177-3AD203B41FA5}">
                      <a16:colId xmlns:a16="http://schemas.microsoft.com/office/drawing/2014/main" val="3482480972"/>
                    </a:ext>
                  </a:extLst>
                </a:gridCol>
                <a:gridCol w="1726067">
                  <a:extLst>
                    <a:ext uri="{9D8B030D-6E8A-4147-A177-3AD203B41FA5}">
                      <a16:colId xmlns:a16="http://schemas.microsoft.com/office/drawing/2014/main" val="2113502630"/>
                    </a:ext>
                  </a:extLst>
                </a:gridCol>
                <a:gridCol w="2417503">
                  <a:extLst>
                    <a:ext uri="{9D8B030D-6E8A-4147-A177-3AD203B41FA5}">
                      <a16:colId xmlns:a16="http://schemas.microsoft.com/office/drawing/2014/main" val="356550769"/>
                    </a:ext>
                  </a:extLst>
                </a:gridCol>
                <a:gridCol w="2170201">
                  <a:extLst>
                    <a:ext uri="{9D8B030D-6E8A-4147-A177-3AD203B41FA5}">
                      <a16:colId xmlns:a16="http://schemas.microsoft.com/office/drawing/2014/main" val="121920757"/>
                    </a:ext>
                  </a:extLst>
                </a:gridCol>
                <a:gridCol w="2245906">
                  <a:extLst>
                    <a:ext uri="{9D8B030D-6E8A-4147-A177-3AD203B41FA5}">
                      <a16:colId xmlns:a16="http://schemas.microsoft.com/office/drawing/2014/main" val="3493273026"/>
                    </a:ext>
                  </a:extLst>
                </a:gridCol>
                <a:gridCol w="2066738">
                  <a:extLst>
                    <a:ext uri="{9D8B030D-6E8A-4147-A177-3AD203B41FA5}">
                      <a16:colId xmlns:a16="http://schemas.microsoft.com/office/drawing/2014/main" val="2466637008"/>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Appropriate use based on liver function (Child-Pugh score)†</a:t>
                      </a:r>
                      <a:endParaRPr lang="en-US" sz="1800" dirty="0">
                        <a:effectLst/>
                        <a:latin typeface="Times New Roman" panose="02020603050405020304" pitchFamily="18" charset="0"/>
                        <a:ea typeface="Times New Roman" panose="02020603050405020304" pitchFamily="18" charset="0"/>
                      </a:endParaRPr>
                    </a:p>
                    <a:p>
                      <a:pPr marL="0" marR="0" algn="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Child-Pugh A (mild)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Not mentioned in the labeling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328951"/>
                  </a:ext>
                </a:extLst>
              </a:tr>
              <a:tr h="412750">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B (moderate)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380723"/>
                  </a:ext>
                </a:extLst>
              </a:tr>
              <a:tr h="182245">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C (severe)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49801"/>
                  </a:ext>
                </a:extLst>
              </a:tr>
            </a:tbl>
          </a:graphicData>
        </a:graphic>
      </p:graphicFrame>
      <p:sp>
        <p:nvSpPr>
          <p:cNvPr id="8" name="TextBox 7">
            <a:extLst>
              <a:ext uri="{FF2B5EF4-FFF2-40B4-BE49-F238E27FC236}">
                <a16:creationId xmlns:a16="http://schemas.microsoft.com/office/drawing/2014/main" id="{7B9F9BE3-B0AE-BE21-BFE7-291592F552C6}"/>
              </a:ext>
            </a:extLst>
          </p:cNvPr>
          <p:cNvSpPr txBox="1"/>
          <p:nvPr/>
        </p:nvSpPr>
        <p:spPr>
          <a:xfrm>
            <a:off x="1004199" y="6225108"/>
            <a:ext cx="12617448"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p>
        </p:txBody>
      </p:sp>
    </p:spTree>
    <p:extLst>
      <p:ext uri="{BB962C8B-B14F-4D97-AF65-F5344CB8AC3E}">
        <p14:creationId xmlns:p14="http://schemas.microsoft.com/office/powerpoint/2010/main" val="947924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66B9487-A89A-D967-EDEE-0A0A8B94A9F5}"/>
              </a:ext>
            </a:extLst>
          </p:cNvPr>
          <p:cNvSpPr>
            <a:spLocks noGrp="1"/>
          </p:cNvSpPr>
          <p:nvPr>
            <p:ph type="ctrTitle"/>
          </p:nvPr>
        </p:nvSpPr>
        <p:spPr>
          <a:xfrm>
            <a:off x="280916" y="1371600"/>
            <a:ext cx="2807899" cy="1752600"/>
          </a:xfrm>
        </p:spPr>
        <p:txBody>
          <a:bodyPr/>
          <a:lstStyle/>
          <a:p>
            <a:r>
              <a:rPr lang="en-US" sz="2800" dirty="0">
                <a:latin typeface="Lub Dub Medium" panose="020B0603030403020204" pitchFamily="34" charset="0"/>
              </a:rPr>
              <a:t>Figure 11. DOAC Laboratory Monitoring</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AA4BD45C-C368-BE96-D529-82A56AE4968E}"/>
              </a:ext>
            </a:extLst>
          </p:cNvPr>
          <p:cNvSpPr txBox="1"/>
          <p:nvPr/>
        </p:nvSpPr>
        <p:spPr>
          <a:xfrm>
            <a:off x="280916" y="6181635"/>
            <a:ext cx="2362200" cy="1200329"/>
          </a:xfrm>
          <a:prstGeom prst="rect">
            <a:avLst/>
          </a:prstGeom>
          <a:noFill/>
        </p:spPr>
        <p:txBody>
          <a:bodyPr wrap="square">
            <a:spAutoFit/>
          </a:bodyPr>
          <a:lstStyle/>
          <a:p>
            <a:r>
              <a:rPr lang="en-US" sz="1200" dirty="0" err="1">
                <a:latin typeface="Lub Dub Medium" panose="020B0603030403020204" pitchFamily="34" charset="0"/>
              </a:rPr>
              <a:t>CrCL</a:t>
            </a:r>
            <a:r>
              <a:rPr lang="en-US" sz="1200" dirty="0">
                <a:latin typeface="Lub Dub Medium" panose="020B0603030403020204" pitchFamily="34" charset="0"/>
              </a:rPr>
              <a:t> indicates creatinine clearance based on actual body weight; DOAC, direct oral anticoagulant; and INR, international normalized ratio</a:t>
            </a:r>
          </a:p>
        </p:txBody>
      </p:sp>
      <p:pic>
        <p:nvPicPr>
          <p:cNvPr id="4" name="Picture 3" descr="A diagram of a disease&#10;&#10;Description automatically generated">
            <a:extLst>
              <a:ext uri="{FF2B5EF4-FFF2-40B4-BE49-F238E27FC236}">
                <a16:creationId xmlns:a16="http://schemas.microsoft.com/office/drawing/2014/main" id="{554CB7AA-6109-F00B-9A01-360EECC44B41}"/>
              </a:ext>
            </a:extLst>
          </p:cNvPr>
          <p:cNvPicPr>
            <a:picLocks noChangeAspect="1"/>
          </p:cNvPicPr>
          <p:nvPr/>
        </p:nvPicPr>
        <p:blipFill>
          <a:blip r:embed="rId2"/>
          <a:stretch>
            <a:fillRect/>
          </a:stretch>
        </p:blipFill>
        <p:spPr>
          <a:xfrm>
            <a:off x="3786996" y="8859"/>
            <a:ext cx="7414403" cy="7606317"/>
          </a:xfrm>
          <a:prstGeom prst="rect">
            <a:avLst/>
          </a:prstGeom>
        </p:spPr>
      </p:pic>
    </p:spTree>
    <p:extLst>
      <p:ext uri="{BB962C8B-B14F-4D97-AF65-F5344CB8AC3E}">
        <p14:creationId xmlns:p14="http://schemas.microsoft.com/office/powerpoint/2010/main" val="1323568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BE888A-B3D7-9774-7A96-1A20A9287717}"/>
              </a:ext>
            </a:extLst>
          </p:cNvPr>
          <p:cNvSpPr>
            <a:spLocks noGrp="1"/>
          </p:cNvSpPr>
          <p:nvPr>
            <p:ph type="ctrTitle"/>
          </p:nvPr>
        </p:nvSpPr>
        <p:spPr>
          <a:xfrm>
            <a:off x="3200400" y="609600"/>
            <a:ext cx="8229600" cy="914399"/>
          </a:xfrm>
        </p:spPr>
        <p:txBody>
          <a:bodyPr/>
          <a:lstStyle/>
          <a:p>
            <a:r>
              <a:rPr lang="en-US" sz="2800" dirty="0">
                <a:latin typeface="Lub Dub Medium" panose="020B0603030403020204" pitchFamily="34" charset="0"/>
              </a:rPr>
              <a:t>Figure 11. DOAC Laboratory Monitoring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extBox 2">
            <a:extLst>
              <a:ext uri="{FF2B5EF4-FFF2-40B4-BE49-F238E27FC236}">
                <a16:creationId xmlns:a16="http://schemas.microsoft.com/office/drawing/2014/main" id="{2E2D7A16-15DE-4D4C-19E4-90CF6C5F4B8A}"/>
              </a:ext>
            </a:extLst>
          </p:cNvPr>
          <p:cNvSpPr txBox="1"/>
          <p:nvPr/>
        </p:nvSpPr>
        <p:spPr>
          <a:xfrm>
            <a:off x="2209800" y="1905000"/>
            <a:ext cx="10210800" cy="2308324"/>
          </a:xfrm>
          <a:prstGeom prst="rect">
            <a:avLst/>
          </a:prstGeom>
          <a:noFill/>
        </p:spPr>
        <p:txBody>
          <a:bodyPr wrap="square" lIns="91440" tIns="45720" rIns="91440" bIns="45720" anchor="t">
            <a:spAutoFit/>
          </a:bodyPr>
          <a:lstStyle/>
          <a:p>
            <a:r>
              <a:rPr lang="en-US" dirty="0">
                <a:latin typeface="Lub Dub Medium"/>
              </a:rPr>
              <a:t>*HAS-BLED scoring (low risk=score 0, moderate risk=score 1-2, high risk=score ≥3): uncontrolled hypertension (systolic blood pressure &gt;160 mm Hg)=1 point; abnormal renal (serum creatinine &gt;2.26 mg/dL, dialysis, or kidney transplant) or hepatic function (bilirubin &gt;2 times upper limit normal, alanine aminotransferase/aspartate aminotransferase/alkaline phosphatase &gt;3 times upper limit normal, or cirrhosis)=1 or 2 points; stroke (hemorrhagic or ischemic)=1 point; bleeding history or predisposition=1 point; labile INR (time in therapeutic range &lt;60%)=1 point; elderly age &gt;65 years=1 point; drugs (antiplatelet agents or nonsteroidal anti-inflammatory drugs) or excessive alcohol intake (8 units/week)=1 or 2 points. </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687D69F2-4FEF-AC4E-B355-267F4F0F02FC}"/>
              </a:ext>
            </a:extLst>
          </p:cNvPr>
          <p:cNvSpPr txBox="1"/>
          <p:nvPr/>
        </p:nvSpPr>
        <p:spPr>
          <a:xfrm>
            <a:off x="2209800" y="5164963"/>
            <a:ext cx="10210800" cy="2031325"/>
          </a:xfrm>
          <a:prstGeom prst="rect">
            <a:avLst/>
          </a:prstGeom>
          <a:noFill/>
        </p:spPr>
        <p:txBody>
          <a:bodyPr wrap="square" lIns="91440" tIns="45720" rIns="91440" bIns="45720" anchor="t">
            <a:spAutoFit/>
          </a:bodyPr>
          <a:lstStyle/>
          <a:p>
            <a:r>
              <a:rPr lang="en-US" sz="1100" u="sng" dirty="0">
                <a:latin typeface="Times New Roman"/>
                <a:cs typeface="Times New Roman"/>
              </a:rPr>
              <a:t>†</a:t>
            </a:r>
            <a:r>
              <a:rPr lang="en-US" dirty="0">
                <a:latin typeface="Lub Dub Medium"/>
              </a:rPr>
              <a:t>Child-Pugh scoring: the severity of liver disease, primarily cirrhosis in patients with documented liver disease.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endParaRPr lang="en-US" dirty="0"/>
          </a:p>
        </p:txBody>
      </p:sp>
    </p:spTree>
    <p:extLst>
      <p:ext uri="{BB962C8B-B14F-4D97-AF65-F5344CB8AC3E}">
        <p14:creationId xmlns:p14="http://schemas.microsoft.com/office/powerpoint/2010/main" val="966072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7086994-66EB-7A40-A2A0-9964771152FC}"/>
              </a:ext>
            </a:extLst>
          </p:cNvPr>
          <p:cNvSpPr>
            <a:spLocks noGrp="1"/>
          </p:cNvSpPr>
          <p:nvPr>
            <p:ph type="ctrTitle"/>
          </p:nvPr>
        </p:nvSpPr>
        <p:spPr>
          <a:xfrm>
            <a:off x="3428996" y="1219200"/>
            <a:ext cx="7772400" cy="914399"/>
          </a:xfrm>
        </p:spPr>
        <p:txBody>
          <a:bodyPr/>
          <a:lstStyle/>
          <a:p>
            <a:r>
              <a:rPr lang="en-US" sz="2800" dirty="0">
                <a:latin typeface="Lub Dub Medium" panose="020B0603030403020204" pitchFamily="34" charset="0"/>
              </a:rPr>
              <a:t>Silent AF and Stroke of Undetermined Cause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F3BC1BD-D1E1-8624-D069-563BE653EB71}"/>
              </a:ext>
            </a:extLst>
          </p:cNvPr>
          <p:cNvGraphicFramePr>
            <a:graphicFrameLocks noGrp="1"/>
          </p:cNvGraphicFramePr>
          <p:nvPr>
            <p:extLst>
              <p:ext uri="{D42A27DB-BD31-4B8C-83A1-F6EECF244321}">
                <p14:modId xmlns:p14="http://schemas.microsoft.com/office/powerpoint/2010/main" val="2716962524"/>
              </p:ext>
            </p:extLst>
          </p:nvPr>
        </p:nvGraphicFramePr>
        <p:xfrm>
          <a:off x="1951034" y="2594229"/>
          <a:ext cx="10728325" cy="3041142"/>
        </p:xfrm>
        <a:graphic>
          <a:graphicData uri="http://schemas.openxmlformats.org/drawingml/2006/table">
            <a:tbl>
              <a:tblPr firstRow="1" firstCol="1" lastRow="1" lastCol="1" bandRow="1" bandCol="1"/>
              <a:tblGrid>
                <a:gridCol w="1231611">
                  <a:extLst>
                    <a:ext uri="{9D8B030D-6E8A-4147-A177-3AD203B41FA5}">
                      <a16:colId xmlns:a16="http://schemas.microsoft.com/office/drawing/2014/main" val="1723251768"/>
                    </a:ext>
                  </a:extLst>
                </a:gridCol>
                <a:gridCol w="1238049">
                  <a:extLst>
                    <a:ext uri="{9D8B030D-6E8A-4147-A177-3AD203B41FA5}">
                      <a16:colId xmlns:a16="http://schemas.microsoft.com/office/drawing/2014/main" val="1214702408"/>
                    </a:ext>
                  </a:extLst>
                </a:gridCol>
                <a:gridCol w="8258665">
                  <a:extLst>
                    <a:ext uri="{9D8B030D-6E8A-4147-A177-3AD203B41FA5}">
                      <a16:colId xmlns:a16="http://schemas.microsoft.com/office/drawing/2014/main" val="900797820"/>
                    </a:ext>
                  </a:extLst>
                </a:gridCol>
              </a:tblGrid>
              <a:tr h="813435">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Silent AF and Stroke of Undetermined Cause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1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1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Silent AF and Stroke of Undetermined Cause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7038191"/>
                  </a:ext>
                </a:extLst>
              </a:tr>
              <a:tr h="462153">
                <a:tc>
                  <a:txBody>
                    <a:bodyPr/>
                    <a:lstStyle/>
                    <a:p>
                      <a:pPr marL="123190" marR="118745"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808419"/>
                  </a:ext>
                </a:extLst>
              </a:tr>
              <a:tr h="57086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stroke or TIA of undetermined cause, initial cardiac monitoring, and, if needed, extended monitoring with an implantable loop recorder are reasonable to improve detection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24052"/>
                  </a:ext>
                </a:extLst>
              </a:tr>
            </a:tbl>
          </a:graphicData>
        </a:graphic>
      </p:graphicFrame>
    </p:spTree>
    <p:extLst>
      <p:ext uri="{BB962C8B-B14F-4D97-AF65-F5344CB8AC3E}">
        <p14:creationId xmlns:p14="http://schemas.microsoft.com/office/powerpoint/2010/main" val="2101592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C14D711-A3C3-F5D5-2586-A35BC8CBFF22}"/>
              </a:ext>
            </a:extLst>
          </p:cNvPr>
          <p:cNvSpPr>
            <a:spLocks noGrp="1"/>
          </p:cNvSpPr>
          <p:nvPr>
            <p:ph type="ctrTitle"/>
          </p:nvPr>
        </p:nvSpPr>
        <p:spPr>
          <a:xfrm>
            <a:off x="1447799" y="1219200"/>
            <a:ext cx="11734800" cy="914399"/>
          </a:xfrm>
        </p:spPr>
        <p:txBody>
          <a:bodyPr/>
          <a:lstStyle/>
          <a:p>
            <a:r>
              <a:rPr lang="en-US" sz="2800" dirty="0">
                <a:latin typeface="Lub Dub Medium" panose="020B0603030403020204" pitchFamily="34" charset="0"/>
              </a:rPr>
              <a:t>Oral Anticoagulation for Device-Detected Atrial High-Rate Episodes Among Patients Without a Previous Diagnosis of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D273AA58-A4D2-EC23-1839-233ED0D7FC41}"/>
              </a:ext>
            </a:extLst>
          </p:cNvPr>
          <p:cNvGraphicFramePr>
            <a:graphicFrameLocks noGrp="1"/>
          </p:cNvGraphicFramePr>
          <p:nvPr>
            <p:extLst>
              <p:ext uri="{D42A27DB-BD31-4B8C-83A1-F6EECF244321}">
                <p14:modId xmlns:p14="http://schemas.microsoft.com/office/powerpoint/2010/main" val="4181339520"/>
              </p:ext>
            </p:extLst>
          </p:nvPr>
        </p:nvGraphicFramePr>
        <p:xfrm>
          <a:off x="1006474" y="2286000"/>
          <a:ext cx="12617450" cy="4138422"/>
        </p:xfrm>
        <a:graphic>
          <a:graphicData uri="http://schemas.openxmlformats.org/drawingml/2006/table">
            <a:tbl>
              <a:tblPr firstRow="1" firstCol="1" lastRow="1" lastCol="1" bandRow="1" bandCol="1"/>
              <a:tblGrid>
                <a:gridCol w="1448483">
                  <a:extLst>
                    <a:ext uri="{9D8B030D-6E8A-4147-A177-3AD203B41FA5}">
                      <a16:colId xmlns:a16="http://schemas.microsoft.com/office/drawing/2014/main" val="3334380020"/>
                    </a:ext>
                  </a:extLst>
                </a:gridCol>
                <a:gridCol w="1519141">
                  <a:extLst>
                    <a:ext uri="{9D8B030D-6E8A-4147-A177-3AD203B41FA5}">
                      <a16:colId xmlns:a16="http://schemas.microsoft.com/office/drawing/2014/main" val="979303271"/>
                    </a:ext>
                  </a:extLst>
                </a:gridCol>
                <a:gridCol w="9649826">
                  <a:extLst>
                    <a:ext uri="{9D8B030D-6E8A-4147-A177-3AD203B41FA5}">
                      <a16:colId xmlns:a16="http://schemas.microsoft.com/office/drawing/2014/main" val="2010613379"/>
                    </a:ext>
                  </a:extLst>
                </a:gridCol>
              </a:tblGrid>
              <a:tr h="4889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Oral Anticoagulation for Device-Detected Atrial High-Rate Episodes Among Patients Without a Previous Diagnosis of AF</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Oral Anticoagulation for Device-Detected Atrial High-Rate Episodes Among Patients Without a Prior Diagnosis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790739"/>
                  </a:ext>
                </a:extLst>
              </a:tr>
              <a:tr h="161290">
                <a:tc>
                  <a:txBody>
                    <a:bodyPr/>
                    <a:lstStyle/>
                    <a:p>
                      <a:pPr marL="123190" marR="118745"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43499"/>
                  </a:ext>
                </a:extLst>
              </a:tr>
              <a:tr h="65214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atrial high-rate episode (AHRE) lasting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≥2 or equivalent stroke risk, it is reasonable to initiate oral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45076"/>
                  </a:ext>
                </a:extLst>
              </a:tr>
            </a:tbl>
          </a:graphicData>
        </a:graphic>
      </p:graphicFrame>
    </p:spTree>
    <p:extLst>
      <p:ext uri="{BB962C8B-B14F-4D97-AF65-F5344CB8AC3E}">
        <p14:creationId xmlns:p14="http://schemas.microsoft.com/office/powerpoint/2010/main" val="2550954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E472418-C0D5-1832-AA3B-E78F199F2064}"/>
              </a:ext>
            </a:extLst>
          </p:cNvPr>
          <p:cNvSpPr>
            <a:spLocks noGrp="1"/>
          </p:cNvSpPr>
          <p:nvPr>
            <p:ph type="ctrTitle"/>
          </p:nvPr>
        </p:nvSpPr>
        <p:spPr>
          <a:xfrm>
            <a:off x="3238499" y="1219200"/>
            <a:ext cx="8153400" cy="914399"/>
          </a:xfrm>
        </p:spPr>
        <p:txBody>
          <a:bodyPr/>
          <a:lstStyle/>
          <a:p>
            <a:r>
              <a:rPr lang="en-US" sz="2800" dirty="0">
                <a:latin typeface="Lub Dub Medium" panose="020B0603030403020204" pitchFamily="34" charset="0"/>
              </a:rPr>
              <a:t>Patients Without a Prior Diagnosis of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F23F0BC-B92E-4FA7-048D-9DC8E03E7414}"/>
              </a:ext>
            </a:extLst>
          </p:cNvPr>
          <p:cNvGraphicFramePr>
            <a:graphicFrameLocks noGrp="1"/>
          </p:cNvGraphicFramePr>
          <p:nvPr>
            <p:extLst>
              <p:ext uri="{D42A27DB-BD31-4B8C-83A1-F6EECF244321}">
                <p14:modId xmlns:p14="http://schemas.microsoft.com/office/powerpoint/2010/main" val="277760545"/>
              </p:ext>
            </p:extLst>
          </p:nvPr>
        </p:nvGraphicFramePr>
        <p:xfrm>
          <a:off x="2190749" y="2362200"/>
          <a:ext cx="10248901" cy="4290756"/>
        </p:xfrm>
        <a:graphic>
          <a:graphicData uri="http://schemas.openxmlformats.org/drawingml/2006/table">
            <a:tbl>
              <a:tblPr firstRow="1" firstCol="1" lastRow="1" lastCol="1" bandRow="1" bandCol="1"/>
              <a:tblGrid>
                <a:gridCol w="1176574">
                  <a:extLst>
                    <a:ext uri="{9D8B030D-6E8A-4147-A177-3AD203B41FA5}">
                      <a16:colId xmlns:a16="http://schemas.microsoft.com/office/drawing/2014/main" val="562069702"/>
                    </a:ext>
                  </a:extLst>
                </a:gridCol>
                <a:gridCol w="1233967">
                  <a:extLst>
                    <a:ext uri="{9D8B030D-6E8A-4147-A177-3AD203B41FA5}">
                      <a16:colId xmlns:a16="http://schemas.microsoft.com/office/drawing/2014/main" val="891832897"/>
                    </a:ext>
                  </a:extLst>
                </a:gridCol>
                <a:gridCol w="7838360">
                  <a:extLst>
                    <a:ext uri="{9D8B030D-6E8A-4147-A177-3AD203B41FA5}">
                      <a16:colId xmlns:a16="http://schemas.microsoft.com/office/drawing/2014/main" val="1088609564"/>
                    </a:ext>
                  </a:extLst>
                </a:gridCol>
              </a:tblGrid>
              <a:tr h="2728402">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AHRE lasting between 5 minutes and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≥3 or equivalent stroke risk, it may be reasonable to initiate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76570"/>
                  </a:ext>
                </a:extLst>
              </a:tr>
              <a:tr h="1310198">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7D3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Patients with a device-detected AHRE lasting &lt;5 minutes and without another indication for oral anticoagulation should not receive oral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638593"/>
                  </a:ext>
                </a:extLst>
              </a:tr>
            </a:tbl>
          </a:graphicData>
        </a:graphic>
      </p:graphicFrame>
    </p:spTree>
    <p:extLst>
      <p:ext uri="{BB962C8B-B14F-4D97-AF65-F5344CB8AC3E}">
        <p14:creationId xmlns:p14="http://schemas.microsoft.com/office/powerpoint/2010/main" val="1386356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B5F1656-397C-0879-E7D4-B4C44E92D7A5}"/>
              </a:ext>
            </a:extLst>
          </p:cNvPr>
          <p:cNvSpPr>
            <a:spLocks noGrp="1"/>
          </p:cNvSpPr>
          <p:nvPr>
            <p:ph type="ctrTitle"/>
          </p:nvPr>
        </p:nvSpPr>
        <p:spPr>
          <a:xfrm>
            <a:off x="228600" y="1447800"/>
            <a:ext cx="2895600" cy="54863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Figure 9.">
            <a:extLst>
              <a:ext uri="{FF2B5EF4-FFF2-40B4-BE49-F238E27FC236}">
                <a16:creationId xmlns:a16="http://schemas.microsoft.com/office/drawing/2014/main" id="{68AB85EB-E0DF-E4C3-A95B-21C953412C8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1800" y="0"/>
            <a:ext cx="9677400" cy="7584331"/>
          </a:xfrm>
          <a:prstGeom prst="rect">
            <a:avLst/>
          </a:prstGeom>
          <a:noFill/>
          <a:ln>
            <a:noFill/>
          </a:ln>
        </p:spPr>
      </p:pic>
    </p:spTree>
    <p:extLst>
      <p:ext uri="{BB962C8B-B14F-4D97-AF65-F5344CB8AC3E}">
        <p14:creationId xmlns:p14="http://schemas.microsoft.com/office/powerpoint/2010/main" val="1345824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1C84606-A3C0-3E67-CD0D-C3F7DEC441D8}"/>
              </a:ext>
            </a:extLst>
          </p:cNvPr>
          <p:cNvSpPr>
            <a:spLocks noGrp="1"/>
          </p:cNvSpPr>
          <p:nvPr>
            <p:ph type="ctrTitle"/>
          </p:nvPr>
        </p:nvSpPr>
        <p:spPr>
          <a:xfrm>
            <a:off x="2209800" y="1219200"/>
            <a:ext cx="10210800" cy="13715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EA10F982-B1A6-29CE-ED69-03BF3D185464}"/>
              </a:ext>
            </a:extLst>
          </p:cNvPr>
          <p:cNvSpPr txBox="1"/>
          <p:nvPr/>
        </p:nvSpPr>
        <p:spPr>
          <a:xfrm>
            <a:off x="2667000" y="2960638"/>
            <a:ext cx="9753600" cy="2308324"/>
          </a:xfrm>
          <a:prstGeom prst="rect">
            <a:avLst/>
          </a:prstGeom>
          <a:noFill/>
        </p:spPr>
        <p:txBody>
          <a:bodyPr wrap="square" lIns="91440" tIns="45720" rIns="91440" bIns="45720" anchor="t">
            <a:spAutoFit/>
          </a:bodyPr>
          <a:lstStyle/>
          <a:p>
            <a:r>
              <a:rPr lang="en-US" dirty="0">
                <a:latin typeface="Lub Dub Medium"/>
              </a:rPr>
              <a:t>AF indicates atrial fibrillation; AHRE, atrial high-rate episode; </a:t>
            </a:r>
            <a:r>
              <a:rPr lang="en-US" dirty="0" err="1">
                <a:latin typeface="Lub Dub Medium"/>
              </a:rPr>
              <a:t>ARTESiA</a:t>
            </a:r>
            <a:r>
              <a:rPr lang="en-US" dirty="0">
                <a:latin typeface="Lub Dub Medium"/>
              </a:rPr>
              <a:t>, Apixaban for the Reduction of Thrombo-Embolism in Patients With Device-Detected Subclinical Atrial Fibrillation trial; COMMANDER HF, A Study to Assess the Effectiveness and Safety of Rivaroxaban in Reducing the Risk of Death, Myocardial Infarction, or Stroke in Participants With Heart Failure and Coronary Artery Disease Following an Episode of Decompensated Heart Failure; COMPASS, Cardiovascular Outcomes for People Using Anticoagulation Strategies; ECG, </a:t>
            </a:r>
            <a:r>
              <a:rPr lang="en-US" dirty="0" err="1">
                <a:latin typeface="Lub Dub Medium"/>
              </a:rPr>
              <a:t>eletrocardiogram</a:t>
            </a:r>
            <a:r>
              <a:rPr lang="en-US" dirty="0">
                <a:latin typeface="Lub Dub Medium"/>
              </a:rPr>
              <a:t>; NOAH, Non–Vitamin K Antagonist Oral Anticoagulants in Patients With Atrial High Rate Episodes Trial; OAC, oral anticoagulation; and SCAF, subclinical atrial fibrillation.</a:t>
            </a:r>
          </a:p>
        </p:txBody>
      </p:sp>
    </p:spTree>
    <p:extLst>
      <p:ext uri="{BB962C8B-B14F-4D97-AF65-F5344CB8AC3E}">
        <p14:creationId xmlns:p14="http://schemas.microsoft.com/office/powerpoint/2010/main" val="2290123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79BA53-AED9-FCBE-33BF-CAB9088F1C84}"/>
              </a:ext>
            </a:extLst>
          </p:cNvPr>
          <p:cNvSpPr>
            <a:spLocks noGrp="1"/>
          </p:cNvSpPr>
          <p:nvPr>
            <p:ph type="ctrTitle"/>
          </p:nvPr>
        </p:nvSpPr>
        <p:spPr>
          <a:xfrm>
            <a:off x="3299617" y="715264"/>
            <a:ext cx="8031163" cy="914399"/>
          </a:xfrm>
        </p:spPr>
        <p:txBody>
          <a:bodyPr/>
          <a:lstStyle/>
          <a:p>
            <a:r>
              <a:rPr lang="en-US" sz="2800" dirty="0">
                <a:latin typeface="Lub Dub Medium" panose="020B0603030403020204" pitchFamily="34" charset="0"/>
              </a:rPr>
              <a:t>Percutaneous Approaches to Occlude the Left Atrial Appendage (LAA)</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E6AF867-857D-BB08-4DE2-9C090FD81BF2}"/>
              </a:ext>
            </a:extLst>
          </p:cNvPr>
          <p:cNvGraphicFramePr>
            <a:graphicFrameLocks noGrp="1"/>
          </p:cNvGraphicFramePr>
          <p:nvPr>
            <p:extLst>
              <p:ext uri="{D42A27DB-BD31-4B8C-83A1-F6EECF244321}">
                <p14:modId xmlns:p14="http://schemas.microsoft.com/office/powerpoint/2010/main" val="1565900202"/>
              </p:ext>
            </p:extLst>
          </p:nvPr>
        </p:nvGraphicFramePr>
        <p:xfrm>
          <a:off x="1341437" y="1905000"/>
          <a:ext cx="11947525" cy="5152136"/>
        </p:xfrm>
        <a:graphic>
          <a:graphicData uri="http://schemas.openxmlformats.org/drawingml/2006/table">
            <a:tbl>
              <a:tblPr firstRow="1" firstCol="1" bandRow="1"/>
              <a:tblGrid>
                <a:gridCol w="1259269">
                  <a:extLst>
                    <a:ext uri="{9D8B030D-6E8A-4147-A177-3AD203B41FA5}">
                      <a16:colId xmlns:a16="http://schemas.microsoft.com/office/drawing/2014/main" val="1329062182"/>
                    </a:ext>
                  </a:extLst>
                </a:gridCol>
                <a:gridCol w="1381134">
                  <a:extLst>
                    <a:ext uri="{9D8B030D-6E8A-4147-A177-3AD203B41FA5}">
                      <a16:colId xmlns:a16="http://schemas.microsoft.com/office/drawing/2014/main" val="3807854793"/>
                    </a:ext>
                  </a:extLst>
                </a:gridCol>
                <a:gridCol w="9307122">
                  <a:extLst>
                    <a:ext uri="{9D8B030D-6E8A-4147-A177-3AD203B41FA5}">
                      <a16:colId xmlns:a16="http://schemas.microsoft.com/office/drawing/2014/main" val="581431010"/>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6625811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880520"/>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 moderate to high risk of stroke (CHAD</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and a contraindication (Table 14) to long-term oral anticoagulation due to a nonreversible cause, percutaneous LAAO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39732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a moderate to high risk of stroke and a high risk of major bleeding on oral anticoagulation,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may be a reasonable alternative to oral anticoagulation based on patient preference, with careful consideration of procedural risk and with the understanding that the evidence for oral anticoagulation is more extensive.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9174"/>
                  </a:ext>
                </a:extLst>
              </a:tr>
            </a:tbl>
          </a:graphicData>
        </a:graphic>
      </p:graphicFrame>
    </p:spTree>
    <p:extLst>
      <p:ext uri="{BB962C8B-B14F-4D97-AF65-F5344CB8AC3E}">
        <p14:creationId xmlns:p14="http://schemas.microsoft.com/office/powerpoint/2010/main" val="37054920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7930DA0-B048-591F-E1EC-B45F1BFE3C4C}"/>
              </a:ext>
            </a:extLst>
          </p:cNvPr>
          <p:cNvSpPr>
            <a:spLocks noGrp="1"/>
          </p:cNvSpPr>
          <p:nvPr>
            <p:ph type="ctrTitle"/>
          </p:nvPr>
        </p:nvSpPr>
        <p:spPr>
          <a:xfrm>
            <a:off x="2133600" y="762000"/>
            <a:ext cx="10744200" cy="914399"/>
          </a:xfrm>
        </p:spPr>
        <p:txBody>
          <a:bodyPr/>
          <a:lstStyle/>
          <a:p>
            <a:r>
              <a:rPr lang="en-US" sz="2800" dirty="0">
                <a:latin typeface="Lub Dub Medium" panose="020B0603030403020204" pitchFamily="34" charset="0"/>
              </a:rPr>
              <a:t>Table 14. Situations in Which Long-Term Anticoagulation Is Contraindicated and Situations When It Remains Reasonable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884C681-6692-D012-07B7-E95E62D96B6F}"/>
              </a:ext>
            </a:extLst>
          </p:cNvPr>
          <p:cNvGraphicFramePr>
            <a:graphicFrameLocks noGrp="1"/>
          </p:cNvGraphicFramePr>
          <p:nvPr>
            <p:extLst>
              <p:ext uri="{D42A27DB-BD31-4B8C-83A1-F6EECF244321}">
                <p14:modId xmlns:p14="http://schemas.microsoft.com/office/powerpoint/2010/main" val="2511214269"/>
              </p:ext>
            </p:extLst>
          </p:nvPr>
        </p:nvGraphicFramePr>
        <p:xfrm>
          <a:off x="2929731" y="1905000"/>
          <a:ext cx="8229600" cy="5319268"/>
        </p:xfrm>
        <a:graphic>
          <a:graphicData uri="http://schemas.openxmlformats.org/drawingml/2006/table">
            <a:tbl>
              <a:tblPr firstRow="1" firstCol="1" bandRow="1"/>
              <a:tblGrid>
                <a:gridCol w="4150472">
                  <a:extLst>
                    <a:ext uri="{9D8B030D-6E8A-4147-A177-3AD203B41FA5}">
                      <a16:colId xmlns:a16="http://schemas.microsoft.com/office/drawing/2014/main" val="1493051315"/>
                    </a:ext>
                  </a:extLst>
                </a:gridCol>
                <a:gridCol w="4079128">
                  <a:extLst>
                    <a:ext uri="{9D8B030D-6E8A-4147-A177-3AD203B41FA5}">
                      <a16:colId xmlns:a16="http://schemas.microsoft.com/office/drawing/2014/main" val="2517143124"/>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Is Still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0700699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Severe bleeding due to a nonreversible cause involving the gastrointestinal, pulmonary, or genitourinary systems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Spontaneous intracranial/intraspinal bleeding due to a nonreversible cause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Serious bleeding related to recurrent falls when cause of falls is not felt to be treatable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involving the gastrointestinal, pulmonary, or genitourinary systems that is treatable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isolated trauma</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procedural complications</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289798"/>
                  </a:ext>
                </a:extLst>
              </a:tr>
            </a:tbl>
          </a:graphicData>
        </a:graphic>
      </p:graphicFrame>
    </p:spTree>
    <p:extLst>
      <p:ext uri="{BB962C8B-B14F-4D97-AF65-F5344CB8AC3E}">
        <p14:creationId xmlns:p14="http://schemas.microsoft.com/office/powerpoint/2010/main" val="2269515012"/>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6D77B6DB8384459F030DA82581C3D1" ma:contentTypeVersion="14" ma:contentTypeDescription="Create a new document." ma:contentTypeScope="" ma:versionID="000e6c986b8df6b8ee529771fc974db5">
  <xsd:schema xmlns:xsd="http://www.w3.org/2001/XMLSchema" xmlns:xs="http://www.w3.org/2001/XMLSchema" xmlns:p="http://schemas.microsoft.com/office/2006/metadata/properties" xmlns:ns2="fbf8e1be-06c9-477e-9047-d34ef030da0d" xmlns:ns3="a7c2df03-2c57-4563-bd1b-d20ca5577cf1" xmlns:ns4="20fc9a92-f19a-4393-b5b8-a75e6f3b9dba" targetNamespace="http://schemas.microsoft.com/office/2006/metadata/properties" ma:root="true" ma:fieldsID="0d7017902a4525e2bd046ee025df1eb0" ns2:_="" ns3:_="" ns4:_="">
    <xsd:import namespace="fbf8e1be-06c9-477e-9047-d34ef030da0d"/>
    <xsd:import namespace="a7c2df03-2c57-4563-bd1b-d20ca5577cf1"/>
    <xsd:import namespace="20fc9a92-f19a-4393-b5b8-a75e6f3b9db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e1be-06c9-477e-9047-d34ef030d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1FC306-898E-4E3B-828D-5F4F785FBCAC}" ma:internalName="TaxCatchAll" ma:showField="CatchAllData" ma:web="{20fc9a92-f19a-4393-b5b8-a75e6f3b9d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fc9a92-f19a-4393-b5b8-a75e6f3b9d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c2df03-2c57-4563-bd1b-d20ca5577cf1" xsi:nil="true"/>
    <lcf76f155ced4ddcb4097134ff3c332f xmlns="fbf8e1be-06c9-477e-9047-d34ef030da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EEDB0512-09BC-478B-89AA-BAB007DE4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e1be-06c9-477e-9047-d34ef030da0d"/>
    <ds:schemaRef ds:uri="a7c2df03-2c57-4563-bd1b-d20ca5577cf1"/>
    <ds:schemaRef ds:uri="20fc9a92-f19a-4393-b5b8-a75e6f3b9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0DD31-0EB4-468C-A389-0ED885791036}">
  <ds:schemaRefs>
    <ds:schemaRef ds:uri="http://schemas.microsoft.com/office/2006/documentManagement/types"/>
    <ds:schemaRef ds:uri="38306c4c-2328-4860-97b9-6899fa44d374"/>
    <ds:schemaRef ds:uri="http://purl.org/dc/dcmitype/"/>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f60b0d17-2e91-4fd4-b11f-56b20494001a"/>
    <ds:schemaRef ds:uri="a7c2df03-2c57-4563-bd1b-d20ca5577cf1"/>
    <ds:schemaRef ds:uri="fbf8e1be-06c9-477e-9047-d34ef030da0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2740</TotalTime>
  <Words>31201</Words>
  <Application>Microsoft Office PowerPoint</Application>
  <PresentationFormat>Custom</PresentationFormat>
  <Paragraphs>3482</Paragraphs>
  <Slides>228</Slides>
  <Notes>7</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228</vt:i4>
      </vt:variant>
    </vt:vector>
  </HeadingPairs>
  <TitlesOfParts>
    <vt:vector size="246" baseType="lpstr">
      <vt:lpstr>Adobe Clean DC</vt:lpstr>
      <vt:lpstr>Arial</vt:lpstr>
      <vt:lpstr>Calibri</vt:lpstr>
      <vt:lpstr>Calibri Light</vt:lpstr>
      <vt:lpstr>Helvetica</vt:lpstr>
      <vt:lpstr>Lub Dub Bold</vt:lpstr>
      <vt:lpstr>Lub Dub Heavy</vt:lpstr>
      <vt:lpstr>Lub Dub Medium</vt:lpstr>
      <vt:lpstr>Symbol</vt:lpstr>
      <vt:lpstr>Times New Roman</vt:lpstr>
      <vt:lpstr>TimesLTStd-Roman</vt:lpstr>
      <vt:lpstr>Title Slides</vt:lpstr>
      <vt:lpstr>Transition Slides</vt:lpstr>
      <vt:lpstr>Simple Slides</vt:lpstr>
      <vt:lpstr>Photo Slides</vt:lpstr>
      <vt:lpstr>Split Content</vt:lpstr>
      <vt:lpstr>Image Right</vt:lpstr>
      <vt:lpstr>Closing Slides</vt:lpstr>
      <vt:lpstr>2023 ACC/AHA/ACCP/HRS Guideline for the Diagnosis and Management of Atrial Fibrillation</vt:lpstr>
      <vt:lpstr>Citation</vt:lpstr>
      <vt:lpstr>2023 Writing Committee Members*</vt:lpstr>
      <vt:lpstr>Top 10 Take-Home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Table 2. Applying American College of Cardiology/American Heart Association Class of Recommendation and Level of Evidence to Clinical Strategies, Interventions, Treatments, or Diagnostic Testing in Patient Care* (Updated May 2019)</vt:lpstr>
      <vt:lpstr>Figure 1. Temporal Trends in Counts and Age-Standardized Rates of AF-Prevalent Cases by Social Demographic Index Quintile for Both Sexes Combined, 1990 to 2017. </vt:lpstr>
      <vt:lpstr>Figure 2. Prevalence of AF Among Medicare Beneficiaries, 1993–2007. </vt:lpstr>
      <vt:lpstr>Figure 2. Prevalence of AF Among Medicare Beneficiaries, 1993–2007. </vt:lpstr>
      <vt:lpstr>Table 3. Risk Factors for Diagnosed AF</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PowerPoint Presentation</vt:lpstr>
      <vt:lpstr>Figure 4. AF Stages: Evolution of Atrial Arrhythmia Progression</vt:lpstr>
      <vt:lpstr>Figure 5. Pillars for AF Management</vt:lpstr>
      <vt:lpstr>Figure 5. Pillars for AF Management (con’t.)</vt:lpstr>
      <vt:lpstr>Table 4. Definitions</vt:lpstr>
      <vt:lpstr>Table 4. Definitions (con’t.)</vt:lpstr>
      <vt:lpstr>Table 4. Definitions (con’t.)</vt:lpstr>
      <vt:lpstr>Table 4. Definitions (con’t.)</vt:lpstr>
      <vt:lpstr>Figure 6. Types of Atrial Flutter and Macroreentrant Atrial Tachycardia</vt:lpstr>
      <vt:lpstr>Figure 7. Mechanisms and Pathways Leading to AF</vt:lpstr>
      <vt:lpstr>Figure 8. Contemporary Summary of the Role of the ANS in AF</vt:lpstr>
      <vt:lpstr>Addressing Health Inequities and Barriers to AF Management</vt:lpstr>
      <vt:lpstr>Shared Decision-Making (SDM) in AF Management</vt:lpstr>
      <vt:lpstr>Table 5. Publicly Available Decision Aids</vt:lpstr>
      <vt:lpstr>PowerPoint Presentation</vt:lpstr>
      <vt:lpstr>Table 6. CHARGE-AF Risk Score for Detecting Incident AF*</vt:lpstr>
      <vt:lpstr>Table 7. C2HEST Risk Score for Detecting Incident AF*</vt:lpstr>
      <vt:lpstr>Basic Clinical Evaluation</vt:lpstr>
      <vt:lpstr>Rhythm Monitoring Tools and Methods</vt:lpstr>
      <vt:lpstr>Rhythm Monitoring Tools and Methods (con’t.)</vt:lpstr>
      <vt:lpstr>PowerPoint Presentation</vt:lpstr>
      <vt:lpstr>Primary Prevention</vt:lpstr>
      <vt:lpstr>Weight Loss in Individuals Who Are Overweight or Obese</vt:lpstr>
      <vt:lpstr>Physical Fitness</vt:lpstr>
      <vt:lpstr>Smoking Cessation</vt:lpstr>
      <vt:lpstr>Alcohol Consumption</vt:lpstr>
      <vt:lpstr>Caffeine Consumption</vt:lpstr>
      <vt:lpstr>Treatment of Hypertension</vt:lpstr>
      <vt:lpstr>Sleep</vt:lpstr>
      <vt:lpstr>Comprehensive Care </vt:lpstr>
      <vt:lpstr>PowerPoint Presentation</vt:lpstr>
      <vt:lpstr>Risk Stratiﬁcation Schemes </vt:lpstr>
      <vt:lpstr>Risk Stratiﬁcation Schemes (con’t.) </vt:lpstr>
      <vt:lpstr>Figure 9. Rates of Stroke by Stroke Risk Score Levels in Different Cohorts.</vt:lpstr>
      <vt:lpstr>Table 8. Three Validated Risk Models for Stroke</vt:lpstr>
      <vt:lpstr>Table 9. Some Best Known Published Clinical Scores With Potential Advantages </vt:lpstr>
      <vt:lpstr>Table 9. Some Best Known Published Clinical Scores With Potential Advantages (con’t.)</vt:lpstr>
      <vt:lpstr>Table 10. Risk Factor Definitions for CHA2DS2-VASc2 Score as in the Original Article</vt:lpstr>
      <vt:lpstr>Table 10. Risk Factor Definitions for CHA2DS2-VASc2 Score as in the Original Article (con’t.)</vt:lpstr>
      <vt:lpstr>Table 11. Additional Risk Factors That Increase Risk of Stroke Not Included in CHA2DS2-VASc</vt:lpstr>
      <vt:lpstr>Table 12. Thromboembolic Event Rates by Point Score for ATRIA, CHADS2, and CHA2DS2‐VASc Risk Scores*</vt:lpstr>
      <vt:lpstr>Table 12. Thromboembolic Event Rates by Point Score for ATRIA, CHADS2, and CHA2DS2‐VASc Risk Scores* (con’t.)</vt:lpstr>
      <vt:lpstr>Table 12. Thromboembolic Event Rates by Point Score for ATRIA, CHADS2, and CHA2DS2‐VASc Risk Scores* (con’t.)</vt:lpstr>
      <vt:lpstr>Risk-Based Selection of Oral Anticoagulation: Balancing Risks and Benefits</vt:lpstr>
      <vt:lpstr>Antithrombotic Therapy</vt:lpstr>
      <vt:lpstr>Antithrombotic Therapy (con’t.)</vt:lpstr>
      <vt:lpstr>Figure 10. Antithrombotic Options in Patients with AF</vt:lpstr>
      <vt:lpstr>Considerations in Managing Anticoagulants</vt:lpstr>
      <vt:lpstr>Table 13. OACs Pharmacokinetic Characteristics and Dosing</vt:lpstr>
      <vt:lpstr>Table 13. OACs Pharmacokinetic Characteristics and Dosing (con’t.)</vt:lpstr>
      <vt:lpstr>Table 13. OACs Pharmacokinetic Characteristics and Dosing (con’t.)</vt:lpstr>
      <vt:lpstr>Table 13. OACs Pharmacokinetic Characteristics and Dosing (con’t.)</vt:lpstr>
      <vt:lpstr>Table 13. OACs Pharmacokinetic Characteristics and Dosing (con’t.)</vt:lpstr>
      <vt:lpstr>Figure 11. DOAC Laboratory Monitoring</vt:lpstr>
      <vt:lpstr>Figure 11. DOAC Laboratory Monitoring (con’t.)</vt:lpstr>
      <vt:lpstr>Silent AF and Stroke of Undetermined Cause</vt:lpstr>
      <vt:lpstr>Oral Anticoagulation for Device-Detected Atrial High-Rate Episodes Among Patients Without a Previous Diagnosis of AF</vt:lpstr>
      <vt:lpstr>Patients Without a Prior Diagnosis of AF (con’t.)</vt:lpstr>
      <vt:lpstr>Figure 12. Consideration of Oral Anticoagulation for Device-Detected AHREs According to Patient Stroke Risk by CHA2DS2-VASc Score and Episode Duration</vt:lpstr>
      <vt:lpstr>Figure 12. Consideration of Oral Anticoagulation for Device-Detected AHREs According to Patient Stroke Risk by CHA2DS2-VASc Score and Episode Duration (con’t.)</vt:lpstr>
      <vt:lpstr>Percutaneous Approaches to Occlude the Left Atrial Appendage (LAA)</vt:lpstr>
      <vt:lpstr>Table 14. Situations in Which Long-Term Anticoagulation Is Contraindicated and Situations When It Remains Reasonable</vt:lpstr>
      <vt:lpstr>Cardiac Surgery—Left Atrial Appendage (LAA) Exclusion/Excision</vt:lpstr>
      <vt:lpstr>Active Bleeding on Anticoagulant Therapy and Reversal Drugs</vt:lpstr>
      <vt:lpstr>Active Bleeding on Anticoagulant Therapy and Reversal Drugs (con’t.)</vt:lpstr>
      <vt:lpstr>Table 15. Reversal Agents for Oral Anticoagulants </vt:lpstr>
      <vt:lpstr>Table 15. Reversal Agents for Oral Anticoagulants (con’t.) </vt:lpstr>
      <vt:lpstr>Table 15. Reversal Agents for Oral Anticoagulants (con’t.) </vt:lpstr>
      <vt:lpstr>Table 15. Reversal Agents for Oral Anticoagulants (con’t.) </vt:lpstr>
      <vt:lpstr>Table 15. Reversal Agents for Oral Anticoagulants (con’t.) </vt:lpstr>
      <vt:lpstr>Table 16. Bleeding Events (Precent Per Year) in Direct Oral Anticoagulant Pivotal Clinical Trials</vt:lpstr>
      <vt:lpstr>Table 16. Bleeding Events (Precent Per Year) in Direct Oral Anticoagulant Pivotal Clinical Trials (con’t.)</vt:lpstr>
      <vt:lpstr>Table 16. Bleeding Events (Precent Per Year) in Direct Oral Anticoagulant Pivotal Clinical Trials (con’t.)</vt:lpstr>
      <vt:lpstr>Figure 13. Active Bleeding Associated With Oral Anticoagulant</vt:lpstr>
      <vt:lpstr>Management of Patients with AF and ICH</vt:lpstr>
      <vt:lpstr>Management of Patients with AF and ICH (con’t.)</vt:lpstr>
      <vt:lpstr>Figure 14. Forms of ICH, Classified by Mechanism </vt:lpstr>
      <vt:lpstr>Table 17. Risk Factors for Thromboembolic Complications and Recurrent ICH</vt:lpstr>
      <vt:lpstr>Periprocedural Management</vt:lpstr>
      <vt:lpstr>Periprocedural Management (con’t.)</vt:lpstr>
      <vt:lpstr>Periprocedural Management (con’t.)</vt:lpstr>
      <vt:lpstr>Table 18. Timing of Discontinuation of OACs in Patients With AF Scheduled to Undergo an Invasive Procedure or Surgery in Whom Anticoagulation Is to Be Interrupted </vt:lpstr>
      <vt:lpstr>Figure 15. Flowchart: Management of Periprocedural Anticoagulation in Patients With AF</vt:lpstr>
      <vt:lpstr>AF Complicating ACS or PCI</vt:lpstr>
      <vt:lpstr>Chronic Coronary Disease (CCD)</vt:lpstr>
      <vt:lpstr>Peripheral Artery Disease (PAD)</vt:lpstr>
      <vt:lpstr>Chronic Kidney Disease (CKD)/Kidney Failure</vt:lpstr>
      <vt:lpstr>Table 19. Recommended Doses of Currently Approved DOACs According to Renal Function</vt:lpstr>
      <vt:lpstr>AF in Valvular Heart Disease (VHD)</vt:lpstr>
      <vt:lpstr>Anticoagulation of Typical Atrial Flutter (AFL)</vt:lpstr>
      <vt:lpstr>Anticoagulation of Typical Atrial Flutter (AFL) (con’t.)</vt:lpstr>
      <vt:lpstr>Figure 16. Anticoagulation for Typical (CTI-Dependent) AFL</vt:lpstr>
      <vt:lpstr>PowerPoint Presentation</vt:lpstr>
      <vt:lpstr>Broad Considerations for Rate Control</vt:lpstr>
      <vt:lpstr>Table 20. Clinical Presentations and Objectives of Heart Rate Control</vt:lpstr>
      <vt:lpstr>Table 21. Pharmacological Agents for Rate Control in Patients With AF</vt:lpstr>
      <vt:lpstr>Table 21. Pharmacological Agents for Rate Control in Patients With AF (con’t.)</vt:lpstr>
      <vt:lpstr>Table 21. Pharmacological Agents for Rate Control in Patients With AF (con’t.)</vt:lpstr>
      <vt:lpstr>Acute Rate Control</vt:lpstr>
      <vt:lpstr>Acute Rate Control (con’t.)</vt:lpstr>
      <vt:lpstr>Figure 17. Acute Rate Control in AF With Rapid Ventricular Response (RVR)</vt:lpstr>
      <vt:lpstr>Long-Term Rate Control</vt:lpstr>
      <vt:lpstr>Long-Term Rate Control (con’t.)</vt:lpstr>
      <vt:lpstr>Figure 18. AF Long-Term Rate Control</vt:lpstr>
      <vt:lpstr>Atrioventricular Nodal Ablation (AVNA)</vt:lpstr>
      <vt:lpstr>Atrioventricular Nodal Ablation (AVNA) (con’t.)</vt:lpstr>
      <vt:lpstr>PowerPoint Presentation</vt:lpstr>
      <vt:lpstr>Goals of Therapy With Rhythm Control</vt:lpstr>
      <vt:lpstr>Goals of Therapy With Rhythm Control (con’t.)</vt:lpstr>
      <vt:lpstr>Figure 19. Patient and Clinical Considerations for Choosing Between Rhythm Control and Rate Control</vt:lpstr>
      <vt:lpstr>Figure 20. Flowchart for Treatment Choices When Required to Decrease AF Burden</vt:lpstr>
      <vt:lpstr>Prevention of Thromboembolism in the Setting of Cardioversion</vt:lpstr>
      <vt:lpstr>Prevention of Thromboembolism in the Setting of Cardioversion (con’t.)</vt:lpstr>
      <vt:lpstr>Figure 21. Patients With Hemodynamically Stable AF Planned for Cardioversion</vt:lpstr>
      <vt:lpstr>Electrical Cardioversion</vt:lpstr>
      <vt:lpstr>Electrical Cardioversion (con’t.)</vt:lpstr>
      <vt:lpstr>Pharmacological Cardioversion</vt:lpstr>
      <vt:lpstr>Pharmacological Cardioversion (con’t.)</vt:lpstr>
      <vt:lpstr>Table 22. Drugs for Pharmacological Conversion of AF to Sinus Rhythm</vt:lpstr>
      <vt:lpstr>Table 22. Drugs for Pharmacological Conversion of AF to Sinus Rhythm (con’t.)</vt:lpstr>
      <vt:lpstr>Table 22. Drugs for Pharmacological Conversion of AF to Sinus Rhythm (con’t.)</vt:lpstr>
      <vt:lpstr>Table 22. Drugs for Pharmacological Conversion of AF to Sinus Rhythm (con’t.)</vt:lpstr>
      <vt:lpstr>Table 22. Drugs for Pharmacological Conversion of AF to Sinus Rhythm (con’t.)</vt:lpstr>
      <vt:lpstr>Figure 22. Treatment Algorithm for Pharmacological Conversion of AF to Sinus Rhythm</vt:lpstr>
      <vt:lpstr>Speciﬁc Drug Therapy for Long-Term Maintenance of Sinus Rhythm</vt:lpstr>
      <vt:lpstr>Speciﬁc Drug Therapy for Long-Term Maintenance of Sinus Rhythm (con’t.)</vt:lpstr>
      <vt:lpstr>Speciﬁc Drug Therapy for Long-Term Maintenance of Sinus Rhythm (con’t.)</vt:lpstr>
      <vt:lpstr>Figure 23. Treatment Algorithm for Drug Therapy for Maintenance of Sinus Rhythm</vt:lpstr>
      <vt:lpstr>Table 23. Specific Drug Therapy for Maintenance of Sinus Rhythm in Patients With AF</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Inpatient Initiation of Antiarrh-ythmic Agents</vt:lpstr>
      <vt:lpstr>Table 24. Recommended Monitoring for Patients Taking Oral Amiodarone</vt:lpstr>
      <vt:lpstr>Table 25. Recommended Monitoring for Patients Taking Other Antiarrhythmic Drugs</vt:lpstr>
      <vt:lpstr>Table 25. Recommended Monitoring for Patients Taking Other Antiarrhythmic Drugs (con’t.)</vt:lpstr>
      <vt:lpstr>Table 25. Recommended Monitoring for Patients Taking Other Antiarrhythmic Drugs (con’t.)</vt:lpstr>
      <vt:lpstr>AF Catheter Ablation</vt:lpstr>
      <vt:lpstr>AF Catheter Ablation (con’t.)</vt:lpstr>
      <vt:lpstr>AF Catheter Ablation (con’t.)</vt:lpstr>
      <vt:lpstr>Techniques and Technologies for AF Catheter Ablation</vt:lpstr>
      <vt:lpstr>Management of Recurrent AF After Catheter Ablation</vt:lpstr>
      <vt:lpstr>Anticoagulation Therapy Before and After Catheter Ablation</vt:lpstr>
      <vt:lpstr>Table 26. Complications After AF Catheter Ablation</vt:lpstr>
      <vt:lpstr>Role of Pacemakers and ICDs for the Prevention and Treatment of AF </vt:lpstr>
      <vt:lpstr>Role of Pacemakers and ICDs for the Prevention and Treatment of AF </vt:lpstr>
      <vt:lpstr>Surgical Ablation</vt:lpstr>
      <vt:lpstr>PowerPoint Presentation</vt:lpstr>
      <vt:lpstr>Management of AF in Patients With HF</vt:lpstr>
      <vt:lpstr>Management of AF in Patients With HF (con’t.)</vt:lpstr>
      <vt:lpstr>Management of AF in Patients With HF (con’t.)</vt:lpstr>
      <vt:lpstr>Management of AF in Patients With HF (con’t.)</vt:lpstr>
      <vt:lpstr>Table 27. Randomized Trials of Rhythm Control in HF</vt:lpstr>
      <vt:lpstr>PowerPoint Presentation</vt:lpstr>
      <vt:lpstr>PowerPoint Presentation</vt:lpstr>
      <vt:lpstr>PowerPoint Presentation</vt:lpstr>
      <vt:lpstr>PowerPoint Presentation</vt:lpstr>
      <vt:lpstr>PowerPoint Presentation</vt:lpstr>
      <vt:lpstr>Figure 24. Management of Patients with HF and AF</vt:lpstr>
      <vt:lpstr>PowerPoint Presentation</vt:lpstr>
      <vt:lpstr>Management of Early Onset AF, Including Genetic Testing</vt:lpstr>
      <vt:lpstr>Athletes</vt:lpstr>
      <vt:lpstr>Anticoagulation Considerations in Patients With Class III Obesity</vt:lpstr>
      <vt:lpstr>Wolff-Parkinson-White (WPW) and Pre-Excitation Syndromes</vt:lpstr>
      <vt:lpstr>Wolff-Parkinson-White (WPW) and Pre-Excitation Syndromes (con’t.)</vt:lpstr>
      <vt:lpstr>Adult Congenital Heart Disease (ACHD)</vt:lpstr>
      <vt:lpstr>Adult Congenital Heart Disease (ACHD) (con’t.)</vt:lpstr>
      <vt:lpstr>Prevention and Treatment of AF After Cardiac Surgery</vt:lpstr>
      <vt:lpstr>Figure 25. Prevention of AF After Cardiac Surgery</vt:lpstr>
      <vt:lpstr>Treatment of AF After Cardiac Surgery </vt:lpstr>
      <vt:lpstr>Treatment of AF After Cardiac Surgery (con’t.) </vt:lpstr>
      <vt:lpstr>Figure 26. Treatment of AF After Cardiac Surgery</vt:lpstr>
      <vt:lpstr>Acute Medical Illness or Surgery (Including AF in Critical Care)</vt:lpstr>
      <vt:lpstr>Figure 27. Unadjusted Cumulative Risk of AF Recurrence</vt:lpstr>
      <vt:lpstr>Figure 28. Acute Medical or Surgical Illness</vt:lpstr>
      <vt:lpstr>Hyperthyroidism</vt:lpstr>
      <vt:lpstr>Pulmonary Disease</vt:lpstr>
      <vt:lpstr>Pregnancy</vt:lpstr>
      <vt:lpstr>Pregnancy (con’t.)</vt:lpstr>
      <vt:lpstr>Table 28. Anticoagulation Strategies During Pregnancy</vt:lpstr>
      <vt:lpstr>Cardio-Oncology and Anticoagulation Considerations</vt:lpstr>
      <vt:lpstr>Table 29. Medical Cancer Therapy Associated With Increased Risk of AF (&gt;1%)</vt:lpstr>
      <vt:lpstr>Table 29. Medical Cancer Therapy Associated With Increased Risk of AF (&gt;1%) (con’t.)</vt:lpstr>
      <vt:lpstr>Table 29. Medical Cancer Therapy Associated With Increased Risk of AF (&gt;1%) (con’t.)</vt:lpstr>
      <vt:lpstr>Table 29. Medical Cancer Therapy Associated With Increased Risk of AF (&gt;1%) (con’t.)</vt:lpstr>
      <vt:lpstr>Table 30. Special Considerations for Anticoagulation in Patients With AF on Active Cancer Treatment</vt:lpstr>
      <vt:lpstr>Anticoagulation Use in Patients With Liver Disease</vt:lpstr>
      <vt:lpstr>Anticoagulation Use in Patients With Liver Disease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AHA/ACC Atrial Fibrillation Guideline</dc:title>
  <dc:creator>Thomas Getchius</dc:creator>
  <cp:lastModifiedBy>Harris, David (harri2di)</cp:lastModifiedBy>
  <cp:revision>478</cp:revision>
  <dcterms:created xsi:type="dcterms:W3CDTF">2020-01-10T22:06:40Z</dcterms:created>
  <dcterms:modified xsi:type="dcterms:W3CDTF">2024-01-30T21:16:25Z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y fmtid="{D5CDD505-2E9C-101B-9397-08002B2CF9AE}" pid="8" name="_docset_NoMedatataSyncRequired">
    <vt:lpwstr>False</vt:lpwstr>
  </property>
</Properties>
</file>